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97" r:id="rId4"/>
    <p:sldId id="299" r:id="rId5"/>
    <p:sldId id="300" r:id="rId6"/>
    <p:sldId id="292" r:id="rId7"/>
    <p:sldId id="281" r:id="rId8"/>
    <p:sldId id="301" r:id="rId9"/>
    <p:sldId id="30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B5136AF-716A-4818-980A-4761FA24ED49}">
          <p14:sldIdLst>
            <p14:sldId id="257"/>
            <p14:sldId id="280"/>
            <p14:sldId id="258"/>
            <p14:sldId id="260"/>
            <p14:sldId id="261"/>
            <p14:sldId id="262"/>
            <p14:sldId id="263"/>
            <p14:sldId id="269"/>
            <p14:sldId id="265"/>
            <p14:sldId id="285"/>
            <p14:sldId id="266"/>
            <p14:sldId id="274"/>
            <p14:sldId id="275"/>
            <p14:sldId id="267"/>
            <p14:sldId id="282"/>
            <p14:sldId id="277"/>
            <p14:sldId id="279"/>
            <p14:sldId id="283"/>
            <p14:sldId id="278"/>
            <p14:sldId id="276"/>
            <p14:sldId id="268"/>
            <p14:sldId id="270"/>
            <p14:sldId id="271"/>
            <p14:sldId id="272"/>
            <p14:sldId id="273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2D4F"/>
    <a:srgbClr val="52D6B7"/>
    <a:srgbClr val="1962E9"/>
    <a:srgbClr val="5F92EF"/>
    <a:srgbClr val="51D4D7"/>
    <a:srgbClr val="BFABFF"/>
    <a:srgbClr val="FFC761"/>
    <a:srgbClr val="FB93A4"/>
    <a:srgbClr val="EA0530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82463910761153"/>
          <c:y val="6.5585875984251973E-2"/>
          <c:w val="0.5373784448818897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НКО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910</c:v>
                </c:pt>
                <c:pt idx="1">
                  <c:v>916</c:v>
                </c:pt>
                <c:pt idx="2">
                  <c:v>907</c:v>
                </c:pt>
                <c:pt idx="3">
                  <c:v>932</c:v>
                </c:pt>
              </c:numCache>
            </c:numRef>
          </c:val>
        </c:ser>
        <c:axId val="70535040"/>
        <c:axId val="70536576"/>
      </c:barChart>
      <c:catAx>
        <c:axId val="70535040"/>
        <c:scaling>
          <c:orientation val="minMax"/>
        </c:scaling>
        <c:axPos val="b"/>
        <c:numFmt formatCode="General" sourceLinked="1"/>
        <c:tickLblPos val="nextTo"/>
        <c:crossAx val="70536576"/>
        <c:crosses val="autoZero"/>
        <c:auto val="1"/>
        <c:lblAlgn val="ctr"/>
        <c:lblOffset val="100"/>
      </c:catAx>
      <c:valAx>
        <c:axId val="70536576"/>
        <c:scaling>
          <c:orientation val="minMax"/>
        </c:scaling>
        <c:axPos val="l"/>
        <c:majorGridlines/>
        <c:numFmt formatCode="General" sourceLinked="1"/>
        <c:tickLblPos val="nextTo"/>
        <c:crossAx val="705350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4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46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6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9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30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4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96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52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5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6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54BB-D3A7-4607-963B-BF038A6824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8C73-C123-495C-99F2-1C50F319B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9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2605" y="2173055"/>
            <a:ext cx="8530909" cy="1363788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 smtClean="0">
                <a:latin typeface="TT Norms ExtraBold" panose="02000503040000020004" pitchFamily="50" charset="-52"/>
              </a:rPr>
              <a:t>Ресурсы и механизмы поддержки некоммерческих организаций в Амурской области.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6569" y="5096672"/>
            <a:ext cx="8469361" cy="39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 err="1" smtClean="0">
                <a:solidFill>
                  <a:srgbClr val="C00000"/>
                </a:solidFill>
                <a:latin typeface="TT Norms Bold"/>
              </a:rPr>
              <a:t>Снежко</a:t>
            </a:r>
            <a:r>
              <a:rPr lang="ru-RU" sz="2000" dirty="0" smtClean="0">
                <a:solidFill>
                  <a:srgbClr val="C00000"/>
                </a:solidFill>
                <a:latin typeface="TT Norms Bold"/>
              </a:rPr>
              <a:t> Екатерина Алексеевна </a:t>
            </a:r>
            <a:r>
              <a:rPr lang="ru-RU" sz="2000" dirty="0" smtClean="0">
                <a:latin typeface="TT Norms Bold"/>
              </a:rPr>
              <a:t>– заместитель руководителя аппарата губернатора Амурской области и Правительства Амурской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14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39633" y="459948"/>
            <a:ext cx="8399417" cy="660880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latin typeface="TT Norms ExtraBold" panose="02000503040000020004" pitchFamily="50" charset="-52"/>
              </a:rPr>
              <a:t>Количество зарегистрированных некоммерческих организаций в Амурской области в 2016-2018 гг. и по состоянию на 01.09.2019 г.</a:t>
            </a:r>
            <a:endParaRPr lang="ru-RU" sz="2400" dirty="0">
              <a:latin typeface="TT Norms Regular" panose="02000503030000020003" pitchFamily="50" charset="-5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38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2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70709" y="1592943"/>
          <a:ext cx="781158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563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53465" y="381571"/>
            <a:ext cx="7920402" cy="660880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latin typeface="TT Norms ExtraBold" panose="02000503040000020004" pitchFamily="50" charset="-52"/>
              </a:rPr>
              <a:t>Правовая и методическая основа формирования механизмов поддержки СО НКО</a:t>
            </a:r>
            <a:endParaRPr lang="ru-RU" sz="2400" dirty="0">
              <a:latin typeface="TT Norms Regular" panose="02000503030000020003" pitchFamily="50" charset="-5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38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3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2032" y="1238059"/>
            <a:ext cx="8530909" cy="1363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T Norms Bold"/>
                <a:ea typeface="Times New Roman"/>
                <a:cs typeface="Times New Roman"/>
              </a:rPr>
              <a:t>1) Федеральный закон от 12.01.1996 N 7-ФЗ "О некоммерческих организациях";</a:t>
            </a:r>
            <a:endParaRPr lang="ru-RU" dirty="0" smtClean="0">
              <a:latin typeface="TT Norms Bold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T Norms Bold"/>
                <a:ea typeface="Times New Roman"/>
                <a:cs typeface="Times New Roman"/>
              </a:rPr>
              <a:t>2) Комплекс мер, направленных на обеспечение поэтапного доступа СОНКО, осуществляющих деятельность в социальной сфере, к бюджетным средствам, выделяемым на предоставление социальных услуг населению, на 2016 - 2020 годы;</a:t>
            </a:r>
            <a:endParaRPr lang="ru-RU" dirty="0" smtClean="0">
              <a:latin typeface="TT Norms Bold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T Norms Bold"/>
                <a:ea typeface="Times New Roman"/>
                <a:cs typeface="Times New Roman"/>
              </a:rPr>
              <a:t>3) Федеральный закон от 03.07.2016 N 287-ФЗ "О внесении изменений в Федеральный закон "О некоммерческих организациях" в части установления статуса некоммерческой организации - исполнителя общественно полезных услуг»;</a:t>
            </a:r>
            <a:endParaRPr lang="ru-RU" dirty="0" smtClean="0">
              <a:latin typeface="TT Norms Bold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T Norms Bold"/>
                <a:ea typeface="Times New Roman"/>
                <a:cs typeface="Times New Roman"/>
              </a:rPr>
              <a:t>4) </a:t>
            </a:r>
            <a:r>
              <a:rPr lang="ru-RU" kern="1800" dirty="0" smtClean="0">
                <a:latin typeface="TT Norms Bold"/>
                <a:ea typeface="Times New Roman"/>
                <a:cs typeface="Times New Roman"/>
              </a:rPr>
              <a:t>"Методические рекомендации органам государственной власти и органам местного самоуправления по вопросам реализации механизмов поддержки социально ориентированных некоммерческих организаций».</a:t>
            </a:r>
            <a:endParaRPr lang="ru-RU" dirty="0" smtClean="0">
              <a:latin typeface="TT Norms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3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27340" y="381571"/>
            <a:ext cx="7920402" cy="660880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latin typeface="TT Norms ExtraBold" panose="02000503040000020004" pitchFamily="50" charset="-52"/>
              </a:rPr>
              <a:t>Формы поддержки СО НКО органами государственной власти и органами местного самоуправления</a:t>
            </a:r>
            <a:endParaRPr lang="ru-RU" sz="2400" dirty="0">
              <a:latin typeface="TT Norms Regular" panose="02000503030000020003" pitchFamily="50" charset="-5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38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4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5095" y="1381751"/>
            <a:ext cx="8530909" cy="1363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100" dirty="0" smtClean="0">
                <a:latin typeface="TT Norms Bold"/>
              </a:rPr>
              <a:t>- финансовая, имущественная, информационная, консультационная поддержка, а также поддержка в области подготовки, дополнительного профессионального образования работников и добровольцев СОНКО;</a:t>
            </a:r>
          </a:p>
          <a:p>
            <a:r>
              <a:rPr lang="ru-RU" sz="2100" dirty="0" smtClean="0">
                <a:latin typeface="TT Norms Bold"/>
              </a:rPr>
              <a:t>- предоставление СОНКО льгот по уплате налогов и сборов в соответствии с законодательством о налогах и сборах;</a:t>
            </a:r>
          </a:p>
          <a:p>
            <a:r>
              <a:rPr lang="ru-RU" sz="2100" dirty="0" smtClean="0">
                <a:latin typeface="TT Norms Bold"/>
              </a:rPr>
              <a:t>- осуществление закупок у СОНКО в порядке, установленном законодательством РФ о контрактной системе в сфере закупок товаров, работ, услуг для обеспечения государственных и муниципальных нужд;</a:t>
            </a:r>
          </a:p>
          <a:p>
            <a:r>
              <a:rPr lang="ru-RU" sz="2100" dirty="0" smtClean="0">
                <a:latin typeface="TT Norms Bold"/>
              </a:rPr>
              <a:t>- предоставление юридическим лицам, оказывающим СОНКО материальную поддержку, льгот по уплате налогов и сборов в соответствии с законодательством о налогах и сборах.</a:t>
            </a:r>
          </a:p>
        </p:txBody>
      </p:sp>
    </p:spTree>
    <p:extLst>
      <p:ext uri="{BB962C8B-B14F-4D97-AF65-F5344CB8AC3E}">
        <p14:creationId xmlns:p14="http://schemas.microsoft.com/office/powerpoint/2010/main" xmlns="" val="7563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27340" y="211754"/>
            <a:ext cx="7920402" cy="660880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latin typeface="TT Norms ExtraBold" panose="02000503040000020004" pitchFamily="50" charset="-52"/>
              </a:rPr>
              <a:t>Показатели Рейтинга субъектов РФ по итогам реализации механизмов поддержки СОНКО</a:t>
            </a:r>
            <a:endParaRPr lang="ru-RU" sz="2400" dirty="0">
              <a:latin typeface="TT Norms Regular" panose="02000503030000020003" pitchFamily="50" charset="-5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38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5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2032" y="1094603"/>
            <a:ext cx="8841968" cy="1363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500" dirty="0" smtClean="0">
                <a:latin typeface="TT Norms Bold"/>
              </a:rPr>
              <a:t>1. Темп роста количества СОНКО на территории субъекта  РФ к предыдущему году.</a:t>
            </a:r>
          </a:p>
          <a:p>
            <a:r>
              <a:rPr lang="ru-RU" sz="1500" dirty="0" smtClean="0">
                <a:latin typeface="TT Norms Bold"/>
              </a:rPr>
              <a:t>2. Объем выпадающих доходов бюджета субъекта РФ в связи с применением СОНКО пониженных налоговых ставок, налоговых льгот по отдельным видам налогов. </a:t>
            </a:r>
          </a:p>
          <a:p>
            <a:r>
              <a:rPr lang="ru-RU" sz="1500" dirty="0" smtClean="0">
                <a:latin typeface="TT Norms Bold"/>
              </a:rPr>
              <a:t>3. Объем выпадающих доходов бюджета субъекта РФ в связи с применением организациями, осуществляющими пожертвования, пониженных налоговых ставок, налоговых льгот по отдельным видам налогов.</a:t>
            </a:r>
          </a:p>
          <a:p>
            <a:r>
              <a:rPr lang="ru-RU" sz="1500" dirty="0" smtClean="0">
                <a:latin typeface="TT Norms Bold"/>
              </a:rPr>
              <a:t>4. Доля муниципальных районов и городских округов, реализующих муниципальные программы по поддержке СОНКО.</a:t>
            </a:r>
          </a:p>
          <a:p>
            <a:r>
              <a:rPr lang="ru-RU" sz="1500" dirty="0" smtClean="0">
                <a:latin typeface="TT Norms Bold"/>
              </a:rPr>
              <a:t>5.  Доля муниципальных районов и городских округов, реализующих меры по поддержке социального предпринимательства в рамках муниципальных программ по поддержке МСП. </a:t>
            </a:r>
          </a:p>
          <a:p>
            <a:r>
              <a:rPr lang="ru-RU" sz="1500" dirty="0" smtClean="0">
                <a:latin typeface="TT Norms Bold"/>
              </a:rPr>
              <a:t>6. Доля бюджетных ассигнований, направляемых на предоставление субсидий на реализацию мероприятий по формированию инфраструктуры поддержки СОНКО. </a:t>
            </a:r>
          </a:p>
          <a:p>
            <a:r>
              <a:rPr lang="ru-RU" sz="1500" b="1" dirty="0" smtClean="0">
                <a:latin typeface="TT Norms Bold"/>
              </a:rPr>
              <a:t>7. Доля работников в НГО в общей численности работников, занятых в социальной сфере. </a:t>
            </a:r>
          </a:p>
          <a:p>
            <a:r>
              <a:rPr lang="ru-RU" sz="1500" b="1" dirty="0" smtClean="0">
                <a:latin typeface="TT Norms Bold"/>
              </a:rPr>
              <a:t>8. Доля НГО в общем количестве организаций, оказывающих услуги в социальной сфере.  </a:t>
            </a:r>
          </a:p>
          <a:p>
            <a:r>
              <a:rPr lang="ru-RU" sz="1500" dirty="0" smtClean="0">
                <a:latin typeface="TT Norms Bold"/>
              </a:rPr>
              <a:t>9. Доля средств бюджета субъекта РФ, выделяемых НГО на предоставление услуг.</a:t>
            </a:r>
          </a:p>
          <a:p>
            <a:r>
              <a:rPr lang="ru-RU" sz="1500" dirty="0" smtClean="0">
                <a:latin typeface="TT Norms Bold"/>
              </a:rPr>
              <a:t>10.  Удельный вес численности детей частных дошкольных образовательных организаций в общей численности детей ДШО.</a:t>
            </a:r>
          </a:p>
          <a:p>
            <a:r>
              <a:rPr lang="ru-RU" sz="1500" dirty="0" smtClean="0">
                <a:latin typeface="TT Norms Bold"/>
              </a:rPr>
              <a:t>11. Доля негосударственных (немуниципальных) медицинских организаций, участвующих в реализации территориальной программы ОМС.</a:t>
            </a:r>
          </a:p>
          <a:p>
            <a:r>
              <a:rPr lang="ru-RU" sz="1500" b="1" dirty="0" smtClean="0">
                <a:latin typeface="TT Norms Bold"/>
              </a:rPr>
              <a:t>12.  Удельный вес негосударственных организаций социального обслуживания.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7563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79592" y="538325"/>
            <a:ext cx="7920402" cy="660880"/>
          </a:xfrm>
        </p:spPr>
        <p:txBody>
          <a:bodyPr anchor="t">
            <a:noAutofit/>
          </a:bodyPr>
          <a:lstStyle/>
          <a:p>
            <a:r>
              <a:rPr lang="ru-RU" sz="2200" b="1" dirty="0" smtClean="0">
                <a:latin typeface="TT Norms ExtraBold" panose="02000503040000020004" pitchFamily="50" charset="-52"/>
              </a:rPr>
              <a:t>Данные Рейтинга по итогам реализации механизмов поддержки СОНКО, 2017 г.</a:t>
            </a:r>
            <a:endParaRPr lang="ru-RU" sz="2200" dirty="0">
              <a:latin typeface="TT Norms Regular" panose="02000503030000020003" pitchFamily="50" charset="-5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38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8412479" y="369094"/>
            <a:ext cx="268146" cy="268146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345806" y="373856"/>
            <a:ext cx="409789" cy="26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1962E9"/>
                </a:solidFill>
                <a:latin typeface="TT Norms Regular" panose="02000503030000020003" pitchFamily="50" charset="-52"/>
              </a:rPr>
              <a:t>6</a:t>
            </a:r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7646" y="1396998"/>
          <a:ext cx="7955280" cy="4536039"/>
        </p:xfrm>
        <a:graphic>
          <a:graphicData uri="http://schemas.openxmlformats.org/drawingml/2006/table">
            <a:tbl>
              <a:tblPr/>
              <a:tblGrid>
                <a:gridCol w="1069189"/>
                <a:gridCol w="4709525"/>
                <a:gridCol w="2176566"/>
              </a:tblGrid>
              <a:tr h="85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Субъект Российской Федерации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Итоговое количество рейтинговых баллов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Регионы - лидеры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Ханты-Мансийский автономный округ –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Югра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42,84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Регионы – кандидаты на лидерство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Ненецкий автономный округ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26,86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Регионы со средним уровнем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Амурская область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16,84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Регионы, делающие первые шаги к успеху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9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Адыгея (Республика)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15,73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Регионы с наибольшим потенциалом роста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Чукотский автономный округ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3,28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63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801660" y="3167086"/>
            <a:ext cx="5540680" cy="66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1"/>
                </a:solidFill>
                <a:latin typeface="TT Norms Regular" pitchFamily="50" charset="-52"/>
              </a:rPr>
              <a:t> </a:t>
            </a:r>
            <a:endParaRPr lang="es-ES" sz="4000" b="1" dirty="0">
              <a:solidFill>
                <a:schemeClr val="accent1"/>
              </a:solidFill>
              <a:latin typeface="TT Norms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9342" t="43566" r="9155" b="6250"/>
          <a:stretch>
            <a:fillRect/>
          </a:stretch>
        </p:blipFill>
        <p:spPr bwMode="auto">
          <a:xfrm>
            <a:off x="271848" y="2914626"/>
            <a:ext cx="4303917" cy="292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516" t="16518" r="14861" b="25625"/>
          <a:stretch>
            <a:fillRect/>
          </a:stretch>
        </p:blipFill>
        <p:spPr bwMode="auto">
          <a:xfrm>
            <a:off x="836023" y="0"/>
            <a:ext cx="7571740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49805" t="19217" r="852" b="17814"/>
          <a:stretch>
            <a:fillRect/>
          </a:stretch>
        </p:blipFill>
        <p:spPr bwMode="auto">
          <a:xfrm>
            <a:off x="4885037" y="2899719"/>
            <a:ext cx="3789406" cy="272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07547" y="5273930"/>
            <a:ext cx="720671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www.timchenkofoundation.org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0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801660" y="3167086"/>
            <a:ext cx="5540680" cy="66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1"/>
                </a:solidFill>
                <a:latin typeface="TT Norms Regular" pitchFamily="50" charset="-52"/>
              </a:rPr>
              <a:t> </a:t>
            </a:r>
            <a:endParaRPr lang="es-ES" sz="4000" b="1" dirty="0">
              <a:solidFill>
                <a:schemeClr val="accent1"/>
              </a:solidFill>
              <a:latin typeface="TT Norms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9484" r="1235" b="17433"/>
          <a:stretch>
            <a:fillRect/>
          </a:stretch>
        </p:blipFill>
        <p:spPr bwMode="auto">
          <a:xfrm>
            <a:off x="255907" y="100668"/>
            <a:ext cx="8569312" cy="30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18730" r="1228" b="17564"/>
          <a:stretch>
            <a:fillRect/>
          </a:stretch>
        </p:blipFill>
        <p:spPr bwMode="auto">
          <a:xfrm>
            <a:off x="354203" y="3003258"/>
            <a:ext cx="8278069" cy="300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50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880037" y="2788406"/>
            <a:ext cx="5540680" cy="660880"/>
          </a:xfrm>
        </p:spPr>
        <p:txBody>
          <a:bodyPr anchor="t">
            <a:normAutofit/>
          </a:bodyPr>
          <a:lstStyle/>
          <a:p>
            <a:r>
              <a:rPr lang="ru-RU" sz="3600" b="1" dirty="0" smtClean="0">
                <a:latin typeface="TT Norms ExtraBold" panose="02000503040000020004" pitchFamily="50" charset="-52"/>
              </a:rPr>
              <a:t>Спасибо за внимание!</a:t>
            </a:r>
            <a:endParaRPr lang="ru-RU" sz="3600" dirty="0">
              <a:latin typeface="TT Norms Regular" panose="02000503030000020003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01660" y="3167086"/>
            <a:ext cx="5540680" cy="66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1"/>
                </a:solidFill>
                <a:latin typeface="TT Norms Regular" pitchFamily="50" charset="-52"/>
              </a:rPr>
              <a:t> </a:t>
            </a:r>
            <a:endParaRPr lang="es-ES" sz="4000" b="1" dirty="0">
              <a:solidFill>
                <a:schemeClr val="accent1"/>
              </a:solidFill>
              <a:latin typeface="TT Norms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11" y="6175232"/>
            <a:ext cx="411614" cy="489078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7017877" y="6260483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 smtClean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029960"/>
            <a:ext cx="9144000" cy="8890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6200775"/>
            <a:ext cx="691307" cy="4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0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</TotalTime>
  <Words>600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Ресурсы и механизмы поддержки некоммерческих организаций в Амурской области. </vt:lpstr>
      <vt:lpstr>Количество зарегистрированных некоммерческих организаций в Амурской области в 2016-2018 гг. и по состоянию на 01.09.2019 г.</vt:lpstr>
      <vt:lpstr>Правовая и методическая основа формирования механизмов поддержки СО НКО</vt:lpstr>
      <vt:lpstr>Формы поддержки СО НКО органами государственной власти и органами местного самоуправления</vt:lpstr>
      <vt:lpstr>Показатели Рейтинга субъектов РФ по итогам реализации механизмов поддержки СОНКО</vt:lpstr>
      <vt:lpstr>Данные Рейтинга по итогам реализации механизмов поддержки СОНКО, 2017 г.</vt:lpstr>
      <vt:lpstr>Слайд 7</vt:lpstr>
      <vt:lpstr>Слайд 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ПРЕЗЕНТАЦИИ ПРАВИТЕЛЬСТВА АМУРСКОЙ ОБЛАСТИ</dc:title>
  <dc:creator>Петр</dc:creator>
  <cp:lastModifiedBy>SnezhkoEA</cp:lastModifiedBy>
  <cp:revision>143</cp:revision>
  <dcterms:created xsi:type="dcterms:W3CDTF">2019-05-07T01:33:49Z</dcterms:created>
  <dcterms:modified xsi:type="dcterms:W3CDTF">2019-09-27T00:35:25Z</dcterms:modified>
</cp:coreProperties>
</file>