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98CF204-C125-426D-8651-62B07BD5471E}" type="datetimeFigureOut">
              <a:rPr lang="ru-RU" smtClean="0"/>
              <a:t>20.09.2019</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75797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151607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2069512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DBC06E57-B792-447E-A3CD-D5E1639EA781}" type="slidenum">
              <a:rPr lang="ru-RU" smtClean="0"/>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8081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1697123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98CF204-C125-426D-8651-62B07BD5471E}" type="datetimeFigureOut">
              <a:rPr lang="ru-RU" smtClean="0"/>
              <a:t>20.09.2019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3497001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798CF204-C125-426D-8651-62B07BD5471E}" type="datetimeFigureOut">
              <a:rPr lang="ru-RU" smtClean="0"/>
              <a:t>20.09.2019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161366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98CF204-C125-426D-8651-62B07BD5471E}"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3697981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98CF204-C125-426D-8651-62B07BD5471E}" type="datetimeFigureOut">
              <a:rPr lang="ru-RU" smtClean="0"/>
              <a:t>20.09.2019</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53189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98CF204-C125-426D-8651-62B07BD5471E}" type="datetimeFigureOut">
              <a:rPr lang="ru-RU" smtClean="0"/>
              <a:t>20.09.2019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428139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98CF204-C125-426D-8651-62B07BD5471E}" type="datetimeFigureOut">
              <a:rPr lang="ru-RU" smtClean="0"/>
              <a:t>20.09.2019</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376043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53421430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98CF204-C125-426D-8651-62B07BD5471E}" type="datetimeFigureOut">
              <a:rPr lang="ru-RU" smtClean="0"/>
              <a:t>20.09.2019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6626409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98CF204-C125-426D-8651-62B07BD5471E}" type="datetimeFigureOut">
              <a:rPr lang="ru-RU" smtClean="0"/>
              <a:t>20.09.2019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288599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CF204-C125-426D-8651-62B07BD5471E}" type="datetimeFigureOut">
              <a:rPr lang="ru-RU" smtClean="0"/>
              <a:t>20.09.2019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427955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242239428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98CF204-C125-426D-8651-62B07BD5471E}" type="datetimeFigureOut">
              <a:rPr lang="ru-RU" smtClean="0"/>
              <a:t>20.09.2019</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C06E57-B792-447E-A3CD-D5E1639EA781}" type="slidenum">
              <a:rPr lang="ru-RU" smtClean="0"/>
              <a:t>‹#›</a:t>
            </a:fld>
            <a:endParaRPr lang="ru-RU"/>
          </a:p>
        </p:txBody>
      </p:sp>
    </p:spTree>
    <p:extLst>
      <p:ext uri="{BB962C8B-B14F-4D97-AF65-F5344CB8AC3E}">
        <p14:creationId xmlns:p14="http://schemas.microsoft.com/office/powerpoint/2010/main" val="4319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98CF204-C125-426D-8651-62B07BD5471E}" type="datetimeFigureOut">
              <a:rPr lang="ru-RU" smtClean="0"/>
              <a:t>20.09.2019</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BC06E57-B792-447E-A3CD-D5E1639EA781}" type="slidenum">
              <a:rPr lang="ru-RU" smtClean="0"/>
              <a:t>‹#›</a:t>
            </a:fld>
            <a:endParaRPr lang="ru-RU"/>
          </a:p>
        </p:txBody>
      </p:sp>
    </p:spTree>
    <p:extLst>
      <p:ext uri="{BB962C8B-B14F-4D97-AF65-F5344CB8AC3E}">
        <p14:creationId xmlns:p14="http://schemas.microsoft.com/office/powerpoint/2010/main" val="3189817875"/>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 id="214748404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1087;&#1088;&#1077;&#1079;&#1080;&#1076;&#1077;&#1085;&#1090;&#1089;&#1082;&#1080;&#1077;&#1075;&#1088;&#1072;&#1085;&#1090;&#1099;.&#1088;&#1092;/public/home/methodic-materia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1087;&#1088;&#1077;&#1079;&#1080;&#1076;&#1077;&#1085;&#1090;&#1089;&#1082;&#1080;&#1077;&#1075;&#1088;&#1072;&#1085;&#1090;&#1099;.&#1088;&#1092;/public/api/v1/file/get-document?filename=11468324-0a31-46b8-93dd-54652e425e09.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nSpc>
                <a:spcPct val="107000"/>
              </a:lnSpc>
              <a:spcAft>
                <a:spcPts val="0"/>
              </a:spcAft>
            </a:pP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
            </a:r>
            <a:br>
              <a:rPr lang="ru-RU" sz="36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3600" b="1" dirty="0">
                <a:latin typeface="Times New Roman" panose="02020603050405020304" pitchFamily="18" charset="0"/>
                <a:ea typeface="Calibri" panose="020F0502020204030204" pitchFamily="34" charset="0"/>
                <a:cs typeface="Times New Roman" panose="02020603050405020304" pitchFamily="18" charset="0"/>
              </a:rPr>
              <a:t/>
            </a:r>
            <a:br>
              <a:rPr lang="ru-RU" sz="3600" b="1" dirty="0">
                <a:latin typeface="Times New Roman" panose="02020603050405020304" pitchFamily="18" charset="0"/>
                <a:ea typeface="Calibri" panose="020F0502020204030204" pitchFamily="34" charset="0"/>
                <a:cs typeface="Times New Roman" panose="02020603050405020304" pitchFamily="18" charset="0"/>
              </a:rPr>
            </a:br>
            <a:r>
              <a:rPr lang="ru-RU" sz="3200" b="1" dirty="0" smtClean="0">
                <a:latin typeface="Times New Roman" panose="02020603050405020304" pitchFamily="18" charset="0"/>
                <a:ea typeface="Calibri" panose="020F0502020204030204" pitchFamily="34" charset="0"/>
                <a:cs typeface="Times New Roman" panose="02020603050405020304" pitchFamily="18" charset="0"/>
              </a:rPr>
              <a:t>Областной семинар</a:t>
            </a:r>
            <a:br>
              <a:rPr lang="ru-RU" sz="32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3200" b="1" dirty="0" smtClean="0">
                <a:effectLst/>
                <a:latin typeface="Times New Roman" panose="02020603050405020304" pitchFamily="18" charset="0"/>
                <a:ea typeface="Calibri" panose="020F0502020204030204" pitchFamily="34" charset="0"/>
                <a:cs typeface="Times New Roman" panose="02020603050405020304" pitchFamily="18" charset="0"/>
              </a:rPr>
              <a:t>«Подготовка заявки для участия в Фонде президентских грантов»</a:t>
            </a: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
            </a:r>
            <a:br>
              <a:rPr lang="ru-RU" sz="2400" dirty="0" smtClean="0">
                <a:effectLst/>
                <a:latin typeface="Calibri" panose="020F0502020204030204" pitchFamily="34" charset="0"/>
                <a:ea typeface="Calibri" panose="020F0502020204030204" pitchFamily="34" charset="0"/>
                <a:cs typeface="Times New Roman" panose="02020603050405020304" pitchFamily="18" charset="0"/>
              </a:rPr>
            </a:br>
            <a:endParaRPr lang="ru-RU" sz="3200" dirty="0"/>
          </a:p>
        </p:txBody>
      </p:sp>
      <p:sp>
        <p:nvSpPr>
          <p:cNvPr id="3" name="Подзаголовок 2"/>
          <p:cNvSpPr>
            <a:spLocks noGrp="1"/>
          </p:cNvSpPr>
          <p:nvPr>
            <p:ph type="subTitle" idx="1"/>
          </p:nvPr>
        </p:nvSpPr>
        <p:spPr>
          <a:xfrm>
            <a:off x="1523999" y="3602037"/>
            <a:ext cx="9303327" cy="2216871"/>
          </a:xfrm>
        </p:spPr>
        <p:txBody>
          <a:bodyPr>
            <a:normAutofit fontScale="77500" lnSpcReduction="20000"/>
          </a:bodyPr>
          <a:lstStyle/>
          <a:p>
            <a:pPr>
              <a:lnSpc>
                <a:spcPct val="107000"/>
              </a:lnSpc>
              <a:spcAft>
                <a:spcPts val="800"/>
              </a:spcAft>
            </a:pPr>
            <a:r>
              <a:rPr lang="ru-RU" sz="3300" b="1" i="1" dirty="0" smtClean="0">
                <a:effectLst/>
                <a:latin typeface="Calibri" panose="020F0502020204030204" pitchFamily="34" charset="0"/>
                <a:ea typeface="Times New Roman" panose="02020603050405020304" pitchFamily="18" charset="0"/>
                <a:cs typeface="Times New Roman" panose="02020603050405020304" pitchFamily="18" charset="0"/>
              </a:rPr>
              <a:t>От идеи до участия в конкурсе Фонда президентских грантов</a:t>
            </a:r>
            <a:endParaRPr lang="ru-RU" sz="2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r"/>
            <a:endParaRPr lang="ru-RU" b="1"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r"/>
            <a:r>
              <a:rPr lang="ru-RU" sz="2200" b="1" dirty="0" smtClean="0">
                <a:effectLst/>
                <a:latin typeface="Calibri" panose="020F0502020204030204" pitchFamily="34" charset="0"/>
                <a:ea typeface="Times New Roman" panose="02020603050405020304" pitchFamily="18" charset="0"/>
                <a:cs typeface="Times New Roman" panose="02020603050405020304" pitchFamily="18" charset="0"/>
              </a:rPr>
              <a:t>Машкова Елена Викторовна</a:t>
            </a:r>
            <a:r>
              <a:rPr lang="ru-RU" sz="2200" dirty="0" smtClean="0">
                <a:effectLst/>
                <a:latin typeface="Calibri" panose="020F0502020204030204" pitchFamily="34" charset="0"/>
                <a:ea typeface="Times New Roman" panose="02020603050405020304" pitchFamily="18" charset="0"/>
                <a:cs typeface="Times New Roman" panose="02020603050405020304" pitchFamily="18" charset="0"/>
              </a:rPr>
              <a:t> </a:t>
            </a:r>
          </a:p>
          <a:p>
            <a:pPr marL="342900" indent="-342900" algn="r">
              <a:buFontTx/>
              <a:buChar char="-"/>
            </a:pPr>
            <a:r>
              <a:rPr lang="ru-RU" sz="2200" dirty="0" smtClean="0">
                <a:effectLst/>
                <a:latin typeface="Calibri" panose="020F0502020204030204" pitchFamily="34" charset="0"/>
                <a:ea typeface="Times New Roman" panose="02020603050405020304" pitchFamily="18" charset="0"/>
                <a:cs typeface="Times New Roman" panose="02020603050405020304" pitchFamily="18" charset="0"/>
              </a:rPr>
              <a:t>главный специалист </a:t>
            </a:r>
          </a:p>
          <a:p>
            <a:pPr algn="r"/>
            <a:r>
              <a:rPr lang="ru-RU" sz="2200" dirty="0" smtClean="0">
                <a:effectLst/>
                <a:latin typeface="Calibri" panose="020F0502020204030204" pitchFamily="34" charset="0"/>
                <a:ea typeface="Times New Roman" panose="02020603050405020304" pitchFamily="18" charset="0"/>
                <a:cs typeface="Times New Roman" panose="02020603050405020304" pitchFamily="18" charset="0"/>
              </a:rPr>
              <a:t>ресурсного центра поддержки НКО АО</a:t>
            </a:r>
            <a:endParaRPr lang="ru-RU" sz="22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2153" y="31233"/>
            <a:ext cx="1879847" cy="667783"/>
          </a:xfrm>
          <a:prstGeom prst="rect">
            <a:avLst/>
          </a:prstGeom>
        </p:spPr>
      </p:pic>
    </p:spTree>
    <p:extLst>
      <p:ext uri="{BB962C8B-B14F-4D97-AF65-F5344CB8AC3E}">
        <p14:creationId xmlns:p14="http://schemas.microsoft.com/office/powerpoint/2010/main" val="1583920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Изучите методические материалы</a:t>
            </a:r>
            <a:endParaRPr lang="ru-RU" dirty="0"/>
          </a:p>
        </p:txBody>
      </p:sp>
      <p:sp>
        <p:nvSpPr>
          <p:cNvPr id="3" name="Объект 2"/>
          <p:cNvSpPr>
            <a:spLocks noGrp="1"/>
          </p:cNvSpPr>
          <p:nvPr>
            <p:ph idx="1"/>
          </p:nvPr>
        </p:nvSpPr>
        <p:spPr/>
        <p:txBody>
          <a:bodyPr>
            <a:normAutofit/>
          </a:bodyPr>
          <a:lstStyle/>
          <a:p>
            <a:pPr marL="0" lvl="0" indent="0">
              <a:lnSpc>
                <a:spcPct val="100000"/>
              </a:lnSpc>
              <a:spcBef>
                <a:spcPts val="0"/>
              </a:spcBef>
              <a:buNone/>
            </a:pPr>
            <a:endParaRPr lang="ru-RU" sz="2800" dirty="0" smtClean="0">
              <a:solidFill>
                <a:prstClr val="black"/>
              </a:solidFill>
              <a:latin typeface="Franklin Gothic Book"/>
            </a:endParaRPr>
          </a:p>
          <a:p>
            <a:pPr marL="514350" lvl="0" indent="-514350">
              <a:lnSpc>
                <a:spcPct val="100000"/>
              </a:lnSpc>
              <a:spcBef>
                <a:spcPts val="0"/>
              </a:spcBef>
              <a:buFont typeface="+mj-lt"/>
              <a:buAutoNum type="arabicPeriod"/>
            </a:pPr>
            <a:r>
              <a:rPr lang="ru-RU" sz="2800" dirty="0" smtClean="0">
                <a:solidFill>
                  <a:prstClr val="black"/>
                </a:solidFill>
                <a:latin typeface="Franklin Gothic Book"/>
              </a:rPr>
              <a:t>положение </a:t>
            </a:r>
            <a:r>
              <a:rPr lang="ru-RU" sz="2800" dirty="0">
                <a:solidFill>
                  <a:prstClr val="black"/>
                </a:solidFill>
                <a:latin typeface="Franklin Gothic Book"/>
              </a:rPr>
              <a:t>о конкурсе; </a:t>
            </a:r>
          </a:p>
          <a:p>
            <a:pPr marL="514350" lvl="0" indent="-514350">
              <a:lnSpc>
                <a:spcPct val="100000"/>
              </a:lnSpc>
              <a:spcBef>
                <a:spcPts val="0"/>
              </a:spcBef>
              <a:buFont typeface="+mj-lt"/>
              <a:buAutoNum type="arabicPeriod"/>
            </a:pPr>
            <a:r>
              <a:rPr lang="ru-RU" sz="2800" dirty="0" smtClean="0">
                <a:solidFill>
                  <a:prstClr val="black"/>
                </a:solidFill>
                <a:latin typeface="Franklin Gothic Book"/>
              </a:rPr>
              <a:t>инструкцию </a:t>
            </a:r>
            <a:r>
              <a:rPr lang="ru-RU" sz="2800" dirty="0">
                <a:solidFill>
                  <a:prstClr val="black"/>
                </a:solidFill>
                <a:latin typeface="Franklin Gothic Book"/>
              </a:rPr>
              <a:t>по заполнению </a:t>
            </a:r>
            <a:r>
              <a:rPr lang="ru-RU" sz="2800" dirty="0" smtClean="0">
                <a:solidFill>
                  <a:prstClr val="black"/>
                </a:solidFill>
                <a:latin typeface="Franklin Gothic Book"/>
              </a:rPr>
              <a:t>заявки; </a:t>
            </a:r>
            <a:endParaRPr lang="ru-RU" sz="2800" dirty="0">
              <a:solidFill>
                <a:prstClr val="black"/>
              </a:solidFill>
              <a:latin typeface="Franklin Gothic Book"/>
            </a:endParaRPr>
          </a:p>
          <a:p>
            <a:pPr marL="514350" lvl="0" indent="-514350">
              <a:lnSpc>
                <a:spcPct val="100000"/>
              </a:lnSpc>
              <a:spcBef>
                <a:spcPts val="0"/>
              </a:spcBef>
              <a:buFont typeface="+mj-lt"/>
              <a:buAutoNum type="arabicPeriod"/>
            </a:pPr>
            <a:r>
              <a:rPr lang="ru-RU" sz="2800" dirty="0" smtClean="0">
                <a:solidFill>
                  <a:prstClr val="black"/>
                </a:solidFill>
                <a:latin typeface="Franklin Gothic Book"/>
              </a:rPr>
              <a:t>методические </a:t>
            </a:r>
            <a:r>
              <a:rPr lang="ru-RU" sz="2800" dirty="0">
                <a:solidFill>
                  <a:prstClr val="black"/>
                </a:solidFill>
                <a:latin typeface="Franklin Gothic Book"/>
              </a:rPr>
              <a:t>рекомендации по подготовке бюджета проекта в составе заявки на участие в конкурсе.</a:t>
            </a:r>
          </a:p>
          <a:p>
            <a:r>
              <a:rPr lang="en-US" sz="1800" dirty="0">
                <a:hlinkClick r:id="rId2"/>
              </a:rPr>
              <a:t>https://xn--80afcdbalict6afooklqi5o.xn--</a:t>
            </a:r>
            <a:r>
              <a:rPr lang="en-US" sz="1800" dirty="0" smtClean="0">
                <a:hlinkClick r:id="rId2"/>
              </a:rPr>
              <a:t>p1ai/public/home/methodic-materials</a:t>
            </a:r>
            <a:endParaRPr lang="ru-RU" sz="1800" dirty="0" smtClean="0"/>
          </a:p>
          <a:p>
            <a:endParaRPr lang="ru-RU" sz="1800" dirty="0"/>
          </a:p>
        </p:txBody>
      </p:sp>
    </p:spTree>
    <p:extLst>
      <p:ext uri="{BB962C8B-B14F-4D97-AF65-F5344CB8AC3E}">
        <p14:creationId xmlns:p14="http://schemas.microsoft.com/office/powerpoint/2010/main" val="348643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683" y="187037"/>
            <a:ext cx="11359218" cy="6259497"/>
          </a:xfrm>
        </p:spPr>
      </p:pic>
    </p:spTree>
    <p:extLst>
      <p:ext uri="{BB962C8B-B14F-4D97-AF65-F5344CB8AC3E}">
        <p14:creationId xmlns:p14="http://schemas.microsoft.com/office/powerpoint/2010/main" val="19790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Заполняем заявку</a:t>
            </a:r>
            <a:endParaRPr lang="ru-RU" dirty="0"/>
          </a:p>
        </p:txBody>
      </p:sp>
      <p:sp>
        <p:nvSpPr>
          <p:cNvPr id="3" name="Объект 2"/>
          <p:cNvSpPr>
            <a:spLocks noGrp="1"/>
          </p:cNvSpPr>
          <p:nvPr>
            <p:ph idx="1"/>
          </p:nvPr>
        </p:nvSpPr>
        <p:spPr>
          <a:xfrm>
            <a:off x="685800" y="1620982"/>
            <a:ext cx="10820400" cy="4597703"/>
          </a:xfrm>
        </p:spPr>
        <p:txBody>
          <a:bodyPr>
            <a:normAutofit fontScale="92500" lnSpcReduction="20000"/>
          </a:bodyPr>
          <a:lstStyle/>
          <a:p>
            <a:pPr marL="0" lvl="0" indent="0">
              <a:lnSpc>
                <a:spcPct val="100000"/>
              </a:lnSpc>
              <a:spcBef>
                <a:spcPts val="0"/>
              </a:spcBef>
              <a:buNone/>
            </a:pPr>
            <a:r>
              <a:rPr lang="ru-RU" sz="3200" dirty="0" smtClean="0">
                <a:solidFill>
                  <a:srgbClr val="3C3837"/>
                </a:solidFill>
                <a:latin typeface="Franklin Gothic Book"/>
              </a:rPr>
              <a:t>Мы сделали основные шаги:</a:t>
            </a:r>
          </a:p>
          <a:p>
            <a:pPr marL="0" lvl="0" indent="0" algn="ctr">
              <a:lnSpc>
                <a:spcPct val="100000"/>
              </a:lnSpc>
              <a:spcBef>
                <a:spcPts val="0"/>
              </a:spcBef>
              <a:buNone/>
            </a:pPr>
            <a:endParaRPr lang="ru-RU" sz="3200" dirty="0" smtClean="0">
              <a:solidFill>
                <a:srgbClr val="3C3837"/>
              </a:solidFill>
              <a:latin typeface="Franklin Gothic Book"/>
            </a:endParaRPr>
          </a:p>
          <a:p>
            <a:pPr algn="just">
              <a:lnSpc>
                <a:spcPct val="100000"/>
              </a:lnSpc>
              <a:spcBef>
                <a:spcPts val="0"/>
              </a:spcBef>
              <a:buFont typeface="Wingdings" panose="05000000000000000000" pitchFamily="2" charset="2"/>
              <a:buChar char="ü"/>
            </a:pPr>
            <a:r>
              <a:rPr lang="ru-RU" sz="2000" dirty="0" smtClean="0">
                <a:latin typeface="Franklin Gothic Book"/>
              </a:rPr>
              <a:t>Ознакомились </a:t>
            </a:r>
            <a:r>
              <a:rPr lang="ru-RU" sz="2000" dirty="0">
                <a:latin typeface="Franklin Gothic Book"/>
              </a:rPr>
              <a:t>с основными условиями </a:t>
            </a:r>
            <a:r>
              <a:rPr lang="ru-RU" sz="2000" dirty="0" smtClean="0">
                <a:latin typeface="Franklin Gothic Book"/>
              </a:rPr>
              <a:t>конкурса</a:t>
            </a:r>
          </a:p>
          <a:p>
            <a:pPr algn="just">
              <a:lnSpc>
                <a:spcPct val="100000"/>
              </a:lnSpc>
              <a:spcBef>
                <a:spcPts val="0"/>
              </a:spcBef>
              <a:buFont typeface="Wingdings" panose="05000000000000000000" pitchFamily="2" charset="2"/>
              <a:buChar char="ü"/>
            </a:pPr>
            <a:r>
              <a:rPr lang="ru-RU" sz="2000" dirty="0" smtClean="0">
                <a:latin typeface="Franklin Gothic Book"/>
              </a:rPr>
              <a:t>Изучили </a:t>
            </a:r>
            <a:r>
              <a:rPr lang="ru-RU" sz="2000" dirty="0">
                <a:latin typeface="Franklin Gothic Book"/>
              </a:rPr>
              <a:t>положение о </a:t>
            </a:r>
            <a:r>
              <a:rPr lang="ru-RU" sz="2000" dirty="0" smtClean="0">
                <a:latin typeface="Franklin Gothic Book"/>
              </a:rPr>
              <a:t>конкурсе</a:t>
            </a:r>
          </a:p>
          <a:p>
            <a:pPr algn="just">
              <a:lnSpc>
                <a:spcPct val="100000"/>
              </a:lnSpc>
              <a:spcBef>
                <a:spcPts val="0"/>
              </a:spcBef>
              <a:buFont typeface="Wingdings" panose="05000000000000000000" pitchFamily="2" charset="2"/>
              <a:buChar char="ü"/>
            </a:pPr>
            <a:r>
              <a:rPr lang="ru-RU" sz="2000" dirty="0" smtClean="0">
                <a:latin typeface="Franklin Gothic Book"/>
              </a:rPr>
              <a:t>Зарегистрировались </a:t>
            </a:r>
            <a:r>
              <a:rPr lang="ru-RU" sz="2000" dirty="0">
                <a:latin typeface="Franklin Gothic Book"/>
              </a:rPr>
              <a:t>на </a:t>
            </a:r>
            <a:r>
              <a:rPr lang="ru-RU" sz="2000" dirty="0" smtClean="0">
                <a:latin typeface="Franklin Gothic Book"/>
              </a:rPr>
              <a:t>сайте</a:t>
            </a:r>
          </a:p>
          <a:p>
            <a:pPr marL="0" indent="0" algn="just">
              <a:lnSpc>
                <a:spcPct val="100000"/>
              </a:lnSpc>
              <a:spcBef>
                <a:spcPts val="0"/>
              </a:spcBef>
              <a:buNone/>
            </a:pPr>
            <a:r>
              <a:rPr lang="ru-RU" sz="2000" dirty="0" smtClean="0">
                <a:latin typeface="Franklin Gothic Book"/>
              </a:rPr>
              <a:t>И перешли к </a:t>
            </a:r>
            <a:r>
              <a:rPr lang="ru-RU" sz="2000" b="1" dirty="0" smtClean="0">
                <a:latin typeface="Franklin Gothic Book"/>
              </a:rPr>
              <a:t>созданию</a:t>
            </a:r>
            <a:r>
              <a:rPr lang="ru-RU" sz="2000" dirty="0" smtClean="0">
                <a:latin typeface="Franklin Gothic Book"/>
              </a:rPr>
              <a:t> </a:t>
            </a:r>
            <a:r>
              <a:rPr lang="ru-RU" sz="2000" b="1" dirty="0" smtClean="0">
                <a:latin typeface="Franklin Gothic Book"/>
              </a:rPr>
              <a:t>заявки:</a:t>
            </a:r>
          </a:p>
          <a:p>
            <a:pPr marL="0" indent="0" algn="just">
              <a:lnSpc>
                <a:spcPct val="100000"/>
              </a:lnSpc>
              <a:spcBef>
                <a:spcPts val="0"/>
              </a:spcBef>
              <a:buNone/>
            </a:pPr>
            <a:endParaRPr lang="ru-RU" sz="2000" b="1" dirty="0" smtClean="0">
              <a:latin typeface="Franklin Gothic Book"/>
            </a:endParaRPr>
          </a:p>
          <a:p>
            <a:pPr marL="0" indent="0" algn="just">
              <a:lnSpc>
                <a:spcPct val="100000"/>
              </a:lnSpc>
              <a:spcBef>
                <a:spcPts val="0"/>
              </a:spcBef>
              <a:buNone/>
            </a:pPr>
            <a:r>
              <a:rPr lang="ru-RU" sz="2000" i="1" dirty="0">
                <a:latin typeface="Franklin Gothic Book"/>
              </a:rPr>
              <a:t>После регистрации (входа) необходимо зайти на страницу </a:t>
            </a:r>
            <a:r>
              <a:rPr lang="ru-RU" sz="2000" b="1" i="1" dirty="0">
                <a:latin typeface="Franklin Gothic Book"/>
              </a:rPr>
              <a:t>"Мои проекты" </a:t>
            </a:r>
            <a:r>
              <a:rPr lang="ru-RU" sz="2000" i="1" dirty="0">
                <a:latin typeface="Franklin Gothic Book"/>
              </a:rPr>
              <a:t>личного кабинета через меню пользователя (в правом верхнем углу экрана). Нажав на кнопку "Создать заявку", можно приступить к формированию заявки на участие в конкурсах, проводимых Фондом президентских грантов.</a:t>
            </a:r>
          </a:p>
          <a:p>
            <a:pPr marL="0" indent="0" algn="just">
              <a:lnSpc>
                <a:spcPct val="100000"/>
              </a:lnSpc>
              <a:spcBef>
                <a:spcPts val="0"/>
              </a:spcBef>
              <a:buNone/>
            </a:pPr>
            <a:endParaRPr lang="ru-RU" sz="2000" i="1" dirty="0">
              <a:latin typeface="Franklin Gothic Book"/>
            </a:endParaRPr>
          </a:p>
          <a:p>
            <a:pPr marL="0" indent="0" algn="just">
              <a:lnSpc>
                <a:spcPct val="100000"/>
              </a:lnSpc>
              <a:spcBef>
                <a:spcPts val="0"/>
              </a:spcBef>
              <a:buNone/>
            </a:pPr>
            <a:r>
              <a:rPr lang="ru-RU" sz="2000" b="1" i="1" dirty="0">
                <a:latin typeface="Franklin Gothic Book"/>
              </a:rPr>
              <a:t>Прежде чем приступить к заполнению заявки в личном кабинете, можно потренироваться на шаблоне.</a:t>
            </a:r>
          </a:p>
          <a:p>
            <a:pPr marL="0" indent="0" algn="just">
              <a:lnSpc>
                <a:spcPct val="100000"/>
              </a:lnSpc>
              <a:spcBef>
                <a:spcPts val="0"/>
              </a:spcBef>
              <a:buNone/>
            </a:pPr>
            <a:endParaRPr lang="ru-RU" sz="2000" i="1" dirty="0">
              <a:latin typeface="Franklin Gothic Book"/>
            </a:endParaRPr>
          </a:p>
          <a:p>
            <a:pPr marL="0" indent="0" algn="just">
              <a:lnSpc>
                <a:spcPct val="100000"/>
              </a:lnSpc>
              <a:spcBef>
                <a:spcPts val="0"/>
              </a:spcBef>
              <a:buNone/>
            </a:pPr>
            <a:r>
              <a:rPr lang="ru-RU" sz="2000" b="1" i="1" dirty="0">
                <a:latin typeface="Franklin Gothic Book"/>
              </a:rPr>
              <a:t>Шаблон</a:t>
            </a:r>
            <a:r>
              <a:rPr lang="ru-RU" sz="2000" i="1" dirty="0">
                <a:latin typeface="Franklin Gothic Book"/>
              </a:rPr>
              <a:t> также может пригодиться, чтобы подготовить проект к подаче на очередной конкурс вне периода приема заявок (когда формирование заявок в личном кабинете недоступно).</a:t>
            </a:r>
            <a:endParaRPr lang="ru-RU" sz="2000" i="1" dirty="0" smtClean="0">
              <a:latin typeface="Franklin Gothic Book"/>
            </a:endParaRPr>
          </a:p>
          <a:p>
            <a:pPr marL="0" indent="0" algn="just">
              <a:lnSpc>
                <a:spcPct val="100000"/>
              </a:lnSpc>
              <a:spcBef>
                <a:spcPts val="0"/>
              </a:spcBef>
              <a:buNone/>
            </a:pPr>
            <a:endParaRPr lang="ru-RU" sz="2800" b="1" dirty="0"/>
          </a:p>
          <a:p>
            <a:pPr marL="0" indent="0" algn="just">
              <a:lnSpc>
                <a:spcPct val="100000"/>
              </a:lnSpc>
              <a:spcBef>
                <a:spcPts val="0"/>
              </a:spcBef>
              <a:buNone/>
            </a:pPr>
            <a:endParaRPr lang="ru-RU" sz="2800" dirty="0"/>
          </a:p>
          <a:p>
            <a:pPr marL="0" indent="0" algn="just">
              <a:lnSpc>
                <a:spcPct val="100000"/>
              </a:lnSpc>
              <a:spcBef>
                <a:spcPts val="0"/>
              </a:spcBef>
              <a:buNone/>
            </a:pPr>
            <a:endParaRPr lang="ru-RU" sz="2800" dirty="0">
              <a:latin typeface="Franklin Gothic Book"/>
            </a:endParaRPr>
          </a:p>
          <a:p>
            <a:pPr marL="0" lvl="0" indent="0" algn="ctr">
              <a:lnSpc>
                <a:spcPct val="100000"/>
              </a:lnSpc>
              <a:spcBef>
                <a:spcPts val="0"/>
              </a:spcBef>
              <a:buNone/>
            </a:pPr>
            <a:endParaRPr lang="ru-RU" sz="3200" dirty="0">
              <a:solidFill>
                <a:srgbClr val="3C3837"/>
              </a:solidFill>
              <a:latin typeface="Franklin Gothic Book"/>
            </a:endParaRPr>
          </a:p>
          <a:p>
            <a:endParaRPr lang="ru-RU" dirty="0"/>
          </a:p>
        </p:txBody>
      </p:sp>
    </p:spTree>
    <p:extLst>
      <p:ext uri="{BB962C8B-B14F-4D97-AF65-F5344CB8AC3E}">
        <p14:creationId xmlns:p14="http://schemas.microsoft.com/office/powerpoint/2010/main" val="350205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987136"/>
            <a:ext cx="10820400" cy="5231550"/>
          </a:xfrm>
        </p:spPr>
        <p:txBody>
          <a:bodyPr>
            <a:normAutofit fontScale="92500"/>
          </a:bodyPr>
          <a:lstStyle/>
          <a:p>
            <a:r>
              <a:rPr lang="ru-RU" dirty="0">
                <a:latin typeface="Franklin Gothic Book"/>
              </a:rPr>
              <a:t>Создав заявку, можно переходить к ее заполнению</a:t>
            </a:r>
            <a:r>
              <a:rPr lang="ru-RU" dirty="0" smtClean="0">
                <a:latin typeface="Franklin Gothic Book"/>
              </a:rPr>
              <a:t>.</a:t>
            </a:r>
          </a:p>
          <a:p>
            <a:r>
              <a:rPr lang="ru-RU" dirty="0">
                <a:latin typeface="Franklin Gothic Book"/>
              </a:rPr>
              <a:t>Созданный черновик заявки можно редактировать в личном кабинете в любое время, но только </a:t>
            </a:r>
            <a:r>
              <a:rPr lang="ru-RU" u="sng" dirty="0">
                <a:latin typeface="Franklin Gothic Book"/>
              </a:rPr>
              <a:t>до подачи заявки либо окончания приема заявок. </a:t>
            </a:r>
            <a:r>
              <a:rPr lang="ru-RU" dirty="0">
                <a:latin typeface="Franklin Gothic Book"/>
              </a:rPr>
              <a:t>После этого работа с заявкой в личном кабинете будет невозможна</a:t>
            </a:r>
            <a:r>
              <a:rPr lang="ru-RU" dirty="0" smtClean="0">
                <a:latin typeface="Franklin Gothic Book"/>
              </a:rPr>
              <a:t>.</a:t>
            </a:r>
          </a:p>
          <a:p>
            <a:r>
              <a:rPr lang="ru-RU" dirty="0">
                <a:latin typeface="Franklin Gothic Book"/>
              </a:rPr>
              <a:t>После того, как все поля заявки на участие в конкурсе заполнены максимально подробно и корректно, а необходимые документы загружены, можно нажимать </a:t>
            </a:r>
            <a:r>
              <a:rPr lang="ru-RU" b="1" dirty="0">
                <a:latin typeface="Franklin Gothic Book"/>
              </a:rPr>
              <a:t>кнопку</a:t>
            </a:r>
            <a:r>
              <a:rPr lang="ru-RU" dirty="0">
                <a:latin typeface="Franklin Gothic Book"/>
              </a:rPr>
              <a:t> </a:t>
            </a:r>
            <a:r>
              <a:rPr lang="ru-RU" b="1" dirty="0">
                <a:latin typeface="Franklin Gothic Book"/>
              </a:rPr>
              <a:t>«Подать заявку» </a:t>
            </a:r>
            <a:r>
              <a:rPr lang="ru-RU" dirty="0">
                <a:latin typeface="Franklin Gothic Book"/>
              </a:rPr>
              <a:t>(необходимые для подачи заявки действия подробно описаны в </a:t>
            </a:r>
            <a:r>
              <a:rPr lang="ru-RU" u="sng" dirty="0">
                <a:latin typeface="Franklin Gothic Book"/>
                <a:hlinkClick r:id="rId2"/>
              </a:rPr>
              <a:t>инструкции по заполнению заявки</a:t>
            </a:r>
            <a:r>
              <a:rPr lang="ru-RU" dirty="0" smtClean="0">
                <a:latin typeface="Franklin Gothic Book"/>
              </a:rPr>
              <a:t>).</a:t>
            </a:r>
          </a:p>
          <a:p>
            <a:r>
              <a:rPr lang="ru-RU" dirty="0" smtClean="0">
                <a:latin typeface="Franklin Gothic Book"/>
              </a:rPr>
              <a:t>Информация </a:t>
            </a:r>
            <a:r>
              <a:rPr lang="ru-RU" dirty="0">
                <a:latin typeface="Franklin Gothic Book"/>
              </a:rPr>
              <a:t>о регистрации заявки появится в личном кабинете в течение </a:t>
            </a:r>
            <a:r>
              <a:rPr lang="ru-RU" b="1" dirty="0">
                <a:latin typeface="Franklin Gothic Book"/>
              </a:rPr>
              <a:t>пяти рабочих дней со дня ее подачи.</a:t>
            </a:r>
          </a:p>
          <a:p>
            <a:r>
              <a:rPr lang="ru-RU" dirty="0">
                <a:latin typeface="Franklin Gothic Book"/>
              </a:rPr>
              <a:t>Если в заявке будут выявлены несоответствия требованиям положения о конкурсе, эта информация также отобразится в личном кабинете. В таком случае исправить ошибки можно, только если прием заявок на участие в текущем конкурсе еще не завершился.</a:t>
            </a:r>
          </a:p>
          <a:p>
            <a:r>
              <a:rPr lang="ru-RU" dirty="0">
                <a:latin typeface="Franklin Gothic Book"/>
              </a:rPr>
              <a:t>Фонд советует не откладывать подачу заявки на последние дни приема заявок, чтобы иметь возможность устранить замечания (в случае, если они будут даны при регистрации заявки).</a:t>
            </a:r>
          </a:p>
          <a:p>
            <a:endParaRPr lang="ru-RU" dirty="0">
              <a:latin typeface="Franklin Gothic Book"/>
            </a:endParaRPr>
          </a:p>
        </p:txBody>
      </p:sp>
    </p:spTree>
    <p:extLst>
      <p:ext uri="{BB962C8B-B14F-4D97-AF65-F5344CB8AC3E}">
        <p14:creationId xmlns:p14="http://schemas.microsoft.com/office/powerpoint/2010/main" val="3444889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nSpc>
                <a:spcPct val="100000"/>
              </a:lnSpc>
              <a:spcBef>
                <a:spcPts val="0"/>
              </a:spcBef>
            </a:pPr>
            <a:r>
              <a:rPr lang="ru-RU" altLang="ru-RU" sz="3600" cap="none" dirty="0">
                <a:latin typeface="Franklin Gothic Book"/>
                <a:ea typeface="Verdana" panose="020B0604030504040204" pitchFamily="34" charset="0"/>
                <a:cs typeface="Verdana" panose="020B0604030504040204" pitchFamily="34" charset="0"/>
              </a:rPr>
              <a:t>Что важнее всего в социальном проекте?</a:t>
            </a:r>
            <a:br>
              <a:rPr lang="ru-RU" altLang="ru-RU" sz="3600" cap="none" dirty="0">
                <a:latin typeface="Franklin Gothic Book"/>
                <a:ea typeface="Verdana" panose="020B0604030504040204" pitchFamily="34" charset="0"/>
                <a:cs typeface="Verdana" panose="020B0604030504040204" pitchFamily="34" charset="0"/>
              </a:rPr>
            </a:br>
            <a:endParaRPr lang="ru-RU" dirty="0"/>
          </a:p>
        </p:txBody>
      </p:sp>
      <p:sp>
        <p:nvSpPr>
          <p:cNvPr id="3" name="Объект 2"/>
          <p:cNvSpPr>
            <a:spLocks noGrp="1"/>
          </p:cNvSpPr>
          <p:nvPr>
            <p:ph idx="1"/>
          </p:nvPr>
        </p:nvSpPr>
        <p:spPr/>
        <p:txBody>
          <a:bodyPr/>
          <a:lstStyle/>
          <a:p>
            <a:pPr marL="0" lvl="0" indent="0" algn="ctr">
              <a:lnSpc>
                <a:spcPct val="100000"/>
              </a:lnSpc>
              <a:spcBef>
                <a:spcPts val="0"/>
              </a:spcBef>
              <a:buNone/>
            </a:pPr>
            <a:r>
              <a:rPr lang="ru-RU" altLang="ru-RU" sz="3200" dirty="0">
                <a:solidFill>
                  <a:srgbClr val="C00000"/>
                </a:solidFill>
                <a:latin typeface="Franklin Gothic Book"/>
                <a:ea typeface="Verdana" panose="020B0604030504040204" pitchFamily="34" charset="0"/>
                <a:cs typeface="Verdana" panose="020B0604030504040204" pitchFamily="34" charset="0"/>
              </a:rPr>
              <a:t>Проект должен менять жизнь людей </a:t>
            </a:r>
            <a:br>
              <a:rPr lang="ru-RU" altLang="ru-RU" sz="3200" dirty="0">
                <a:solidFill>
                  <a:srgbClr val="C00000"/>
                </a:solidFill>
                <a:latin typeface="Franklin Gothic Book"/>
                <a:ea typeface="Verdana" panose="020B0604030504040204" pitchFamily="34" charset="0"/>
                <a:cs typeface="Verdana" panose="020B0604030504040204" pitchFamily="34" charset="0"/>
              </a:rPr>
            </a:br>
            <a:r>
              <a:rPr lang="ru-RU" altLang="ru-RU" sz="3200" dirty="0">
                <a:solidFill>
                  <a:srgbClr val="C00000"/>
                </a:solidFill>
                <a:latin typeface="Franklin Gothic Book"/>
                <a:ea typeface="Verdana" panose="020B0604030504040204" pitchFamily="34" charset="0"/>
                <a:cs typeface="Verdana" panose="020B0604030504040204" pitchFamily="34" charset="0"/>
              </a:rPr>
              <a:t>в территории к лучшему и </a:t>
            </a:r>
            <a:r>
              <a:rPr lang="ru-RU" altLang="ru-RU" sz="3200" u="sng" dirty="0">
                <a:solidFill>
                  <a:srgbClr val="C00000"/>
                </a:solidFill>
                <a:latin typeface="Franklin Gothic Book"/>
                <a:ea typeface="Verdana" panose="020B0604030504040204" pitchFamily="34" charset="0"/>
                <a:cs typeface="Verdana" panose="020B0604030504040204" pitchFamily="34" charset="0"/>
              </a:rPr>
              <a:t>решать</a:t>
            </a:r>
            <a:r>
              <a:rPr lang="ru-RU" altLang="ru-RU" sz="3200" dirty="0">
                <a:solidFill>
                  <a:srgbClr val="C00000"/>
                </a:solidFill>
                <a:latin typeface="Franklin Gothic Book"/>
                <a:ea typeface="Verdana" panose="020B0604030504040204" pitchFamily="34" charset="0"/>
                <a:cs typeface="Verdana" panose="020B0604030504040204" pitchFamily="34" charset="0"/>
              </a:rPr>
              <a:t> заявленную </a:t>
            </a:r>
            <a:br>
              <a:rPr lang="ru-RU" altLang="ru-RU" sz="3200" dirty="0">
                <a:solidFill>
                  <a:srgbClr val="C00000"/>
                </a:solidFill>
                <a:latin typeface="Franklin Gothic Book"/>
                <a:ea typeface="Verdana" panose="020B0604030504040204" pitchFamily="34" charset="0"/>
                <a:cs typeface="Verdana" panose="020B0604030504040204" pitchFamily="34" charset="0"/>
              </a:rPr>
            </a:br>
            <a:r>
              <a:rPr lang="ru-RU" altLang="ru-RU" sz="3200" dirty="0">
                <a:solidFill>
                  <a:srgbClr val="C00000"/>
                </a:solidFill>
                <a:latin typeface="Franklin Gothic Book"/>
                <a:ea typeface="Verdana" panose="020B0604030504040204" pitchFamily="34" charset="0"/>
                <a:cs typeface="Verdana" panose="020B0604030504040204" pitchFamily="34" charset="0"/>
              </a:rPr>
              <a:t>в проекте </a:t>
            </a:r>
            <a:r>
              <a:rPr lang="ru-RU" altLang="ru-RU" sz="3200" u="sng" dirty="0">
                <a:solidFill>
                  <a:srgbClr val="C00000"/>
                </a:solidFill>
                <a:latin typeface="Franklin Gothic Book"/>
                <a:ea typeface="Verdana" panose="020B0604030504040204" pitchFamily="34" charset="0"/>
                <a:cs typeface="Verdana" panose="020B0604030504040204" pitchFamily="34" charset="0"/>
              </a:rPr>
              <a:t>проблему</a:t>
            </a:r>
            <a:r>
              <a:rPr lang="ru-RU" altLang="ru-RU" sz="3200" dirty="0">
                <a:solidFill>
                  <a:srgbClr val="C00000"/>
                </a:solidFill>
                <a:latin typeface="Franklin Gothic Book"/>
                <a:ea typeface="Verdana" panose="020B0604030504040204" pitchFamily="34" charset="0"/>
                <a:cs typeface="Verdana" panose="020B0604030504040204" pitchFamily="34" charset="0"/>
              </a:rPr>
              <a:t>!</a:t>
            </a:r>
          </a:p>
          <a:p>
            <a:endParaRPr lang="ru-RU" dirty="0"/>
          </a:p>
        </p:txBody>
      </p:sp>
    </p:spTree>
    <p:extLst>
      <p:ext uri="{BB962C8B-B14F-4D97-AF65-F5344CB8AC3E}">
        <p14:creationId xmlns:p14="http://schemas.microsoft.com/office/powerpoint/2010/main" val="401358957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877391"/>
          </a:xfrm>
        </p:spPr>
        <p:txBody>
          <a:bodyPr/>
          <a:lstStyle/>
          <a:p>
            <a:r>
              <a:rPr lang="ru-RU" dirty="0" smtClean="0"/>
              <a:t>Проект - победитель</a:t>
            </a:r>
            <a:endParaRPr lang="ru-RU" dirty="0"/>
          </a:p>
        </p:txBody>
      </p:sp>
      <p:sp>
        <p:nvSpPr>
          <p:cNvPr id="3" name="Объект 2"/>
          <p:cNvSpPr>
            <a:spLocks noGrp="1"/>
          </p:cNvSpPr>
          <p:nvPr>
            <p:ph idx="1"/>
          </p:nvPr>
        </p:nvSpPr>
        <p:spPr>
          <a:xfrm>
            <a:off x="685800" y="1828800"/>
            <a:ext cx="10820400" cy="4389885"/>
          </a:xfrm>
        </p:spPr>
        <p:txBody>
          <a:bodyPr>
            <a:normAutofit fontScale="92500" lnSpcReduction="10000"/>
          </a:bodyPr>
          <a:lstStyle/>
          <a:p>
            <a:pPr>
              <a:buFont typeface="Wingdings" panose="05000000000000000000" pitchFamily="2" charset="2"/>
              <a:buChar char="Ø"/>
            </a:pPr>
            <a:r>
              <a:rPr lang="ru-RU" dirty="0">
                <a:latin typeface="Franklin Gothic Book"/>
              </a:rPr>
              <a:t>Решает проблемы, которые высказаны заинтересованными лицами.   </a:t>
            </a:r>
          </a:p>
          <a:p>
            <a:pPr>
              <a:buFont typeface="Wingdings" panose="05000000000000000000" pitchFamily="2" charset="2"/>
              <a:buChar char="Ø"/>
            </a:pPr>
            <a:r>
              <a:rPr lang="ru-RU" dirty="0">
                <a:latin typeface="Franklin Gothic Book"/>
              </a:rPr>
              <a:t>Расценивается ими как необходимость</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В первую очередь, направлен на помощь нуждающимся людям</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Расценивается большим количеством местных жителей как идея, заслуживающая поддержки</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Создает возможности для формирования новых лидеров в организации или группе</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Приносит удовлетворение и новый опыт членам, сотрудникам, руководству  группы или организации</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Приносит ощутимые, измеримые достижения для организации или группы</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Приводит в организацию/ группу новых людей</a:t>
            </a:r>
            <a:r>
              <a:rPr lang="ru-RU" dirty="0" smtClean="0">
                <a:latin typeface="Franklin Gothic Book"/>
              </a:rPr>
              <a:t>.</a:t>
            </a:r>
            <a:r>
              <a:rPr lang="ru-RU" dirty="0">
                <a:latin typeface="Franklin Gothic Book"/>
              </a:rPr>
              <a:t> </a:t>
            </a:r>
          </a:p>
          <a:p>
            <a:pPr>
              <a:buFont typeface="Wingdings" panose="05000000000000000000" pitchFamily="2" charset="2"/>
              <a:buChar char="Ø"/>
            </a:pPr>
            <a:r>
              <a:rPr lang="ru-RU" dirty="0">
                <a:latin typeface="Franklin Gothic Book"/>
              </a:rPr>
              <a:t>Возвращает в организацию/ группу отошедших от нее сторонников, членов, добровольцев.</a:t>
            </a:r>
          </a:p>
          <a:p>
            <a:endParaRPr lang="ru-RU" dirty="0"/>
          </a:p>
        </p:txBody>
      </p:sp>
    </p:spTree>
    <p:extLst>
      <p:ext uri="{BB962C8B-B14F-4D97-AF65-F5344CB8AC3E}">
        <p14:creationId xmlns:p14="http://schemas.microsoft.com/office/powerpoint/2010/main" val="284984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02774"/>
            <a:ext cx="10820400" cy="4815912"/>
          </a:xfrm>
        </p:spPr>
        <p:txBody>
          <a:bodyPr>
            <a:normAutofit/>
          </a:bodyPr>
          <a:lstStyle/>
          <a:p>
            <a:pPr>
              <a:buFont typeface="Wingdings" panose="05000000000000000000" pitchFamily="2" charset="2"/>
              <a:buChar char="Ø"/>
            </a:pPr>
            <a:r>
              <a:rPr lang="ru-RU" sz="2000" dirty="0">
                <a:latin typeface="Franklin Gothic Book"/>
              </a:rPr>
              <a:t>Улучшает репутацию организации/ группы в местном сообществе</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Способен обеспечить распространение известности организации/ группы на другие территории</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Развивает связи с влиятельными лицами</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Результаты могут быть измерены и оценены в долгосрочном плане.  </a:t>
            </a:r>
          </a:p>
          <a:p>
            <a:pPr>
              <a:buFont typeface="Wingdings" panose="05000000000000000000" pitchFamily="2" charset="2"/>
              <a:buChar char="Ø"/>
            </a:pPr>
            <a:r>
              <a:rPr lang="ru-RU" sz="2000" dirty="0">
                <a:latin typeface="Franklin Gothic Book"/>
              </a:rPr>
              <a:t>Может привлечь дополнительные  финансовые средства.                             </a:t>
            </a:r>
          </a:p>
          <a:p>
            <a:pPr>
              <a:buFont typeface="Wingdings" panose="05000000000000000000" pitchFamily="2" charset="2"/>
              <a:buChar char="Ø"/>
            </a:pPr>
            <a:r>
              <a:rPr lang="ru-RU" sz="2000" dirty="0">
                <a:latin typeface="Franklin Gothic Book"/>
              </a:rPr>
              <a:t>Не требует привлечения чрезмерно большого объема дополнительных ресурсов</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Хорошо связан с существующей стратегией организации по отношению к схожим проблемам</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Использует опыт и умения, полученные в процессе предыдущей работы</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Способен улучшить умения персонала</a:t>
            </a:r>
            <a:r>
              <a:rPr lang="ru-RU" sz="2000" dirty="0" smtClean="0">
                <a:latin typeface="Franklin Gothic Book"/>
              </a:rPr>
              <a:t>.</a:t>
            </a:r>
            <a:endParaRPr lang="ru-RU" sz="2000" dirty="0">
              <a:latin typeface="Franklin Gothic Book"/>
            </a:endParaRPr>
          </a:p>
          <a:p>
            <a:pPr>
              <a:buFont typeface="Wingdings" panose="05000000000000000000" pitchFamily="2" charset="2"/>
              <a:buChar char="Ø"/>
            </a:pPr>
            <a:r>
              <a:rPr lang="ru-RU" sz="2000" dirty="0">
                <a:latin typeface="Franklin Gothic Book"/>
              </a:rPr>
              <a:t>Создает условия для развития других проектов организации/ группы.</a:t>
            </a:r>
          </a:p>
          <a:p>
            <a:endParaRPr lang="ru-RU" dirty="0"/>
          </a:p>
        </p:txBody>
      </p:sp>
    </p:spTree>
    <p:extLst>
      <p:ext uri="{BB962C8B-B14F-4D97-AF65-F5344CB8AC3E}">
        <p14:creationId xmlns:p14="http://schemas.microsoft.com/office/powerpoint/2010/main" val="4218759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90354"/>
          </a:xfrm>
        </p:spPr>
        <p:txBody>
          <a:bodyPr/>
          <a:lstStyle/>
          <a:p>
            <a:r>
              <a:rPr lang="en-US" dirty="0" smtClean="0"/>
              <a:t>I</a:t>
            </a:r>
            <a:r>
              <a:rPr lang="ru-RU" dirty="0" smtClean="0"/>
              <a:t> раздел. О проекте.</a:t>
            </a:r>
            <a:endParaRPr lang="ru-RU" dirty="0"/>
          </a:p>
        </p:txBody>
      </p:sp>
      <p:sp>
        <p:nvSpPr>
          <p:cNvPr id="3" name="Объект 2"/>
          <p:cNvSpPr>
            <a:spLocks noGrp="1"/>
          </p:cNvSpPr>
          <p:nvPr>
            <p:ph idx="1"/>
          </p:nvPr>
        </p:nvSpPr>
        <p:spPr>
          <a:xfrm>
            <a:off x="685800" y="1672936"/>
            <a:ext cx="10820400" cy="4748646"/>
          </a:xfrm>
        </p:spPr>
        <p:txBody>
          <a:bodyPr>
            <a:normAutofit lnSpcReduction="10000"/>
          </a:bodyPr>
          <a:lstStyle/>
          <a:p>
            <a:pPr marL="0" indent="0" algn="just">
              <a:buNone/>
            </a:pPr>
            <a:r>
              <a:rPr lang="ru-RU" dirty="0" smtClean="0">
                <a:latin typeface="Franklin Gothic Book"/>
              </a:rPr>
              <a:t>	Для </a:t>
            </a:r>
            <a:r>
              <a:rPr lang="ru-RU" dirty="0">
                <a:latin typeface="Franklin Gothic Book"/>
              </a:rPr>
              <a:t>выбора Вам предоставляется </a:t>
            </a:r>
            <a:r>
              <a:rPr lang="ru-RU" b="1" dirty="0">
                <a:latin typeface="Franklin Gothic Book"/>
              </a:rPr>
              <a:t>13 направлений</a:t>
            </a:r>
            <a:r>
              <a:rPr lang="ru-RU" dirty="0">
                <a:latin typeface="Franklin Gothic Book"/>
              </a:rPr>
              <a:t>. Вам необходимо выбрать из списка одно – то, которому более всего соответствует деятельность по проекту (основная часть мероприятий проекта). Обращаем внимание, что с 2018 г. появилось новое направление - </a:t>
            </a:r>
            <a:r>
              <a:rPr lang="ru-RU" b="1" dirty="0">
                <a:latin typeface="Franklin Gothic Book"/>
              </a:rPr>
              <a:t>«выявление и поддержка молодых талантов в области культуры и искусства»</a:t>
            </a:r>
            <a:r>
              <a:rPr lang="ru-RU" dirty="0">
                <a:latin typeface="Franklin Gothic Book"/>
              </a:rPr>
              <a:t>. Пожалуйста, прежде чем выбирать это направление, внимательно изучите его особенности (раздел VII положения о конкурсе</a:t>
            </a:r>
            <a:r>
              <a:rPr lang="ru-RU" dirty="0" smtClean="0">
                <a:latin typeface="Franklin Gothic Book"/>
              </a:rPr>
              <a:t>).					</a:t>
            </a:r>
          </a:p>
          <a:p>
            <a:pPr marL="0" indent="0" algn="just">
              <a:buNone/>
            </a:pPr>
            <a:r>
              <a:rPr lang="ru-RU" dirty="0">
                <a:latin typeface="Franklin Gothic Book"/>
              </a:rPr>
              <a:t>	</a:t>
            </a:r>
            <a:r>
              <a:rPr lang="ru-RU" dirty="0" smtClean="0">
                <a:latin typeface="Franklin Gothic Book"/>
              </a:rPr>
              <a:t>Кроме </a:t>
            </a:r>
            <a:r>
              <a:rPr lang="ru-RU" dirty="0">
                <a:latin typeface="Franklin Gothic Book"/>
              </a:rPr>
              <a:t>того, </a:t>
            </a:r>
            <a:r>
              <a:rPr lang="ru-RU" b="1" dirty="0" smtClean="0">
                <a:latin typeface="Franklin Gothic Book"/>
              </a:rPr>
              <a:t>три направления </a:t>
            </a:r>
            <a:r>
              <a:rPr lang="ru-RU" b="1" dirty="0">
                <a:latin typeface="Franklin Gothic Book"/>
              </a:rPr>
              <a:t>предполагают</a:t>
            </a:r>
            <a:r>
              <a:rPr lang="ru-RU" dirty="0">
                <a:latin typeface="Franklin Gothic Book"/>
              </a:rPr>
              <a:t>, помимо стандартного срока, </a:t>
            </a:r>
            <a:r>
              <a:rPr lang="ru-RU" b="1" dirty="0">
                <a:latin typeface="Franklin Gothic Book"/>
              </a:rPr>
              <a:t>долгосрочную реализацию. </a:t>
            </a:r>
            <a:r>
              <a:rPr lang="ru-RU" dirty="0">
                <a:latin typeface="Franklin Gothic Book"/>
              </a:rPr>
              <a:t>Они внесены в список отдельными строками: </a:t>
            </a:r>
          </a:p>
          <a:p>
            <a:r>
              <a:rPr lang="ru-RU" dirty="0" smtClean="0">
                <a:solidFill>
                  <a:srgbClr val="C00000"/>
                </a:solidFill>
                <a:latin typeface="Franklin Gothic Book"/>
              </a:rPr>
              <a:t>поддержка </a:t>
            </a:r>
            <a:r>
              <a:rPr lang="ru-RU" dirty="0">
                <a:solidFill>
                  <a:srgbClr val="C00000"/>
                </a:solidFill>
                <a:latin typeface="Franklin Gothic Book"/>
              </a:rPr>
              <a:t>проектов в области науки, образования, просвещения - долгосрочный проект; </a:t>
            </a:r>
          </a:p>
          <a:p>
            <a:r>
              <a:rPr lang="ru-RU" dirty="0" smtClean="0">
                <a:solidFill>
                  <a:srgbClr val="C00000"/>
                </a:solidFill>
                <a:latin typeface="Franklin Gothic Book"/>
              </a:rPr>
              <a:t>выявление </a:t>
            </a:r>
            <a:r>
              <a:rPr lang="ru-RU" dirty="0">
                <a:solidFill>
                  <a:srgbClr val="C00000"/>
                </a:solidFill>
                <a:latin typeface="Franklin Gothic Book"/>
              </a:rPr>
              <a:t>и поддержка молодых талантов в области культуры и искусства - долгосрочный проект;  </a:t>
            </a:r>
          </a:p>
          <a:p>
            <a:r>
              <a:rPr lang="ru-RU" dirty="0" smtClean="0">
                <a:solidFill>
                  <a:srgbClr val="C00000"/>
                </a:solidFill>
                <a:latin typeface="Franklin Gothic Book"/>
              </a:rPr>
              <a:t>развитие </a:t>
            </a:r>
            <a:r>
              <a:rPr lang="ru-RU" dirty="0">
                <a:solidFill>
                  <a:srgbClr val="C00000"/>
                </a:solidFill>
                <a:latin typeface="Franklin Gothic Book"/>
              </a:rPr>
              <a:t>институтов гражданского общества - долгосрочный проект. </a:t>
            </a:r>
            <a:endParaRPr lang="ru-RU" dirty="0" smtClean="0">
              <a:solidFill>
                <a:srgbClr val="C00000"/>
              </a:solidFill>
              <a:latin typeface="Franklin Gothic Book"/>
            </a:endParaRPr>
          </a:p>
          <a:p>
            <a:endParaRPr lang="ru-RU" dirty="0"/>
          </a:p>
        </p:txBody>
      </p:sp>
    </p:spTree>
    <p:extLst>
      <p:ext uri="{BB962C8B-B14F-4D97-AF65-F5344CB8AC3E}">
        <p14:creationId xmlns:p14="http://schemas.microsoft.com/office/powerpoint/2010/main" val="291954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59182"/>
          </a:xfrm>
        </p:spPr>
        <p:txBody>
          <a:bodyPr/>
          <a:lstStyle/>
          <a:p>
            <a:r>
              <a:rPr lang="ru-RU" i="1" dirty="0" err="1">
                <a:solidFill>
                  <a:srgbClr val="000000"/>
                </a:solidFill>
                <a:latin typeface="Times New Roman" panose="02020603050405020304" pitchFamily="18" charset="0"/>
                <a:ea typeface="Times New Roman" panose="02020603050405020304" pitchFamily="18" charset="0"/>
              </a:rPr>
              <a:t>грантовое</a:t>
            </a:r>
            <a:r>
              <a:rPr lang="ru-RU" i="1" dirty="0">
                <a:solidFill>
                  <a:srgbClr val="000000"/>
                </a:solidFill>
                <a:latin typeface="Times New Roman" panose="02020603050405020304" pitchFamily="18" charset="0"/>
                <a:ea typeface="Times New Roman" panose="02020603050405020304" pitchFamily="18" charset="0"/>
              </a:rPr>
              <a:t> направление </a:t>
            </a:r>
            <a:endParaRPr lang="ru-RU" dirty="0"/>
          </a:p>
        </p:txBody>
      </p:sp>
      <p:sp>
        <p:nvSpPr>
          <p:cNvPr id="3" name="Объект 2"/>
          <p:cNvSpPr>
            <a:spLocks noGrp="1"/>
          </p:cNvSpPr>
          <p:nvPr>
            <p:ph idx="1"/>
          </p:nvPr>
        </p:nvSpPr>
        <p:spPr>
          <a:xfrm>
            <a:off x="685800" y="1423555"/>
            <a:ext cx="10820400" cy="5101935"/>
          </a:xfrm>
        </p:spPr>
        <p:txBody>
          <a:bodyPr>
            <a:normAutofit fontScale="92500" lnSpcReduction="20000"/>
          </a:bodyPr>
          <a:lstStyle/>
          <a:p>
            <a:pPr marL="457200" indent="-457200">
              <a:buFont typeface="+mj-lt"/>
              <a:buAutoNum type="arabicPeriod"/>
            </a:pPr>
            <a:r>
              <a:rPr lang="ru-RU" dirty="0">
                <a:latin typeface="Franklin Gothic Book"/>
              </a:rPr>
              <a:t>социальное обслуживание, социальная поддержка и защита граждан;</a:t>
            </a:r>
          </a:p>
          <a:p>
            <a:pPr marL="457200" indent="-457200">
              <a:buFont typeface="+mj-lt"/>
              <a:buAutoNum type="arabicPeriod"/>
            </a:pPr>
            <a:r>
              <a:rPr lang="ru-RU" dirty="0">
                <a:latin typeface="Franklin Gothic Book"/>
              </a:rPr>
              <a:t>охрана здоровья граждан, пропаганда здорового образа жизни; </a:t>
            </a:r>
          </a:p>
          <a:p>
            <a:pPr marL="457200" indent="-457200">
              <a:buFont typeface="+mj-lt"/>
              <a:buAutoNum type="arabicPeriod"/>
            </a:pPr>
            <a:r>
              <a:rPr lang="ru-RU" dirty="0">
                <a:latin typeface="Franklin Gothic Book"/>
              </a:rPr>
              <a:t>поддержка семьи, материнства, отцовства и детства;</a:t>
            </a:r>
          </a:p>
          <a:p>
            <a:pPr marL="457200" indent="-457200">
              <a:buFont typeface="+mj-lt"/>
              <a:buAutoNum type="arabicPeriod"/>
            </a:pPr>
            <a:r>
              <a:rPr lang="ru-RU" dirty="0">
                <a:latin typeface="Franklin Gothic Book"/>
              </a:rPr>
              <a:t>поддержка молодёжных проектов, реализация которых охватывает виды деятельности, предусмотренные статьёй 31.1 Федерального закона от 12 января 1996 г. № 7-ФЗ «О некоммерческих организациях»; </a:t>
            </a:r>
          </a:p>
          <a:p>
            <a:pPr marL="457200" indent="-457200">
              <a:buFont typeface="+mj-lt"/>
              <a:buAutoNum type="arabicPeriod"/>
            </a:pPr>
            <a:r>
              <a:rPr lang="ru-RU" dirty="0">
                <a:latin typeface="Franklin Gothic Book"/>
              </a:rPr>
              <a:t>поддержка проектов в области науки, образования, просвещения; </a:t>
            </a:r>
          </a:p>
          <a:p>
            <a:pPr marL="457200" indent="-457200">
              <a:buFont typeface="+mj-lt"/>
              <a:buAutoNum type="arabicPeriod"/>
            </a:pPr>
            <a:r>
              <a:rPr lang="ru-RU" dirty="0">
                <a:latin typeface="Franklin Gothic Book"/>
              </a:rPr>
              <a:t>поддержка проектов в области культуры и искусства; </a:t>
            </a:r>
          </a:p>
          <a:p>
            <a:pPr marL="457200" indent="-457200">
              <a:buFont typeface="+mj-lt"/>
              <a:buAutoNum type="arabicPeriod"/>
            </a:pPr>
            <a:r>
              <a:rPr lang="ru-RU" dirty="0">
                <a:latin typeface="Franklin Gothic Book"/>
              </a:rPr>
              <a:t>сохранение исторической памяти; </a:t>
            </a:r>
          </a:p>
          <a:p>
            <a:pPr marL="457200" indent="-457200">
              <a:buFont typeface="+mj-lt"/>
              <a:buAutoNum type="arabicPeriod"/>
            </a:pPr>
            <a:r>
              <a:rPr lang="ru-RU" dirty="0">
                <a:latin typeface="Franklin Gothic Book"/>
              </a:rPr>
              <a:t>защита прав и свобод человека и гражданина, в том числе защита прав заключённых; </a:t>
            </a:r>
          </a:p>
          <a:p>
            <a:pPr marL="457200" indent="-457200">
              <a:buFont typeface="+mj-lt"/>
              <a:buAutoNum type="arabicPeriod"/>
            </a:pPr>
            <a:r>
              <a:rPr lang="ru-RU" dirty="0">
                <a:latin typeface="Franklin Gothic Book"/>
              </a:rPr>
              <a:t>охрана окружающей среды и защита животных; </a:t>
            </a:r>
          </a:p>
          <a:p>
            <a:pPr marL="457200" indent="-457200">
              <a:buFont typeface="+mj-lt"/>
              <a:buAutoNum type="arabicPeriod"/>
            </a:pPr>
            <a:r>
              <a:rPr lang="ru-RU" dirty="0">
                <a:latin typeface="Franklin Gothic Book"/>
              </a:rPr>
              <a:t>укрепление межнационального и межрелигиозного согласия;</a:t>
            </a:r>
          </a:p>
          <a:p>
            <a:pPr marL="457200" indent="-457200">
              <a:buFont typeface="+mj-lt"/>
              <a:buAutoNum type="arabicPeriod"/>
            </a:pPr>
            <a:r>
              <a:rPr lang="ru-RU" dirty="0">
                <a:latin typeface="Franklin Gothic Book"/>
              </a:rPr>
              <a:t>развитие общественной дипломатии и поддержка соотечественников;</a:t>
            </a:r>
          </a:p>
          <a:p>
            <a:pPr marL="457200" indent="-457200">
              <a:buFont typeface="+mj-lt"/>
              <a:buAutoNum type="arabicPeriod"/>
            </a:pPr>
            <a:r>
              <a:rPr lang="ru-RU" dirty="0">
                <a:latin typeface="Franklin Gothic Book"/>
              </a:rPr>
              <a:t>развитие институтов гражданского общества;</a:t>
            </a:r>
          </a:p>
          <a:p>
            <a:pPr marL="457200" indent="-457200">
              <a:buFont typeface="+mj-lt"/>
              <a:buAutoNum type="arabicPeriod"/>
            </a:pPr>
            <a:r>
              <a:rPr lang="ru-RU" dirty="0">
                <a:latin typeface="Franklin Gothic Book"/>
              </a:rPr>
              <a:t>выявление и поддержка молодых талантов в области культуры и искусства</a:t>
            </a:r>
          </a:p>
        </p:txBody>
      </p:sp>
    </p:spTree>
    <p:extLst>
      <p:ext uri="{BB962C8B-B14F-4D97-AF65-F5344CB8AC3E}">
        <p14:creationId xmlns:p14="http://schemas.microsoft.com/office/powerpoint/2010/main" val="4215275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Долгосрочный проект</a:t>
            </a:r>
            <a:endParaRPr lang="ru-RU" dirty="0"/>
          </a:p>
        </p:txBody>
      </p:sp>
      <p:sp>
        <p:nvSpPr>
          <p:cNvPr id="3" name="Объект 2"/>
          <p:cNvSpPr>
            <a:spLocks noGrp="1"/>
          </p:cNvSpPr>
          <p:nvPr>
            <p:ph idx="1"/>
          </p:nvPr>
        </p:nvSpPr>
        <p:spPr/>
        <p:txBody>
          <a:bodyPr>
            <a:normAutofit fontScale="92500"/>
          </a:bodyPr>
          <a:lstStyle/>
          <a:p>
            <a:r>
              <a:rPr lang="ru-RU" dirty="0">
                <a:latin typeface="Franklin Gothic Book"/>
              </a:rPr>
              <a:t>Мы рекомендуем не рисковать с подачей проекта на долгосрочную реализацию, так как практика показывает, что эти направления отдают организациям с многолетним опытом получения грантовой поддержки, полной информационной открытости и качественной проработки отчетов.</a:t>
            </a:r>
          </a:p>
          <a:p>
            <a:r>
              <a:rPr lang="ru-RU" dirty="0">
                <a:latin typeface="Franklin Gothic Book"/>
              </a:rPr>
              <a:t>Р</a:t>
            </a:r>
            <a:r>
              <a:rPr lang="ru-RU" dirty="0" smtClean="0">
                <a:latin typeface="Franklin Gothic Book"/>
              </a:rPr>
              <a:t>еализация </a:t>
            </a:r>
            <a:r>
              <a:rPr lang="ru-RU" dirty="0">
                <a:latin typeface="Franklin Gothic Book"/>
              </a:rPr>
              <a:t>долгосрочного проекта должна быть четко обоснована и подтверждена более значимыми целями и планируемыми результатами, которых невозможно достичь в стандартные сроки реализации проекта. Долгосрочный проект не может быть подан на поддержку текущей деятельности организации. </a:t>
            </a:r>
          </a:p>
          <a:p>
            <a:r>
              <a:rPr lang="ru-RU" dirty="0">
                <a:latin typeface="Franklin Gothic Book"/>
              </a:rPr>
              <a:t>Фонд ожидает от долгосрочных проектов заметных системных изменений в определенной социальной сфере или целевой группе. Важно: организация, получившая грант на реализацию долгосрочного проекта, в течение срока его реализации </a:t>
            </a:r>
            <a:r>
              <a:rPr lang="ru-RU" b="1" dirty="0">
                <a:latin typeface="Franklin Gothic Book"/>
              </a:rPr>
              <a:t>(до 36 месяцев)</a:t>
            </a:r>
            <a:r>
              <a:rPr lang="ru-RU" dirty="0">
                <a:latin typeface="Franklin Gothic Book"/>
              </a:rPr>
              <a:t> не сможет запрашивать грант на осуществление другого долгосрочного проекта.</a:t>
            </a:r>
          </a:p>
          <a:p>
            <a:endParaRPr lang="ru-RU" dirty="0"/>
          </a:p>
        </p:txBody>
      </p:sp>
    </p:spTree>
    <p:extLst>
      <p:ext uri="{BB962C8B-B14F-4D97-AF65-F5344CB8AC3E}">
        <p14:creationId xmlns:p14="http://schemas.microsoft.com/office/powerpoint/2010/main" val="311815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8507" y="1350819"/>
            <a:ext cx="10711102" cy="5241262"/>
          </a:xfrm>
        </p:spPr>
        <p:txBody>
          <a:bodyPr>
            <a:normAutofit/>
          </a:bodyPr>
          <a:lstStyle/>
          <a:p>
            <a:r>
              <a:rPr lang="ru-RU" sz="2800" dirty="0"/>
              <a:t>Фонд президентских </a:t>
            </a:r>
            <a:r>
              <a:rPr lang="ru-RU" sz="2800" dirty="0" smtClean="0"/>
              <a:t>грантов открывает </a:t>
            </a:r>
            <a:r>
              <a:rPr lang="ru-RU" sz="2800" dirty="0"/>
              <a:t>первый конкурс 2020 </a:t>
            </a:r>
            <a:r>
              <a:rPr lang="ru-RU" sz="2800" dirty="0" smtClean="0"/>
              <a:t>года. Принять участие можно </a:t>
            </a:r>
            <a:r>
              <a:rPr lang="ru-RU" sz="2800" dirty="0"/>
              <a:t>будет </a:t>
            </a:r>
            <a:r>
              <a:rPr lang="ru-RU" sz="2800" u="sng" dirty="0"/>
              <a:t>с 14 октября по 25 ноября 2019 </a:t>
            </a:r>
            <a:r>
              <a:rPr lang="ru-RU" sz="2800" u="sng" dirty="0" smtClean="0"/>
              <a:t>года </a:t>
            </a:r>
            <a:r>
              <a:rPr lang="ru-RU" sz="2800" dirty="0"/>
              <a:t>среди некоммерческих неправительственных организаций, участвующих в развитии институтов гражданского общества, реализующих социально значимые проекты и проекты в сфере защиты прав и свобод человека и гражданина, на предоставление грантов Президента Российской Федерации на развитие гражданского общества.</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2153" y="31233"/>
            <a:ext cx="1879847" cy="667783"/>
          </a:xfrm>
          <a:prstGeom prst="rect">
            <a:avLst/>
          </a:prstGeom>
        </p:spPr>
      </p:pic>
    </p:spTree>
    <p:extLst>
      <p:ext uri="{BB962C8B-B14F-4D97-AF65-F5344CB8AC3E}">
        <p14:creationId xmlns:p14="http://schemas.microsoft.com/office/powerpoint/2010/main" val="1582955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805936"/>
            <a:ext cx="8610600" cy="461754"/>
          </a:xfrm>
        </p:spPr>
        <p:txBody>
          <a:bodyPr>
            <a:noAutofit/>
          </a:bodyPr>
          <a:lstStyle/>
          <a:p>
            <a:r>
              <a:rPr lang="ru-RU" sz="2800" dirty="0" smtClean="0">
                <a:latin typeface="Franklin Gothic Book"/>
              </a:rPr>
              <a:t>1.1 Тематика </a:t>
            </a:r>
            <a:r>
              <a:rPr lang="ru-RU" sz="2800" dirty="0" err="1" smtClean="0">
                <a:latin typeface="Franklin Gothic Book"/>
              </a:rPr>
              <a:t>грантового</a:t>
            </a:r>
            <a:r>
              <a:rPr lang="ru-RU" sz="2800" dirty="0" smtClean="0">
                <a:latin typeface="Franklin Gothic Book"/>
              </a:rPr>
              <a:t> направления</a:t>
            </a:r>
            <a:endParaRPr lang="ru-RU" sz="2800" dirty="0">
              <a:latin typeface="Franklin Gothic Book"/>
            </a:endParaRPr>
          </a:p>
        </p:txBody>
      </p:sp>
      <p:sp>
        <p:nvSpPr>
          <p:cNvPr id="3" name="Объект 2"/>
          <p:cNvSpPr>
            <a:spLocks noGrp="1"/>
          </p:cNvSpPr>
          <p:nvPr>
            <p:ph idx="1"/>
          </p:nvPr>
        </p:nvSpPr>
        <p:spPr>
          <a:xfrm>
            <a:off x="685800" y="1818410"/>
            <a:ext cx="10820400" cy="4400276"/>
          </a:xfrm>
        </p:spPr>
        <p:txBody>
          <a:bodyPr/>
          <a:lstStyle/>
          <a:p>
            <a:r>
              <a:rPr lang="ru-RU" dirty="0">
                <a:latin typeface="Franklin Gothic Book"/>
              </a:rPr>
              <a:t>Необходимо выбрать наиболее подходящую тематику деятельности по проекту в рамках </a:t>
            </a:r>
            <a:r>
              <a:rPr lang="ru-RU" dirty="0" err="1">
                <a:latin typeface="Franklin Gothic Book"/>
              </a:rPr>
              <a:t>грантового</a:t>
            </a:r>
            <a:r>
              <a:rPr lang="ru-RU" dirty="0">
                <a:latin typeface="Franklin Gothic Book"/>
              </a:rPr>
              <a:t> направления, определенного в пункте 1. Этот выбор не ограничивает работу рамками одной тематики, но влияет на экспертизу проекта (эксперты для оценки проекта распределяются по </a:t>
            </a:r>
            <a:r>
              <a:rPr lang="ru-RU" dirty="0" err="1">
                <a:latin typeface="Franklin Gothic Book"/>
              </a:rPr>
              <a:t>грантовым</a:t>
            </a:r>
            <a:r>
              <a:rPr lang="ru-RU" dirty="0">
                <a:latin typeface="Franklin Gothic Book"/>
              </a:rPr>
              <a:t> направлениям и тематикам). </a:t>
            </a:r>
          </a:p>
          <a:p>
            <a:pPr marL="0" indent="0">
              <a:buNone/>
            </a:pPr>
            <a:r>
              <a:rPr lang="ru-RU" dirty="0" smtClean="0">
                <a:latin typeface="Franklin Gothic Book"/>
              </a:rPr>
              <a:t>Пример</a:t>
            </a:r>
            <a:r>
              <a:rPr lang="ru-RU" dirty="0" smtClean="0">
                <a:latin typeface="Franklin Gothic Book"/>
              </a:rPr>
              <a:t>: </a:t>
            </a:r>
          </a:p>
          <a:p>
            <a:pPr marL="0" indent="0">
              <a:buNone/>
            </a:pPr>
            <a:r>
              <a:rPr lang="ru-RU" b="1" dirty="0" smtClean="0">
                <a:latin typeface="Franklin Gothic Book"/>
              </a:rPr>
              <a:t>Направление</a:t>
            </a:r>
            <a:r>
              <a:rPr lang="ru-RU" dirty="0" smtClean="0">
                <a:latin typeface="Franklin Gothic Book"/>
              </a:rPr>
              <a:t> - социальное обслуживание, социальная поддержка и защита граждан.</a:t>
            </a:r>
          </a:p>
          <a:p>
            <a:pPr marL="0" indent="0">
              <a:buNone/>
            </a:pPr>
            <a:r>
              <a:rPr lang="ru-RU" b="1" dirty="0">
                <a:latin typeface="Franklin Gothic Book"/>
              </a:rPr>
              <a:t>Тематика</a:t>
            </a:r>
            <a:r>
              <a:rPr lang="ru-RU" dirty="0">
                <a:latin typeface="Franklin Gothic Book"/>
              </a:rPr>
              <a:t> - Содействие трудоустройству людей, оказавшихся в трудной жизненной ситуации, людей с ограниченными возможностями здоровья, представителей социально уязвимых слоев населения.</a:t>
            </a:r>
            <a:endParaRPr lang="ru-RU" dirty="0">
              <a:latin typeface="Franklin Gothic Book"/>
            </a:endParaRPr>
          </a:p>
        </p:txBody>
      </p:sp>
    </p:spTree>
    <p:extLst>
      <p:ext uri="{BB962C8B-B14F-4D97-AF65-F5344CB8AC3E}">
        <p14:creationId xmlns:p14="http://schemas.microsoft.com/office/powerpoint/2010/main" val="3146434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48791"/>
          </a:xfrm>
        </p:spPr>
        <p:txBody>
          <a:bodyPr/>
          <a:lstStyle/>
          <a:p>
            <a:r>
              <a:rPr lang="ru-RU" dirty="0" smtClean="0"/>
              <a:t>2. </a:t>
            </a:r>
            <a:r>
              <a:rPr lang="ru-RU" dirty="0" err="1" smtClean="0"/>
              <a:t>НАзвание</a:t>
            </a:r>
            <a:r>
              <a:rPr lang="ru-RU" dirty="0" smtClean="0"/>
              <a:t> проекта</a:t>
            </a:r>
            <a:endParaRPr lang="ru-RU" dirty="0"/>
          </a:p>
        </p:txBody>
      </p:sp>
      <p:sp>
        <p:nvSpPr>
          <p:cNvPr id="3" name="Объект 2"/>
          <p:cNvSpPr>
            <a:spLocks noGrp="1"/>
          </p:cNvSpPr>
          <p:nvPr>
            <p:ph idx="1"/>
          </p:nvPr>
        </p:nvSpPr>
        <p:spPr>
          <a:xfrm>
            <a:off x="685800" y="2194560"/>
            <a:ext cx="10820400" cy="4310149"/>
          </a:xfrm>
        </p:spPr>
        <p:txBody>
          <a:bodyPr/>
          <a:lstStyle/>
          <a:p>
            <a:pPr marL="0" indent="0">
              <a:buNone/>
            </a:pPr>
            <a:r>
              <a:rPr lang="ru-RU" dirty="0">
                <a:latin typeface="Franklin Gothic Book"/>
              </a:rPr>
              <a:t>Название проекта не должно быть слишком длинным, его необходимо написать без кавычек с заглавной буквы и без точки в конце. Внимательно проверьте, чтобы в названии не было орфографических и пунктуационных ошибок! Важно оценить название с позиции публичности (как СМИ, профессиональное или местное сообщество, </a:t>
            </a:r>
            <a:r>
              <a:rPr lang="ru-RU" dirty="0" err="1">
                <a:latin typeface="Franklin Gothic Book"/>
              </a:rPr>
              <a:t>благополучатели</a:t>
            </a:r>
            <a:r>
              <a:rPr lang="ru-RU" dirty="0">
                <a:latin typeface="Franklin Gothic Book"/>
              </a:rPr>
              <a:t> будут воспринимать такое название). В название проекта не должно входить его описание. </a:t>
            </a:r>
            <a:r>
              <a:rPr lang="ru-RU" b="1" dirty="0">
                <a:latin typeface="Franklin Gothic Book"/>
              </a:rPr>
              <a:t>Название проекта нельзя будет изменить после подачи заявки. С момента регистрации заявки название проекта станет общедоступным. </a:t>
            </a:r>
          </a:p>
          <a:p>
            <a:endParaRPr lang="ru-RU" dirty="0"/>
          </a:p>
        </p:txBody>
      </p:sp>
    </p:spTree>
    <p:extLst>
      <p:ext uri="{BB962C8B-B14F-4D97-AF65-F5344CB8AC3E}">
        <p14:creationId xmlns:p14="http://schemas.microsoft.com/office/powerpoint/2010/main" val="893365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a:t>
            </a:r>
            <a:endParaRPr lang="ru-RU" dirty="0"/>
          </a:p>
        </p:txBody>
      </p:sp>
      <p:sp>
        <p:nvSpPr>
          <p:cNvPr id="3" name="Объект 2"/>
          <p:cNvSpPr>
            <a:spLocks noGrp="1"/>
          </p:cNvSpPr>
          <p:nvPr>
            <p:ph idx="1"/>
          </p:nvPr>
        </p:nvSpPr>
        <p:spPr>
          <a:xfrm>
            <a:off x="685800" y="1672936"/>
            <a:ext cx="10820400" cy="4883728"/>
          </a:xfrm>
        </p:spPr>
        <p:txBody>
          <a:bodyPr>
            <a:normAutofit lnSpcReduction="10000"/>
          </a:bodyPr>
          <a:lstStyle/>
          <a:p>
            <a:pPr marL="342900" lvl="0" indent="-342900">
              <a:lnSpc>
                <a:spcPct val="100000"/>
              </a:lnSpc>
              <a:spcBef>
                <a:spcPct val="20000"/>
              </a:spcBef>
              <a:buClr>
                <a:srgbClr val="94B6D2"/>
              </a:buClr>
              <a:buSzPct val="70000"/>
              <a:buNone/>
            </a:pPr>
            <a:r>
              <a:rPr lang="ru-RU" sz="2400" dirty="0">
                <a:solidFill>
                  <a:srgbClr val="FF0000"/>
                </a:solidFill>
                <a:latin typeface="Franklin Gothic Book"/>
              </a:rPr>
              <a:t>Так не надо: </a:t>
            </a:r>
          </a:p>
          <a:p>
            <a:pPr marL="342900" lvl="0" indent="-342900">
              <a:lnSpc>
                <a:spcPct val="100000"/>
              </a:lnSpc>
              <a:spcBef>
                <a:spcPct val="20000"/>
              </a:spcBef>
              <a:buClr>
                <a:srgbClr val="94B6D2"/>
              </a:buClr>
              <a:buSzPct val="70000"/>
              <a:buNone/>
            </a:pPr>
            <a:r>
              <a:rPr lang="ru-RU" sz="2400" dirty="0">
                <a:solidFill>
                  <a:srgbClr val="775F55"/>
                </a:solidFill>
                <a:latin typeface="Franklin Gothic Book"/>
              </a:rPr>
              <a:t>«Алтайская свадьба – изучение и сохранение традиций семейного счастья и благополучия»</a:t>
            </a:r>
          </a:p>
          <a:p>
            <a:pPr marL="342900" lvl="0" indent="-342900">
              <a:lnSpc>
                <a:spcPct val="100000"/>
              </a:lnSpc>
              <a:spcBef>
                <a:spcPct val="20000"/>
              </a:spcBef>
              <a:buClr>
                <a:srgbClr val="94B6D2"/>
              </a:buClr>
              <a:buSzPct val="70000"/>
              <a:buNone/>
            </a:pPr>
            <a:r>
              <a:rPr lang="ru-RU" sz="2400" dirty="0">
                <a:solidFill>
                  <a:srgbClr val="775F55"/>
                </a:solidFill>
                <a:latin typeface="Franklin Gothic Book"/>
              </a:rPr>
              <a:t>«Стерилизация и вакцинация бездомных собак в Чеченской Республике»</a:t>
            </a:r>
          </a:p>
          <a:p>
            <a:pPr marL="342900" lvl="0" indent="-342900">
              <a:lnSpc>
                <a:spcPct val="100000"/>
              </a:lnSpc>
              <a:spcBef>
                <a:spcPct val="20000"/>
              </a:spcBef>
              <a:buClr>
                <a:srgbClr val="94B6D2"/>
              </a:buClr>
              <a:buSzPct val="70000"/>
              <a:buNone/>
            </a:pPr>
            <a:r>
              <a:rPr lang="ru-RU" sz="2400" dirty="0">
                <a:solidFill>
                  <a:srgbClr val="775F55"/>
                </a:solidFill>
                <a:latin typeface="Franklin Gothic Book"/>
              </a:rPr>
              <a:t>«Живая физкультура. Повышение двигательной активности через организацию функциональной тренировки в среде, учитывающей потребности и особенности развития детей и подростков с РАС, синдромом Дауна и церебральным параличом</a:t>
            </a:r>
            <a:r>
              <a:rPr lang="ru-RU" sz="2400" dirty="0" smtClean="0">
                <a:solidFill>
                  <a:srgbClr val="775F55"/>
                </a:solidFill>
                <a:latin typeface="Franklin Gothic Book"/>
              </a:rPr>
              <a:t>»</a:t>
            </a:r>
            <a:endParaRPr lang="ru-RU" sz="2400" dirty="0">
              <a:solidFill>
                <a:srgbClr val="775F55"/>
              </a:solidFill>
              <a:latin typeface="Franklin Gothic Book"/>
            </a:endParaRPr>
          </a:p>
          <a:p>
            <a:pPr marL="342900" lvl="0" indent="-342900">
              <a:lnSpc>
                <a:spcPct val="100000"/>
              </a:lnSpc>
              <a:spcBef>
                <a:spcPct val="20000"/>
              </a:spcBef>
              <a:buClr>
                <a:srgbClr val="94B6D2"/>
              </a:buClr>
              <a:buSzPct val="70000"/>
              <a:buNone/>
            </a:pPr>
            <a:r>
              <a:rPr lang="ru-RU" sz="2400" dirty="0">
                <a:solidFill>
                  <a:srgbClr val="775F55"/>
                </a:solidFill>
                <a:latin typeface="Franklin Gothic Book"/>
              </a:rPr>
              <a:t>  </a:t>
            </a:r>
            <a:r>
              <a:rPr lang="ru-RU" sz="2400" dirty="0">
                <a:solidFill>
                  <a:srgbClr val="FF0000"/>
                </a:solidFill>
                <a:latin typeface="Franklin Gothic Book"/>
              </a:rPr>
              <a:t>Удачный пример: </a:t>
            </a:r>
            <a:endParaRPr lang="ru-RU" sz="2400" dirty="0" smtClean="0">
              <a:solidFill>
                <a:srgbClr val="775F55">
                  <a:lumMod val="75000"/>
                </a:srgbClr>
              </a:solidFill>
              <a:latin typeface="Franklin Gothic Book"/>
            </a:endParaRPr>
          </a:p>
          <a:p>
            <a:pPr marL="342900" lvl="0" indent="-342900">
              <a:lnSpc>
                <a:spcPct val="100000"/>
              </a:lnSpc>
              <a:spcBef>
                <a:spcPct val="20000"/>
              </a:spcBef>
              <a:buClr>
                <a:srgbClr val="94B6D2"/>
              </a:buClr>
              <a:buSzPct val="70000"/>
              <a:buNone/>
            </a:pPr>
            <a:r>
              <a:rPr lang="ru-RU" sz="2400" dirty="0" smtClean="0">
                <a:solidFill>
                  <a:srgbClr val="775F55">
                    <a:lumMod val="75000"/>
                  </a:srgbClr>
                </a:solidFill>
                <a:latin typeface="Franklin Gothic Book"/>
              </a:rPr>
              <a:t>«</a:t>
            </a:r>
            <a:r>
              <a:rPr lang="ru-RU" sz="2400" dirty="0">
                <a:solidFill>
                  <a:srgbClr val="775F55">
                    <a:lumMod val="75000"/>
                  </a:srgbClr>
                </a:solidFill>
                <a:latin typeface="Franklin Gothic Book"/>
              </a:rPr>
              <a:t>Дари еду!»</a:t>
            </a:r>
          </a:p>
          <a:p>
            <a:pPr marL="342900" lvl="0" indent="-342900">
              <a:lnSpc>
                <a:spcPct val="100000"/>
              </a:lnSpc>
              <a:spcBef>
                <a:spcPct val="20000"/>
              </a:spcBef>
              <a:buClr>
                <a:srgbClr val="94B6D2"/>
              </a:buClr>
              <a:buSzPct val="70000"/>
              <a:buNone/>
            </a:pPr>
            <a:r>
              <a:rPr lang="ru-RU" sz="2400" dirty="0" smtClean="0">
                <a:solidFill>
                  <a:srgbClr val="775F55">
                    <a:lumMod val="75000"/>
                  </a:srgbClr>
                </a:solidFill>
                <a:latin typeface="Franklin Gothic Book"/>
              </a:rPr>
              <a:t>«</a:t>
            </a:r>
            <a:r>
              <a:rPr lang="ru-RU" sz="2400" dirty="0">
                <a:solidFill>
                  <a:srgbClr val="775F55">
                    <a:lumMod val="75000"/>
                  </a:srgbClr>
                </a:solidFill>
                <a:latin typeface="Franklin Gothic Book"/>
              </a:rPr>
              <a:t>Спаси </a:t>
            </a:r>
            <a:r>
              <a:rPr lang="ru-RU" sz="2400" dirty="0" err="1">
                <a:solidFill>
                  <a:srgbClr val="775F55">
                    <a:lumMod val="75000"/>
                  </a:srgbClr>
                </a:solidFill>
                <a:latin typeface="Franklin Gothic Book"/>
              </a:rPr>
              <a:t>Грута</a:t>
            </a:r>
            <a:r>
              <a:rPr lang="ru-RU" sz="2400" dirty="0">
                <a:solidFill>
                  <a:srgbClr val="775F55">
                    <a:lumMod val="75000"/>
                  </a:srgbClr>
                </a:solidFill>
                <a:latin typeface="Franklin Gothic Book"/>
              </a:rPr>
              <a:t>»</a:t>
            </a:r>
          </a:p>
          <a:p>
            <a:pPr marL="342900" lvl="0" indent="-342900">
              <a:lnSpc>
                <a:spcPct val="100000"/>
              </a:lnSpc>
              <a:spcBef>
                <a:spcPct val="20000"/>
              </a:spcBef>
              <a:buClr>
                <a:srgbClr val="94B6D2"/>
              </a:buClr>
              <a:buSzPct val="70000"/>
              <a:buNone/>
            </a:pPr>
            <a:r>
              <a:rPr lang="ru-RU" sz="2400" dirty="0" smtClean="0">
                <a:solidFill>
                  <a:srgbClr val="775F55">
                    <a:lumMod val="75000"/>
                  </a:srgbClr>
                </a:solidFill>
                <a:latin typeface="Franklin Gothic Book"/>
              </a:rPr>
              <a:t>«</a:t>
            </a:r>
            <a:r>
              <a:rPr lang="ru-RU" sz="2400" dirty="0">
                <a:solidFill>
                  <a:srgbClr val="775F55">
                    <a:lumMod val="75000"/>
                  </a:srgbClr>
                </a:solidFill>
                <a:latin typeface="Franklin Gothic Book"/>
              </a:rPr>
              <a:t>Зарядка 1+1» </a:t>
            </a:r>
          </a:p>
          <a:p>
            <a:pPr marL="342900" lvl="0" indent="-342900">
              <a:lnSpc>
                <a:spcPct val="100000"/>
              </a:lnSpc>
              <a:spcBef>
                <a:spcPct val="20000"/>
              </a:spcBef>
              <a:buClr>
                <a:srgbClr val="94B6D2"/>
              </a:buClr>
              <a:buSzPct val="70000"/>
              <a:buNone/>
            </a:pPr>
            <a:endParaRPr lang="ru-RU" sz="2000" dirty="0">
              <a:solidFill>
                <a:srgbClr val="775F55">
                  <a:lumMod val="75000"/>
                </a:srgbClr>
              </a:solidFill>
              <a:latin typeface="Franklin Gothic Book"/>
            </a:endParaRPr>
          </a:p>
          <a:p>
            <a:endParaRPr lang="ru-RU" dirty="0"/>
          </a:p>
        </p:txBody>
      </p:sp>
    </p:spTree>
    <p:extLst>
      <p:ext uri="{BB962C8B-B14F-4D97-AF65-F5344CB8AC3E}">
        <p14:creationId xmlns:p14="http://schemas.microsoft.com/office/powerpoint/2010/main" val="84863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3. Краткое описание проекта</a:t>
            </a:r>
            <a:br>
              <a:rPr lang="ru-RU" sz="3200" dirty="0" smtClean="0"/>
            </a:br>
            <a:r>
              <a:rPr lang="ru-RU" sz="3200" dirty="0" smtClean="0"/>
              <a:t>(деятельность в рамках проекта)</a:t>
            </a:r>
            <a:endParaRPr lang="ru-RU" sz="3200" dirty="0"/>
          </a:p>
        </p:txBody>
      </p:sp>
      <p:sp>
        <p:nvSpPr>
          <p:cNvPr id="3" name="Объект 2"/>
          <p:cNvSpPr>
            <a:spLocks noGrp="1"/>
          </p:cNvSpPr>
          <p:nvPr>
            <p:ph idx="1"/>
          </p:nvPr>
        </p:nvSpPr>
        <p:spPr/>
        <p:txBody>
          <a:bodyPr>
            <a:normAutofit fontScale="92500" lnSpcReduction="20000"/>
          </a:bodyPr>
          <a:lstStyle/>
          <a:p>
            <a:r>
              <a:rPr lang="ru-RU" dirty="0">
                <a:latin typeface="Franklin Gothic Book"/>
              </a:rPr>
              <a:t>Краткая текстовая презентация проекта должна содержать: </a:t>
            </a:r>
          </a:p>
          <a:p>
            <a:r>
              <a:rPr lang="ru-RU" dirty="0">
                <a:latin typeface="Franklin Gothic Book"/>
              </a:rPr>
              <a:t>1) описание основной идеи проекта и конкретных действий по его реализации (без обоснования актуальности и социальной значимости); </a:t>
            </a:r>
          </a:p>
          <a:p>
            <a:r>
              <a:rPr lang="ru-RU" dirty="0">
                <a:latin typeface="Franklin Gothic Book"/>
              </a:rPr>
              <a:t>2) указание целевой аудитории; </a:t>
            </a:r>
          </a:p>
          <a:p>
            <a:r>
              <a:rPr lang="ru-RU" dirty="0">
                <a:latin typeface="Franklin Gothic Book"/>
              </a:rPr>
              <a:t>3) наиболее значимые ожидаемые результаты.</a:t>
            </a:r>
          </a:p>
          <a:p>
            <a:r>
              <a:rPr lang="ru-RU" dirty="0">
                <a:latin typeface="Franklin Gothic Book"/>
              </a:rPr>
              <a:t> </a:t>
            </a:r>
            <a:r>
              <a:rPr lang="ru-RU" i="1" dirty="0">
                <a:solidFill>
                  <a:srgbClr val="FF0000"/>
                </a:solidFill>
                <a:latin typeface="Franklin Gothic Book"/>
              </a:rPr>
              <a:t>не более 3000 символов</a:t>
            </a:r>
            <a:endParaRPr lang="ru-RU" dirty="0">
              <a:solidFill>
                <a:srgbClr val="FF0000"/>
              </a:solidFill>
              <a:latin typeface="Franklin Gothic Book"/>
            </a:endParaRPr>
          </a:p>
          <a:p>
            <a:endParaRPr lang="ru-RU" dirty="0">
              <a:latin typeface="Franklin Gothic Book"/>
            </a:endParaRPr>
          </a:p>
          <a:p>
            <a:r>
              <a:rPr lang="ru-RU" dirty="0">
                <a:latin typeface="Franklin Gothic Book"/>
              </a:rPr>
              <a:t>Текст краткого описания будет общедоступным (в том числе в виде публикаций в СМИ и в сети Интернет).</a:t>
            </a:r>
          </a:p>
          <a:p>
            <a:endParaRPr lang="ru-RU" dirty="0">
              <a:latin typeface="Franklin Gothic Book"/>
            </a:endParaRPr>
          </a:p>
          <a:p>
            <a:r>
              <a:rPr lang="ru-RU" dirty="0">
                <a:latin typeface="Franklin Gothic Book"/>
              </a:rPr>
              <a:t> Развернутое описание проекта можно будет загрузить в виде файла в формате PDF в поле 7.1. </a:t>
            </a:r>
          </a:p>
          <a:p>
            <a:endParaRPr lang="ru-RU" dirty="0"/>
          </a:p>
        </p:txBody>
      </p:sp>
    </p:spTree>
    <p:extLst>
      <p:ext uri="{BB962C8B-B14F-4D97-AF65-F5344CB8AC3E}">
        <p14:creationId xmlns:p14="http://schemas.microsoft.com/office/powerpoint/2010/main" val="1278155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59182"/>
          </a:xfrm>
        </p:spPr>
        <p:txBody>
          <a:bodyPr/>
          <a:lstStyle/>
          <a:p>
            <a:r>
              <a:rPr lang="ru-RU" dirty="0" smtClean="0"/>
              <a:t>Удачный Пример:</a:t>
            </a:r>
            <a:endParaRPr lang="ru-RU" dirty="0"/>
          </a:p>
        </p:txBody>
      </p:sp>
      <p:sp>
        <p:nvSpPr>
          <p:cNvPr id="3" name="Объект 2"/>
          <p:cNvSpPr>
            <a:spLocks noGrp="1"/>
          </p:cNvSpPr>
          <p:nvPr>
            <p:ph idx="1"/>
          </p:nvPr>
        </p:nvSpPr>
        <p:spPr>
          <a:xfrm>
            <a:off x="685800" y="1423556"/>
            <a:ext cx="10820400" cy="4795130"/>
          </a:xfrm>
        </p:spPr>
        <p:txBody>
          <a:bodyPr>
            <a:normAutofit fontScale="92500" lnSpcReduction="20000"/>
          </a:bodyPr>
          <a:lstStyle/>
          <a:p>
            <a:pPr marL="0" lvl="0" indent="0" algn="just">
              <a:lnSpc>
                <a:spcPct val="100000"/>
              </a:lnSpc>
              <a:spcBef>
                <a:spcPct val="20000"/>
              </a:spcBef>
              <a:buClr>
                <a:srgbClr val="94B6D2"/>
              </a:buClr>
              <a:buSzPct val="70000"/>
              <a:buNone/>
            </a:pPr>
            <a:r>
              <a:rPr lang="ru-RU" sz="1600" dirty="0">
                <a:latin typeface="Franklin Gothic Book"/>
              </a:rPr>
              <a:t>Проект «Мир и согласие – каждой семье» направлен на решение проблемы домашнего насилия.  Проектом предусматривается создание эффективной системы противодействия домашнему насилию через формирование сообщества специалистов на территории Амурской области. Планируемая деятельность: Серия информационно-обучающих мероприятий для студентов </a:t>
            </a:r>
            <a:r>
              <a:rPr lang="ru-RU" sz="1600" dirty="0" err="1">
                <a:latin typeface="Franklin Gothic Book"/>
              </a:rPr>
              <a:t>АмГУ</a:t>
            </a:r>
            <a:r>
              <a:rPr lang="ru-RU" sz="1600" dirty="0">
                <a:latin typeface="Franklin Gothic Book"/>
              </a:rPr>
              <a:t> (психологов, социальных работников и социальных педагогов): спецкурсы «Основные методические приемы по организации работы с целевыми группами по предупреждению домашнего насилия», «Методы работы по оказанию помощи семьям в ситуациях домашнего насилия», дебаты, конкурс видео роликов «Моя счастливая семья», подготовка группы студентов- волонтеров. Обучение специалистов комплексных центров социального обслуживания населения, социальных приютов для детей, социально-реабилитационных центров для несовершеннолетних по программе «Домашнее насилие: методы и профилактические модели» на выездном пятидневном тренинге. За основу будет взят опыт Архангельской области в сфере оказания помощи семьям, подвергшимся насилию, где принят закон «О социально-правовой защите и реабилитации лиц, подвергшихся насилию в семье». Так же опыт АРОО «Кризисный центр «Надежда» (г. Архангельск), использующей методику НОКСА: модель социально-психологического консультирования лиц, совершивших акты насилия в семье. Результатом обучения специалистов станут разработанные ими комплексные программы «Профилактика жестокого обращения и насилия в семье», которые они смогут адаптировать непосредственно в своей работе в 15 районах Амурской области. Для специалистов будет издано пособие «Основы социально-психологической работы по предотвращению домашнего насилия». Для привлечения внимания общественности к проблеме домашнего насилия в 15-ти районах области волонтеры проведут акции «Мир дому твоему». Итоговый круглый стол для консолидации усилий институтов гражданского общества и органов государственной власти, с целью выработки единого подхода к решению проблемы домашнего насилия. Проектные мероприятия поспособствуют ведению комплексной работы по предотвращению домашнего насилия, снижению роста случаев насилия в семье, создадут условия для повышения реального уровня безопасности жизни детей, женщин, укрепления института семьи, семейных </a:t>
            </a:r>
            <a:r>
              <a:rPr lang="ru-RU" sz="1600" dirty="0" smtClean="0">
                <a:latin typeface="Franklin Gothic Book"/>
              </a:rPr>
              <a:t>ценностей.</a:t>
            </a:r>
            <a:endParaRPr lang="ru-RU" sz="1600" dirty="0">
              <a:latin typeface="Franklin Gothic Book"/>
            </a:endParaRPr>
          </a:p>
          <a:p>
            <a:endParaRPr lang="ru-RU" dirty="0"/>
          </a:p>
        </p:txBody>
      </p:sp>
    </p:spTree>
    <p:extLst>
      <p:ext uri="{BB962C8B-B14F-4D97-AF65-F5344CB8AC3E}">
        <p14:creationId xmlns:p14="http://schemas.microsoft.com/office/powerpoint/2010/main" val="1459362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31918"/>
          </a:xfrm>
        </p:spPr>
        <p:txBody>
          <a:bodyPr/>
          <a:lstStyle/>
          <a:p>
            <a:r>
              <a:rPr lang="ru-RU" dirty="0" smtClean="0"/>
              <a:t>Неудачный пример:</a:t>
            </a:r>
            <a:endParaRPr lang="ru-RU" dirty="0"/>
          </a:p>
        </p:txBody>
      </p:sp>
      <p:sp>
        <p:nvSpPr>
          <p:cNvPr id="3" name="Объект 2"/>
          <p:cNvSpPr>
            <a:spLocks noGrp="1"/>
          </p:cNvSpPr>
          <p:nvPr>
            <p:ph idx="1"/>
          </p:nvPr>
        </p:nvSpPr>
        <p:spPr>
          <a:xfrm>
            <a:off x="685800" y="1641764"/>
            <a:ext cx="10820400" cy="4696691"/>
          </a:xfrm>
        </p:spPr>
        <p:txBody>
          <a:bodyPr>
            <a:normAutofit fontScale="92500" lnSpcReduction="10000"/>
          </a:bodyPr>
          <a:lstStyle/>
          <a:p>
            <a:pPr marL="0" lvl="0" indent="0">
              <a:lnSpc>
                <a:spcPct val="100000"/>
              </a:lnSpc>
              <a:spcBef>
                <a:spcPct val="20000"/>
              </a:spcBef>
              <a:buClr>
                <a:srgbClr val="94B6D2"/>
              </a:buClr>
              <a:buSzPct val="70000"/>
              <a:buNone/>
            </a:pPr>
            <a:r>
              <a:rPr lang="ru-RU" sz="1900" dirty="0">
                <a:latin typeface="Franklin Gothic Book"/>
              </a:rPr>
              <a:t>Проект направлен на молодежь, муниципальные власти, предпринимательское сообщество сельских районов и малых городов, предлагая решение задачи: как помочь молодежи остаться на малой родине. Новые рабочие места (а именно они нужны в первую очередь для удержания молодежи), нужна новая локальная экономика, большое количество малых производств, взаимосвязанных между собой. Именно они сегодня могут давать рабочие места. Но в наших муниципалитетах нет представления о том, что такое локальная экономика, и как ее развивать. Проект дает возможность построить не менее чем в 3 районах Республики Коми команду развития и креативные сети поддержки в больших городах. Общими усилиями они через серию мозговых штурмов и коллективной работы создадут представление о том, что будет представлять эта новая локальная экономика (из каких производств, видов деятельности, взаимосвязей будет состоять). Будет разработан и издан краткий учебник по локальной экономике применительно к с районов. Будет предложен механизм ее внедрения. Частью этого будет серия (не менее 8) конкретных проектов, которые будут разработаны молодыми людьми, желающими жить в глубинке. Также будет разработана программа мер по привлечению молодых людей на данные территории, привлечены конкретные люди, готовы переехать жить в эти районы., Все это вместе позволит вывести работу и с развитием данных территорий, и удержанием (возвращением или привлечением) молодежи на другой качественный уровень.</a:t>
            </a:r>
          </a:p>
          <a:p>
            <a:endParaRPr lang="ru-RU" dirty="0"/>
          </a:p>
        </p:txBody>
      </p:sp>
    </p:spTree>
    <p:extLst>
      <p:ext uri="{BB962C8B-B14F-4D97-AF65-F5344CB8AC3E}">
        <p14:creationId xmlns:p14="http://schemas.microsoft.com/office/powerpoint/2010/main" val="2347418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07227"/>
          </a:xfrm>
        </p:spPr>
        <p:txBody>
          <a:bodyPr>
            <a:normAutofit fontScale="90000"/>
          </a:bodyPr>
          <a:lstStyle/>
          <a:p>
            <a:r>
              <a:rPr lang="ru-RU" dirty="0" smtClean="0"/>
              <a:t>4. «География проекта»</a:t>
            </a:r>
            <a:endParaRPr lang="ru-RU" dirty="0"/>
          </a:p>
        </p:txBody>
      </p:sp>
      <p:sp>
        <p:nvSpPr>
          <p:cNvPr id="3" name="Объект 2"/>
          <p:cNvSpPr>
            <a:spLocks noGrp="1"/>
          </p:cNvSpPr>
          <p:nvPr>
            <p:ph idx="1"/>
          </p:nvPr>
        </p:nvSpPr>
        <p:spPr>
          <a:xfrm>
            <a:off x="685800" y="1776845"/>
            <a:ext cx="10820400" cy="4441840"/>
          </a:xfrm>
        </p:spPr>
        <p:txBody>
          <a:bodyPr>
            <a:normAutofit/>
          </a:bodyPr>
          <a:lstStyle/>
          <a:p>
            <a:pPr marL="0" lvl="0" indent="0">
              <a:lnSpc>
                <a:spcPct val="100000"/>
              </a:lnSpc>
              <a:spcBef>
                <a:spcPct val="20000"/>
              </a:spcBef>
              <a:buClr>
                <a:srgbClr val="94B6D2"/>
              </a:buClr>
              <a:buSzPct val="70000"/>
              <a:buNone/>
            </a:pPr>
            <a:r>
              <a:rPr lang="ru-RU" sz="2000" dirty="0">
                <a:latin typeface="Franklin Gothic Book"/>
              </a:rPr>
              <a:t>В этом поле необходимо указать субъекты Российской Федерации, на территории которых планируется реализация проекта. Это может быть вся страна, один или несколько федеральных округов, регионов или муниципалитетов. </a:t>
            </a:r>
          </a:p>
          <a:p>
            <a:pPr marL="0" lvl="0" indent="0">
              <a:lnSpc>
                <a:spcPct val="100000"/>
              </a:lnSpc>
              <a:spcBef>
                <a:spcPct val="20000"/>
              </a:spcBef>
              <a:buClr>
                <a:srgbClr val="94B6D2"/>
              </a:buClr>
              <a:buSzPct val="70000"/>
              <a:buNone/>
            </a:pPr>
            <a:r>
              <a:rPr lang="ru-RU" sz="2000" dirty="0">
                <a:latin typeface="Franklin Gothic Book"/>
              </a:rPr>
              <a:t>Если в уставе организации указана конкретная территория её деятельности, это ограничение должно быть учтено. </a:t>
            </a:r>
          </a:p>
          <a:p>
            <a:pPr marL="342900" lvl="0" indent="-342900">
              <a:lnSpc>
                <a:spcPct val="100000"/>
              </a:lnSpc>
              <a:spcBef>
                <a:spcPct val="20000"/>
              </a:spcBef>
              <a:buClr>
                <a:srgbClr val="94B6D2"/>
              </a:buClr>
              <a:buSzPct val="70000"/>
              <a:buFont typeface="Wingdings 2"/>
              <a:buChar char=""/>
            </a:pPr>
            <a:endParaRPr lang="ru-RU" sz="2000" i="1" dirty="0">
              <a:latin typeface="Franklin Gothic Book"/>
            </a:endParaRPr>
          </a:p>
          <a:p>
            <a:pPr marL="0" lvl="0" indent="0">
              <a:lnSpc>
                <a:spcPct val="100000"/>
              </a:lnSpc>
              <a:spcBef>
                <a:spcPct val="20000"/>
              </a:spcBef>
              <a:buClr>
                <a:srgbClr val="94B6D2"/>
              </a:buClr>
              <a:buSzPct val="70000"/>
              <a:buNone/>
            </a:pPr>
            <a:r>
              <a:rPr lang="ru-RU" sz="2000" i="1" dirty="0">
                <a:latin typeface="Franklin Gothic Book"/>
              </a:rPr>
              <a:t>Так, например, если организация зарегистрирована в форме регионального общественного объединения, она должна работать только на территории своего субъекта Российской Федерации. </a:t>
            </a:r>
          </a:p>
          <a:p>
            <a:pPr marL="0" lvl="0" indent="0">
              <a:lnSpc>
                <a:spcPct val="100000"/>
              </a:lnSpc>
              <a:spcBef>
                <a:spcPct val="20000"/>
              </a:spcBef>
              <a:buClr>
                <a:srgbClr val="94B6D2"/>
              </a:buClr>
              <a:buSzPct val="70000"/>
              <a:buNone/>
            </a:pPr>
            <a:r>
              <a:rPr lang="ru-RU" sz="2000" i="1" dirty="0">
                <a:latin typeface="Franklin Gothic Book"/>
              </a:rPr>
              <a:t>Если организация ранее работала только в своём регионе, но планирует расширение деятельности на несколько соседних, такой проект может получиться успешным при условии уже налаженного взаимодействия. При этом стоит реально оценить свои возможности по сотрудничеству с другими территориями</a:t>
            </a:r>
            <a:endParaRPr lang="ru-RU" dirty="0"/>
          </a:p>
        </p:txBody>
      </p:sp>
    </p:spTree>
    <p:extLst>
      <p:ext uri="{BB962C8B-B14F-4D97-AF65-F5344CB8AC3E}">
        <p14:creationId xmlns:p14="http://schemas.microsoft.com/office/powerpoint/2010/main" val="400318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5. «Дата начала реализации проекта»</a:t>
            </a:r>
            <a:br>
              <a:rPr lang="ru-RU" sz="2800" dirty="0" smtClean="0"/>
            </a:br>
            <a:r>
              <a:rPr lang="ru-RU" sz="2800" dirty="0" smtClean="0"/>
              <a:t>6. «дата окончания реализации проекта»</a:t>
            </a:r>
            <a:endParaRPr lang="ru-RU" sz="2800" dirty="0"/>
          </a:p>
        </p:txBody>
      </p:sp>
      <p:sp>
        <p:nvSpPr>
          <p:cNvPr id="3" name="Объект 2"/>
          <p:cNvSpPr>
            <a:spLocks noGrp="1"/>
          </p:cNvSpPr>
          <p:nvPr>
            <p:ph idx="1"/>
          </p:nvPr>
        </p:nvSpPr>
        <p:spPr/>
        <p:txBody>
          <a:bodyPr/>
          <a:lstStyle/>
          <a:p>
            <a:pPr marL="0" lvl="0" indent="0">
              <a:lnSpc>
                <a:spcPct val="100000"/>
              </a:lnSpc>
              <a:spcBef>
                <a:spcPct val="20000"/>
              </a:spcBef>
              <a:buClr>
                <a:srgbClr val="94B6D2"/>
              </a:buClr>
              <a:buSzPct val="70000"/>
              <a:buNone/>
            </a:pPr>
            <a:r>
              <a:rPr lang="ru-RU" sz="2700" dirty="0">
                <a:latin typeface="Franklin Gothic Book"/>
              </a:rPr>
              <a:t>Срок реализации стандартного проекта, представляемого на конкурс, не может превышать 18 месяцев. Мероприятия в календарном плане должны начинаться не ранее 1 </a:t>
            </a:r>
            <a:r>
              <a:rPr lang="ru-RU" sz="2700" dirty="0" smtClean="0">
                <a:latin typeface="Franklin Gothic Book"/>
              </a:rPr>
              <a:t>января 2020 </a:t>
            </a:r>
            <a:r>
              <a:rPr lang="ru-RU" sz="2700" dirty="0">
                <a:latin typeface="Franklin Gothic Book"/>
              </a:rPr>
              <a:t>г. и завершаться до 31 декабря 2020 г. </a:t>
            </a:r>
          </a:p>
          <a:p>
            <a:pPr marL="0" lvl="0" indent="0">
              <a:lnSpc>
                <a:spcPct val="100000"/>
              </a:lnSpc>
              <a:spcBef>
                <a:spcPct val="20000"/>
              </a:spcBef>
              <a:buClr>
                <a:srgbClr val="94B6D2"/>
              </a:buClr>
              <a:buSzPct val="70000"/>
              <a:buNone/>
            </a:pPr>
            <a:r>
              <a:rPr lang="ru-RU" sz="2700" dirty="0">
                <a:latin typeface="Franklin Gothic Book"/>
              </a:rPr>
              <a:t>Срок реализации долгосрочного проекта, представляемого на конкурс, не может превышать 36 месяцев. Мероприятия в календарном плане должны начинаться не ранее 1 </a:t>
            </a:r>
            <a:r>
              <a:rPr lang="ru-RU" sz="2700" dirty="0" smtClean="0">
                <a:latin typeface="Franklin Gothic Book"/>
              </a:rPr>
              <a:t>января 2020 </a:t>
            </a:r>
            <a:r>
              <a:rPr lang="ru-RU" sz="2700" dirty="0">
                <a:latin typeface="Franklin Gothic Book"/>
              </a:rPr>
              <a:t>г. и завершаться до </a:t>
            </a:r>
            <a:r>
              <a:rPr lang="ru-RU" sz="2700" dirty="0" smtClean="0">
                <a:latin typeface="Franklin Gothic Book"/>
              </a:rPr>
              <a:t>31 декабря 2023 </a:t>
            </a:r>
            <a:r>
              <a:rPr lang="ru-RU" sz="2700" dirty="0">
                <a:latin typeface="Franklin Gothic Book"/>
              </a:rPr>
              <a:t>г. </a:t>
            </a:r>
          </a:p>
          <a:p>
            <a:endParaRPr lang="ru-RU" dirty="0"/>
          </a:p>
        </p:txBody>
      </p:sp>
    </p:spTree>
    <p:extLst>
      <p:ext uri="{BB962C8B-B14F-4D97-AF65-F5344CB8AC3E}">
        <p14:creationId xmlns:p14="http://schemas.microsoft.com/office/powerpoint/2010/main" val="91937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7. «Обоснование социальной значимости»</a:t>
            </a:r>
            <a:endParaRPr lang="ru-RU" sz="3200" dirty="0"/>
          </a:p>
        </p:txBody>
      </p:sp>
      <p:sp>
        <p:nvSpPr>
          <p:cNvPr id="3" name="Объект 2"/>
          <p:cNvSpPr>
            <a:spLocks noGrp="1"/>
          </p:cNvSpPr>
          <p:nvPr>
            <p:ph idx="1"/>
          </p:nvPr>
        </p:nvSpPr>
        <p:spPr/>
        <p:txBody>
          <a:bodyPr>
            <a:normAutofit lnSpcReduction="10000"/>
          </a:bodyPr>
          <a:lstStyle/>
          <a:p>
            <a:pPr marL="0" lvl="0" indent="0">
              <a:lnSpc>
                <a:spcPct val="100000"/>
              </a:lnSpc>
              <a:spcBef>
                <a:spcPct val="20000"/>
              </a:spcBef>
              <a:buClr>
                <a:srgbClr val="94B6D2"/>
              </a:buClr>
              <a:buSzPct val="70000"/>
              <a:buNone/>
            </a:pPr>
            <a:r>
              <a:rPr lang="ru-RU" sz="2000" dirty="0">
                <a:latin typeface="Franklin Gothic Book"/>
              </a:rPr>
              <a:t>В этом поле нужно: </a:t>
            </a:r>
          </a:p>
          <a:p>
            <a:pPr marL="0" lvl="0" indent="0">
              <a:lnSpc>
                <a:spcPct val="100000"/>
              </a:lnSpc>
              <a:spcBef>
                <a:spcPct val="20000"/>
              </a:spcBef>
              <a:buClr>
                <a:srgbClr val="94B6D2"/>
              </a:buClr>
              <a:buSzPct val="70000"/>
              <a:buNone/>
            </a:pPr>
            <a:r>
              <a:rPr lang="ru-RU" sz="2000" dirty="0">
                <a:latin typeface="Franklin Gothic Book"/>
              </a:rPr>
              <a:t>● описать общую картину текущего состояния выбранной для реализации проекта сферы на выбранной географической территории; </a:t>
            </a:r>
          </a:p>
          <a:p>
            <a:pPr marL="0" lvl="0" indent="0">
              <a:lnSpc>
                <a:spcPct val="100000"/>
              </a:lnSpc>
              <a:spcBef>
                <a:spcPct val="20000"/>
              </a:spcBef>
              <a:buClr>
                <a:srgbClr val="94B6D2"/>
              </a:buClr>
              <a:buSzPct val="70000"/>
              <a:buNone/>
            </a:pPr>
            <a:r>
              <a:rPr lang="ru-RU" sz="2000" dirty="0">
                <a:latin typeface="Franklin Gothic Book"/>
              </a:rPr>
              <a:t>● выявить и сформулировать социально значимые проблемы, на решение или сглаживание которых направлен проект; </a:t>
            </a:r>
          </a:p>
          <a:p>
            <a:pPr marL="0" lvl="0" indent="0">
              <a:lnSpc>
                <a:spcPct val="100000"/>
              </a:lnSpc>
              <a:spcBef>
                <a:spcPct val="20000"/>
              </a:spcBef>
              <a:buClr>
                <a:srgbClr val="94B6D2"/>
              </a:buClr>
              <a:buSzPct val="70000"/>
              <a:buNone/>
            </a:pPr>
            <a:r>
              <a:rPr lang="ru-RU" sz="2000" dirty="0">
                <a:latin typeface="Franklin Gothic Book"/>
              </a:rPr>
              <a:t>● представить статистическую информацию, цитаты из текстов программ или выступлений экспертов, а также другие необходимые данные, способные подтвердить актуальность реализации проекта на выбранной территории.</a:t>
            </a:r>
          </a:p>
          <a:p>
            <a:pPr marL="342900" lvl="0" indent="-342900">
              <a:spcBef>
                <a:spcPct val="20000"/>
              </a:spcBef>
              <a:buClr>
                <a:srgbClr val="94B6D2"/>
              </a:buClr>
              <a:buSzPct val="70000"/>
              <a:buFont typeface="Wingdings 2"/>
              <a:buChar char=""/>
            </a:pPr>
            <a:endParaRPr lang="ru-RU" sz="2000" i="1" dirty="0">
              <a:latin typeface="Franklin Gothic Book"/>
            </a:endParaRPr>
          </a:p>
          <a:p>
            <a:pPr marL="0" lvl="0" indent="0">
              <a:lnSpc>
                <a:spcPct val="100000"/>
              </a:lnSpc>
              <a:spcBef>
                <a:spcPct val="20000"/>
              </a:spcBef>
              <a:buClr>
                <a:srgbClr val="94B6D2"/>
              </a:buClr>
              <a:buSzPct val="70000"/>
              <a:buNone/>
            </a:pPr>
            <a:r>
              <a:rPr lang="ru-RU" sz="2000" dirty="0">
                <a:latin typeface="Franklin Gothic Book"/>
              </a:rPr>
              <a:t>2500 символов</a:t>
            </a:r>
          </a:p>
          <a:p>
            <a:pPr marL="342900" lvl="0" indent="-342900">
              <a:lnSpc>
                <a:spcPct val="100000"/>
              </a:lnSpc>
              <a:spcBef>
                <a:spcPct val="20000"/>
              </a:spcBef>
              <a:buClr>
                <a:srgbClr val="94B6D2"/>
              </a:buClr>
              <a:buSzPct val="70000"/>
              <a:buFont typeface="Wingdings 2"/>
              <a:buChar char=""/>
            </a:pPr>
            <a:endParaRPr lang="ru-RU" sz="2000" dirty="0">
              <a:latin typeface="Franklin Gothic Book"/>
            </a:endParaRPr>
          </a:p>
          <a:p>
            <a:pPr marL="0" lvl="0" indent="0">
              <a:lnSpc>
                <a:spcPct val="100000"/>
              </a:lnSpc>
              <a:spcBef>
                <a:spcPct val="20000"/>
              </a:spcBef>
              <a:buClr>
                <a:srgbClr val="94B6D2"/>
              </a:buClr>
              <a:buSzPct val="70000"/>
              <a:buNone/>
            </a:pPr>
            <a:r>
              <a:rPr lang="ru-RU" sz="2000" dirty="0">
                <a:latin typeface="Franklin Gothic Book"/>
              </a:rPr>
              <a:t>Старайтесь избегать голословных утверждений и общих фраз.  </a:t>
            </a:r>
          </a:p>
          <a:p>
            <a:endParaRPr lang="ru-RU" dirty="0"/>
          </a:p>
        </p:txBody>
      </p:sp>
    </p:spTree>
    <p:extLst>
      <p:ext uri="{BB962C8B-B14F-4D97-AF65-F5344CB8AC3E}">
        <p14:creationId xmlns:p14="http://schemas.microsoft.com/office/powerpoint/2010/main" val="1860488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565663"/>
          </a:xfrm>
        </p:spPr>
        <p:txBody>
          <a:bodyPr>
            <a:normAutofit fontScale="90000"/>
          </a:bodyPr>
          <a:lstStyle/>
          <a:p>
            <a:r>
              <a:rPr lang="ru-RU" dirty="0" smtClean="0"/>
              <a:t>Пример:</a:t>
            </a:r>
            <a:endParaRPr lang="ru-RU" dirty="0"/>
          </a:p>
        </p:txBody>
      </p:sp>
      <p:sp>
        <p:nvSpPr>
          <p:cNvPr id="3" name="Объект 2"/>
          <p:cNvSpPr>
            <a:spLocks noGrp="1"/>
          </p:cNvSpPr>
          <p:nvPr>
            <p:ph idx="1"/>
          </p:nvPr>
        </p:nvSpPr>
        <p:spPr>
          <a:xfrm>
            <a:off x="685800" y="1579418"/>
            <a:ext cx="10820400" cy="4686300"/>
          </a:xfrm>
        </p:spPr>
        <p:txBody>
          <a:bodyPr>
            <a:normAutofit fontScale="92500" lnSpcReduction="20000"/>
          </a:bodyPr>
          <a:lstStyle/>
          <a:p>
            <a:pPr marL="0" lvl="0" indent="0">
              <a:lnSpc>
                <a:spcPct val="100000"/>
              </a:lnSpc>
              <a:spcBef>
                <a:spcPct val="20000"/>
              </a:spcBef>
              <a:buClr>
                <a:srgbClr val="94B6D2"/>
              </a:buClr>
              <a:buSzPct val="70000"/>
              <a:buNone/>
            </a:pPr>
            <a:r>
              <a:rPr lang="ru-RU" sz="1600" dirty="0">
                <a:latin typeface="Franklin Gothic Book"/>
              </a:rPr>
              <a:t>Домашнее насилие – распространенная, трудная и травмирующая жизненная ситуация. Последствия этой проблемы влияют, как на жизнь отдельных людей, так и на всё общество. Насилию подвергаются самые беззащитные: женщины, дети, пожилые и инвалиды. Эксперты говорят о жестокости в семье, порождающей встречную жестокость. Статистика по Амурской области: каждое восьмое (13,2%) насильственное преступление в семье совершено с особой жестокостью, каждое седьмое (15,4%) - с садизмом, каждое шестое (16,9%)- с издевательством над потерпевшим, каждое десятое (10,3%)-с причинением мучений для потерпевшего. В Амурской области помощь пострадавшим осуществляется в значительно меньшей степени, чем в других регионах РФ. В системе социальной защиты населения нет единой структуры помощи пострадавшим от домашнего насилия и работы с обидчиками. Это обусловлено: недостатком ресурсов для оказания комплексной помощи; отсутствием специальной подготовки сотрудников, единых стандартов качества услуг и механизма межведомственного взаимодействия. Область с населением более 800 тысячи имеет всего 6 социальных комнат на 6 койко-мест для женщин, находящихся в трудной жизненной ситуации и нуждающихся во временном пребывании в социальной комнате. По данным министерства социальной защиты населения: за 2017 год услугами комнат воспользовались 16 женщин с 19 детьми. Но кроме убежища, нужна социальная, психологическая, юридическая помощь, социальная реабилитация. Специалисты должны стать связующим звеном между различными структурами в помощи жертвам домашнего насилия. В программы профессиональных учебных курсов для студентов </a:t>
            </a:r>
            <a:r>
              <a:rPr lang="ru-RU" sz="1600" dirty="0" err="1">
                <a:latin typeface="Franklin Gothic Book"/>
              </a:rPr>
              <a:t>АмГУ</a:t>
            </a:r>
            <a:r>
              <a:rPr lang="ru-RU" sz="1600" dirty="0">
                <a:latin typeface="Franklin Gothic Book"/>
              </a:rPr>
              <a:t> по направлению «Социальная работа», «Психолого-педагогическое образование», «Клиническая психология» входят лишь некоторые аспекты проблемы домашнего насилия. Такой подход к подготовке специалистов не сформирует необходимые компетенции для выполнения профессиональных обязанностей на высоком уровне. Важно перенимать опыт других регионов, разрабатывать эффективные программы, направленные на формирование системы, базирующейся на тесном сотрудничестве структур, имеющих отношение к решению проблемы насилия в семье. Проект направлен на решение следующих основных проблем: недостаточная компетентность специалистов системы социальной защиты населения; отсутствие обучения студентов приемам и методам работы по предупреждению домашнего насилия и оказанию помощи семьям, отсутствие единой структуры помощи пострадавшим.</a:t>
            </a:r>
          </a:p>
          <a:p>
            <a:endParaRPr lang="ru-RU" dirty="0"/>
          </a:p>
        </p:txBody>
      </p:sp>
    </p:spTree>
    <p:extLst>
      <p:ext uri="{BB962C8B-B14F-4D97-AF65-F5344CB8AC3E}">
        <p14:creationId xmlns:p14="http://schemas.microsoft.com/office/powerpoint/2010/main" val="133389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Кто может стать участником?</a:t>
            </a:r>
            <a:endParaRPr lang="ru-RU" dirty="0"/>
          </a:p>
        </p:txBody>
      </p:sp>
      <p:sp>
        <p:nvSpPr>
          <p:cNvPr id="3" name="Объект 2"/>
          <p:cNvSpPr>
            <a:spLocks noGrp="1"/>
          </p:cNvSpPr>
          <p:nvPr>
            <p:ph idx="1"/>
          </p:nvPr>
        </p:nvSpPr>
        <p:spPr>
          <a:xfrm>
            <a:off x="666943" y="1984665"/>
            <a:ext cx="10025302" cy="4711326"/>
          </a:xfrm>
        </p:spPr>
        <p:txBody>
          <a:bodyPr>
            <a:normAutofit/>
          </a:bodyPr>
          <a:lstStyle/>
          <a:p>
            <a:r>
              <a:rPr lang="ru-RU" sz="2000" dirty="0"/>
              <a:t>Участниками конкурса могут быть</a:t>
            </a:r>
            <a:br>
              <a:rPr lang="ru-RU" sz="2000" dirty="0"/>
            </a:br>
            <a:r>
              <a:rPr lang="ru-RU" sz="2000" b="1" dirty="0"/>
              <a:t>некоммерческие организации:</a:t>
            </a:r>
            <a:endParaRPr lang="ru-RU" sz="2000" dirty="0"/>
          </a:p>
          <a:p>
            <a:r>
              <a:rPr lang="ru-RU" sz="2000" dirty="0" smtClean="0"/>
              <a:t>зарегистрированные </a:t>
            </a:r>
            <a:r>
              <a:rPr lang="ru-RU" sz="2000" dirty="0"/>
              <a:t>не позднее чем </a:t>
            </a:r>
            <a:r>
              <a:rPr lang="ru-RU" sz="2000" b="1" dirty="0"/>
              <a:t>за год до окончания приема заявок</a:t>
            </a:r>
            <a:r>
              <a:rPr lang="ru-RU" sz="2000" dirty="0"/>
              <a:t>,</a:t>
            </a:r>
            <a:br>
              <a:rPr lang="ru-RU" sz="2000" dirty="0"/>
            </a:br>
            <a:r>
              <a:rPr lang="ru-RU" sz="2000" dirty="0"/>
              <a:t>а при запросе гранта до 500 тыс. рублей (кроме "ресурсных центров") -</a:t>
            </a:r>
            <a:br>
              <a:rPr lang="ru-RU" sz="2000" dirty="0"/>
            </a:br>
            <a:r>
              <a:rPr lang="ru-RU" sz="2000" dirty="0"/>
              <a:t>не позднее чем </a:t>
            </a:r>
            <a:r>
              <a:rPr lang="ru-RU" sz="2000" b="1" dirty="0"/>
              <a:t>за </a:t>
            </a:r>
            <a:r>
              <a:rPr lang="ru-RU" sz="2000" b="1" dirty="0" smtClean="0"/>
              <a:t>полгода;</a:t>
            </a:r>
            <a:endParaRPr lang="ru-RU" sz="2000" dirty="0"/>
          </a:p>
          <a:p>
            <a:r>
              <a:rPr lang="ru-RU" sz="2000" dirty="0"/>
              <a:t>не находящиеся в процессе ликвидации, банкротства, под действием решения суда о приостановлении </a:t>
            </a:r>
            <a:r>
              <a:rPr lang="ru-RU" sz="2000" dirty="0" smtClean="0"/>
              <a:t>деятельности;</a:t>
            </a:r>
          </a:p>
          <a:p>
            <a:r>
              <a:rPr lang="ru-RU" sz="2000" dirty="0"/>
              <a:t>не имеющие просроченной задолженности по налогам и иным платежам в бюджет</a:t>
            </a:r>
            <a:br>
              <a:rPr lang="ru-RU" sz="2000" dirty="0"/>
            </a:br>
            <a:r>
              <a:rPr lang="ru-RU" sz="2000" dirty="0"/>
              <a:t>в размере более 1000 </a:t>
            </a:r>
            <a:r>
              <a:rPr lang="ru-RU" sz="2000" dirty="0" smtClean="0"/>
              <a:t>руб.;</a:t>
            </a:r>
          </a:p>
          <a:p>
            <a:r>
              <a:rPr lang="ru-RU" sz="2000" dirty="0"/>
              <a:t>не имеющие среди учредителей государственных</a:t>
            </a:r>
            <a:br>
              <a:rPr lang="ru-RU" sz="2000" dirty="0"/>
            </a:br>
            <a:r>
              <a:rPr lang="ru-RU" sz="2000" dirty="0"/>
              <a:t>органов и органов местного </a:t>
            </a:r>
            <a:r>
              <a:rPr lang="ru-RU" sz="2000" dirty="0" smtClean="0"/>
              <a:t>самоуправления.</a:t>
            </a:r>
            <a:endParaRPr lang="ru-RU" sz="20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2153" y="31233"/>
            <a:ext cx="1879847" cy="667783"/>
          </a:xfrm>
          <a:prstGeom prst="rect">
            <a:avLst/>
          </a:prstGeom>
        </p:spPr>
      </p:pic>
    </p:spTree>
    <p:extLst>
      <p:ext uri="{BB962C8B-B14F-4D97-AF65-F5344CB8AC3E}">
        <p14:creationId xmlns:p14="http://schemas.microsoft.com/office/powerpoint/2010/main" val="2981150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7.1. Полное описание проекта. Презентация проекта.</a:t>
            </a:r>
            <a:endParaRPr lang="ru-RU" dirty="0"/>
          </a:p>
        </p:txBody>
      </p:sp>
      <p:sp>
        <p:nvSpPr>
          <p:cNvPr id="3" name="Объект 2"/>
          <p:cNvSpPr>
            <a:spLocks noGrp="1"/>
          </p:cNvSpPr>
          <p:nvPr>
            <p:ph idx="1"/>
          </p:nvPr>
        </p:nvSpPr>
        <p:spPr/>
        <p:txBody>
          <a:bodyPr>
            <a:normAutofit fontScale="92500" lnSpcReduction="10000"/>
          </a:bodyPr>
          <a:lstStyle/>
          <a:p>
            <a:pPr marL="0" lvl="0" indent="0">
              <a:lnSpc>
                <a:spcPct val="100000"/>
              </a:lnSpc>
              <a:spcBef>
                <a:spcPct val="20000"/>
              </a:spcBef>
              <a:buClr>
                <a:srgbClr val="94B6D2"/>
              </a:buClr>
              <a:buSzPct val="70000"/>
              <a:buNone/>
            </a:pPr>
            <a:r>
              <a:rPr lang="ru-RU" sz="2400" dirty="0">
                <a:latin typeface="Franklin Gothic Book"/>
              </a:rPr>
              <a:t>В это поле можно загрузить подробное описание проекта и (или) презентацию проекта. Эти документы необязательны, но их предоставление позволит экспертам конкурса лучше понять проект, особенно если он претендует на уникальность и содержит новые решения или методики. Специальных требований к таким документам нет. </a:t>
            </a:r>
          </a:p>
          <a:p>
            <a:pPr marL="0" lvl="0" indent="0">
              <a:lnSpc>
                <a:spcPct val="100000"/>
              </a:lnSpc>
              <a:spcBef>
                <a:spcPct val="20000"/>
              </a:spcBef>
              <a:buClr>
                <a:srgbClr val="94B6D2"/>
              </a:buClr>
              <a:buSzPct val="70000"/>
              <a:buNone/>
            </a:pPr>
            <a:r>
              <a:rPr lang="ru-RU" sz="2400" dirty="0">
                <a:latin typeface="Franklin Gothic Book"/>
              </a:rPr>
              <a:t>С помощью презентации можно визуально представить основную идею проекта, </a:t>
            </a:r>
            <a:r>
              <a:rPr lang="ru-RU" sz="2400" dirty="0" smtClean="0">
                <a:latin typeface="Franklin Gothic Book"/>
              </a:rPr>
              <a:t>подчеркнуть наиболее </a:t>
            </a:r>
            <a:r>
              <a:rPr lang="ru-RU" sz="2400" dirty="0">
                <a:latin typeface="Franklin Gothic Book"/>
              </a:rPr>
              <a:t>значимые, по мнению заявителя, моменты. </a:t>
            </a:r>
          </a:p>
          <a:p>
            <a:pPr marL="0" lvl="0" indent="0">
              <a:lnSpc>
                <a:spcPct val="100000"/>
              </a:lnSpc>
              <a:spcBef>
                <a:spcPct val="20000"/>
              </a:spcBef>
              <a:buClr>
                <a:srgbClr val="94B6D2"/>
              </a:buClr>
              <a:buSzPct val="70000"/>
              <a:buNone/>
            </a:pPr>
            <a:r>
              <a:rPr lang="ru-RU" sz="2400" dirty="0">
                <a:latin typeface="Franklin Gothic Book"/>
              </a:rPr>
              <a:t>Если при подготовке заявки Ваш проект находится на этапе реализации, то в данном поле Вы можете разместить уже разработанные документы и материалы. </a:t>
            </a:r>
          </a:p>
          <a:p>
            <a:pPr marL="0" lvl="0" indent="0">
              <a:lnSpc>
                <a:spcPct val="100000"/>
              </a:lnSpc>
              <a:spcBef>
                <a:spcPct val="20000"/>
              </a:spcBef>
              <a:buClr>
                <a:srgbClr val="94B6D2"/>
              </a:buClr>
              <a:buSzPct val="70000"/>
              <a:buNone/>
            </a:pPr>
            <a:r>
              <a:rPr lang="ru-RU" sz="2400" dirty="0">
                <a:latin typeface="Franklin Gothic Book"/>
              </a:rPr>
              <a:t>Все документы могут быть загружены только в формате PDF. То есть текстовые файлы, файлы презентаций должны быть преобразованы в формат PDF. </a:t>
            </a:r>
          </a:p>
          <a:p>
            <a:endParaRPr lang="ru-RU" dirty="0"/>
          </a:p>
        </p:txBody>
      </p:sp>
    </p:spTree>
    <p:extLst>
      <p:ext uri="{BB962C8B-B14F-4D97-AF65-F5344CB8AC3E}">
        <p14:creationId xmlns:p14="http://schemas.microsoft.com/office/powerpoint/2010/main" val="3233669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94263"/>
          </a:xfrm>
        </p:spPr>
        <p:txBody>
          <a:bodyPr/>
          <a:lstStyle/>
          <a:p>
            <a:r>
              <a:rPr lang="ru-RU" dirty="0" smtClean="0"/>
              <a:t>8. «Целевые группы проекта»</a:t>
            </a:r>
            <a:endParaRPr lang="ru-RU" dirty="0"/>
          </a:p>
        </p:txBody>
      </p:sp>
      <p:sp>
        <p:nvSpPr>
          <p:cNvPr id="3" name="Объект 2"/>
          <p:cNvSpPr>
            <a:spLocks noGrp="1"/>
          </p:cNvSpPr>
          <p:nvPr>
            <p:ph idx="1"/>
          </p:nvPr>
        </p:nvSpPr>
        <p:spPr>
          <a:xfrm>
            <a:off x="685800" y="1797628"/>
            <a:ext cx="10820400" cy="4421058"/>
          </a:xfrm>
        </p:spPr>
        <p:txBody>
          <a:bodyPr>
            <a:normAutofit fontScale="85000" lnSpcReduction="20000"/>
          </a:bodyPr>
          <a:lstStyle/>
          <a:p>
            <a:pPr marL="0" lvl="0" indent="0">
              <a:lnSpc>
                <a:spcPct val="100000"/>
              </a:lnSpc>
              <a:spcBef>
                <a:spcPct val="20000"/>
              </a:spcBef>
              <a:buClr>
                <a:srgbClr val="94B6D2"/>
              </a:buClr>
              <a:buSzPct val="70000"/>
              <a:buNone/>
            </a:pPr>
            <a:r>
              <a:rPr lang="ru-RU" dirty="0">
                <a:latin typeface="Franklin Gothic Book"/>
              </a:rPr>
              <a:t>Здесь нужно выбрать одну или несколько целевых групп </a:t>
            </a:r>
            <a:r>
              <a:rPr lang="ru-RU" dirty="0" err="1">
                <a:latin typeface="Franklin Gothic Book"/>
              </a:rPr>
              <a:t>благополучателей</a:t>
            </a:r>
            <a:r>
              <a:rPr lang="ru-RU" dirty="0">
                <a:latin typeface="Franklin Gothic Book"/>
              </a:rPr>
              <a:t> - людей, на работу с которыми направлен проект. </a:t>
            </a:r>
          </a:p>
          <a:p>
            <a:pPr marL="0" lvl="0" indent="0">
              <a:lnSpc>
                <a:spcPct val="100000"/>
              </a:lnSpc>
              <a:spcBef>
                <a:spcPct val="20000"/>
              </a:spcBef>
              <a:buClr>
                <a:srgbClr val="94B6D2"/>
              </a:buClr>
              <a:buSzPct val="70000"/>
              <a:buNone/>
            </a:pPr>
            <a:r>
              <a:rPr lang="ru-RU" dirty="0">
                <a:latin typeface="Franklin Gothic Book"/>
              </a:rPr>
              <a:t>Группы можно выбрать из предлагаемого списка, нажав стрелку в конце строки. </a:t>
            </a:r>
          </a:p>
          <a:p>
            <a:pPr marL="0" lvl="0" indent="0">
              <a:lnSpc>
                <a:spcPct val="100000"/>
              </a:lnSpc>
              <a:spcBef>
                <a:spcPct val="20000"/>
              </a:spcBef>
              <a:buClr>
                <a:srgbClr val="94B6D2"/>
              </a:buClr>
              <a:buSzPct val="70000"/>
              <a:buNone/>
            </a:pPr>
            <a:r>
              <a:rPr lang="ru-RU" dirty="0">
                <a:latin typeface="Franklin Gothic Book"/>
              </a:rPr>
              <a:t>Также можно ввести свой вариант. Для этого нужно вписать его в поле строки и нажать на клавиатуре кнопку «</a:t>
            </a:r>
            <a:r>
              <a:rPr lang="ru-RU" dirty="0" err="1">
                <a:latin typeface="Franklin Gothic Book"/>
              </a:rPr>
              <a:t>Enter</a:t>
            </a:r>
            <a:r>
              <a:rPr lang="ru-RU" dirty="0">
                <a:latin typeface="Franklin Gothic Book"/>
              </a:rPr>
              <a:t>» («Ввод»). </a:t>
            </a:r>
            <a:r>
              <a:rPr lang="ru-RU" dirty="0" smtClean="0">
                <a:latin typeface="Franklin Gothic Book"/>
              </a:rPr>
              <a:t>Например:</a:t>
            </a:r>
          </a:p>
          <a:p>
            <a:pPr>
              <a:lnSpc>
                <a:spcPct val="100000"/>
              </a:lnSpc>
              <a:spcBef>
                <a:spcPct val="20000"/>
              </a:spcBef>
              <a:buClr>
                <a:srgbClr val="94B6D2"/>
              </a:buClr>
              <a:buSzPct val="70000"/>
              <a:buFont typeface="Wingdings" panose="05000000000000000000" pitchFamily="2" charset="2"/>
              <a:buChar char="ü"/>
            </a:pPr>
            <a:r>
              <a:rPr lang="ru-RU" dirty="0">
                <a:latin typeface="Franklin Gothic Book"/>
              </a:rPr>
              <a:t>Ветераны</a:t>
            </a:r>
          </a:p>
          <a:p>
            <a:pPr>
              <a:lnSpc>
                <a:spcPct val="100000"/>
              </a:lnSpc>
              <a:spcBef>
                <a:spcPct val="20000"/>
              </a:spcBef>
              <a:buClr>
                <a:srgbClr val="94B6D2"/>
              </a:buClr>
              <a:buSzPct val="70000"/>
              <a:buFont typeface="Wingdings" panose="05000000000000000000" pitchFamily="2" charset="2"/>
              <a:buChar char="ü"/>
            </a:pPr>
            <a:r>
              <a:rPr lang="ru-RU" dirty="0">
                <a:latin typeface="Franklin Gothic Book"/>
              </a:rPr>
              <a:t>Дети и подростки</a:t>
            </a:r>
          </a:p>
          <a:p>
            <a:pPr>
              <a:lnSpc>
                <a:spcPct val="100000"/>
              </a:lnSpc>
              <a:spcBef>
                <a:spcPct val="20000"/>
              </a:spcBef>
              <a:buClr>
                <a:srgbClr val="94B6D2"/>
              </a:buClr>
              <a:buSzPct val="70000"/>
              <a:buFont typeface="Wingdings" panose="05000000000000000000" pitchFamily="2" charset="2"/>
              <a:buChar char="ü"/>
            </a:pPr>
            <a:r>
              <a:rPr lang="ru-RU" dirty="0">
                <a:latin typeface="Franklin Gothic Book"/>
              </a:rPr>
              <a:t>Молодежь и студенты</a:t>
            </a:r>
          </a:p>
          <a:p>
            <a:pPr>
              <a:lnSpc>
                <a:spcPct val="100000"/>
              </a:lnSpc>
              <a:spcBef>
                <a:spcPct val="20000"/>
              </a:spcBef>
              <a:buClr>
                <a:srgbClr val="94B6D2"/>
              </a:buClr>
              <a:buSzPct val="70000"/>
              <a:buFont typeface="Wingdings" panose="05000000000000000000" pitchFamily="2" charset="2"/>
              <a:buChar char="ü"/>
            </a:pPr>
            <a:r>
              <a:rPr lang="ru-RU" dirty="0">
                <a:latin typeface="Franklin Gothic Book"/>
              </a:rPr>
              <a:t>реабилитированные граждане</a:t>
            </a:r>
          </a:p>
          <a:p>
            <a:pPr>
              <a:lnSpc>
                <a:spcPct val="100000"/>
              </a:lnSpc>
              <a:spcBef>
                <a:spcPct val="20000"/>
              </a:spcBef>
              <a:buClr>
                <a:srgbClr val="94B6D2"/>
              </a:buClr>
              <a:buSzPct val="70000"/>
              <a:buFont typeface="Wingdings" panose="05000000000000000000" pitchFamily="2" charset="2"/>
              <a:buChar char="ü"/>
            </a:pPr>
            <a:r>
              <a:rPr lang="ru-RU" dirty="0" smtClean="0">
                <a:latin typeface="Franklin Gothic Book"/>
              </a:rPr>
              <a:t>культурно-просветительские </a:t>
            </a:r>
            <a:r>
              <a:rPr lang="ru-RU" dirty="0">
                <a:latin typeface="Franklin Gothic Book"/>
              </a:rPr>
              <a:t>учреждения</a:t>
            </a:r>
          </a:p>
          <a:p>
            <a:pPr marL="0" lvl="0" indent="0">
              <a:lnSpc>
                <a:spcPct val="100000"/>
              </a:lnSpc>
              <a:spcBef>
                <a:spcPct val="20000"/>
              </a:spcBef>
              <a:buClr>
                <a:srgbClr val="94B6D2"/>
              </a:buClr>
              <a:buSzPct val="70000"/>
              <a:buNone/>
            </a:pPr>
            <a:r>
              <a:rPr lang="ru-RU" dirty="0">
                <a:latin typeface="Franklin Gothic Book"/>
              </a:rPr>
              <a:t>Не нужно отмечать все пункты в списке. Указывайте только те целевые группы, с которыми планируете проводить мероприятия в рамках календарного плана. Если мероприятий для выбранных целевых групп не будет в плане, оценка по проекту будет снижена. Указывайте только те целевые группы, работу с которыми в случае победы в конкурсе сможете подтвердить. </a:t>
            </a:r>
          </a:p>
          <a:p>
            <a:endParaRPr lang="ru-RU" dirty="0"/>
          </a:p>
        </p:txBody>
      </p:sp>
    </p:spTree>
    <p:extLst>
      <p:ext uri="{BB962C8B-B14F-4D97-AF65-F5344CB8AC3E}">
        <p14:creationId xmlns:p14="http://schemas.microsoft.com/office/powerpoint/2010/main" val="2220518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42309"/>
          </a:xfrm>
        </p:spPr>
        <p:txBody>
          <a:bodyPr/>
          <a:lstStyle/>
          <a:p>
            <a:r>
              <a:rPr lang="ru-RU" dirty="0" smtClean="0"/>
              <a:t>9. «Цели </a:t>
            </a:r>
            <a:r>
              <a:rPr lang="ru-RU" dirty="0" err="1" smtClean="0"/>
              <a:t>проета</a:t>
            </a:r>
            <a:r>
              <a:rPr lang="ru-RU" dirty="0" smtClean="0"/>
              <a:t>»</a:t>
            </a:r>
            <a:endParaRPr lang="ru-RU" dirty="0"/>
          </a:p>
        </p:txBody>
      </p:sp>
      <p:sp>
        <p:nvSpPr>
          <p:cNvPr id="3" name="Объект 2"/>
          <p:cNvSpPr>
            <a:spLocks noGrp="1"/>
          </p:cNvSpPr>
          <p:nvPr>
            <p:ph idx="1"/>
          </p:nvPr>
        </p:nvSpPr>
        <p:spPr>
          <a:xfrm>
            <a:off x="685800" y="1641764"/>
            <a:ext cx="10820400" cy="4576921"/>
          </a:xfrm>
        </p:spPr>
        <p:txBody>
          <a:bodyPr/>
          <a:lstStyle/>
          <a:p>
            <a:pPr marL="0" indent="0">
              <a:buNone/>
            </a:pPr>
            <a:r>
              <a:rPr lang="ru-RU" dirty="0">
                <a:latin typeface="Franklin Gothic Book"/>
              </a:rPr>
              <a:t>Укажите цель, на достижение которой направлена деятельность в рамках проекта. </a:t>
            </a:r>
          </a:p>
          <a:p>
            <a:pPr marL="0" indent="0">
              <a:buNone/>
            </a:pPr>
            <a:r>
              <a:rPr lang="ru-RU" dirty="0">
                <a:latin typeface="Franklin Gothic Book"/>
              </a:rPr>
              <a:t>Как правило, у проекта выделяют </a:t>
            </a:r>
            <a:r>
              <a:rPr lang="ru-RU" u="sng" dirty="0">
                <a:latin typeface="Franklin Gothic Book"/>
              </a:rPr>
              <a:t>одну цель</a:t>
            </a:r>
            <a:r>
              <a:rPr lang="ru-RU" dirty="0">
                <a:latin typeface="Franklin Gothic Book"/>
              </a:rPr>
              <a:t>, достижению которой способствует </a:t>
            </a:r>
            <a:r>
              <a:rPr lang="ru-RU" u="sng" dirty="0">
                <a:latin typeface="Franklin Gothic Book"/>
              </a:rPr>
              <a:t>несколько задач. </a:t>
            </a:r>
          </a:p>
          <a:p>
            <a:pPr marL="0" indent="0">
              <a:buNone/>
            </a:pPr>
            <a:r>
              <a:rPr lang="ru-RU" dirty="0">
                <a:latin typeface="Franklin Gothic Book"/>
              </a:rPr>
              <a:t>Если у Вашего проекта несколько целей, каждую необходимо указывать в отдельном поле. Чтобы добавить новое поле, нажмите кнопку «Добавить цель». </a:t>
            </a:r>
          </a:p>
          <a:p>
            <a:pPr marL="0" indent="0">
              <a:buNone/>
            </a:pPr>
            <a:r>
              <a:rPr lang="ru-RU" b="1" dirty="0">
                <a:solidFill>
                  <a:srgbClr val="C00000"/>
                </a:solidFill>
                <a:latin typeface="Franklin Gothic Book"/>
              </a:rPr>
              <a:t>Цель -это желаемый результат деятельности, достигнутый в пределах реализации проекта.</a:t>
            </a:r>
          </a:p>
          <a:p>
            <a:pPr marL="0" indent="0">
              <a:buNone/>
            </a:pPr>
            <a:r>
              <a:rPr lang="ru-RU" dirty="0">
                <a:latin typeface="Franklin Gothic Book"/>
              </a:rPr>
              <a:t>Формулировка цели должна быть увязана с выявленной проблемой и по возможности решать ее, указывая путь от реального состояния дел до идеального или предполагаемого после реализации данного проекта.</a:t>
            </a:r>
          </a:p>
          <a:p>
            <a:pPr marL="0" indent="0">
              <a:buNone/>
            </a:pPr>
            <a:endParaRPr lang="ru-RU" dirty="0">
              <a:latin typeface="Franklin Gothic Book"/>
            </a:endParaRPr>
          </a:p>
        </p:txBody>
      </p:sp>
    </p:spTree>
    <p:extLst>
      <p:ext uri="{BB962C8B-B14F-4D97-AF65-F5344CB8AC3E}">
        <p14:creationId xmlns:p14="http://schemas.microsoft.com/office/powerpoint/2010/main" val="315208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918954"/>
          </a:xfrm>
        </p:spPr>
        <p:txBody>
          <a:bodyPr/>
          <a:lstStyle/>
          <a:p>
            <a:r>
              <a:rPr lang="ru-RU" dirty="0" smtClean="0"/>
              <a:t>Примеры:</a:t>
            </a:r>
            <a:endParaRPr lang="ru-RU" dirty="0"/>
          </a:p>
        </p:txBody>
      </p:sp>
      <p:sp>
        <p:nvSpPr>
          <p:cNvPr id="3" name="Объект 2"/>
          <p:cNvSpPr>
            <a:spLocks noGrp="1"/>
          </p:cNvSpPr>
          <p:nvPr>
            <p:ph idx="1"/>
          </p:nvPr>
        </p:nvSpPr>
        <p:spPr/>
        <p:txBody>
          <a:bodyPr/>
          <a:lstStyle/>
          <a:p>
            <a:pPr marL="0" lvl="0" indent="0" algn="just">
              <a:lnSpc>
                <a:spcPct val="100000"/>
              </a:lnSpc>
              <a:spcBef>
                <a:spcPct val="20000"/>
              </a:spcBef>
              <a:buClr>
                <a:srgbClr val="94B6D2"/>
              </a:buClr>
              <a:buSzPct val="70000"/>
              <a:buNone/>
            </a:pPr>
            <a:r>
              <a:rPr lang="ru-RU" sz="2800" dirty="0">
                <a:solidFill>
                  <a:srgbClr val="C00000"/>
                </a:solidFill>
                <a:latin typeface="Franklin Gothic Book"/>
              </a:rPr>
              <a:t>+</a:t>
            </a:r>
            <a:r>
              <a:rPr lang="ru-RU" sz="2800" dirty="0" smtClean="0">
                <a:latin typeface="Franklin Gothic Book"/>
              </a:rPr>
              <a:t> </a:t>
            </a:r>
            <a:r>
              <a:rPr lang="ru-RU" sz="2400" dirty="0" smtClean="0">
                <a:latin typeface="Franklin Gothic Book"/>
              </a:rPr>
              <a:t>Создание </a:t>
            </a:r>
            <a:r>
              <a:rPr lang="ru-RU" sz="2400" dirty="0">
                <a:latin typeface="Franklin Gothic Book"/>
              </a:rPr>
              <a:t>эффективной системы противодействия домашнему насилию посредством формирования профессионального сообщества специалистов по профилактике и оказанию помощи семьям в ситуациях домашнего насилия на территории Амурской области</a:t>
            </a:r>
            <a:r>
              <a:rPr lang="ru-RU" sz="2400" dirty="0" smtClean="0">
                <a:latin typeface="Franklin Gothic Book"/>
              </a:rPr>
              <a:t>.</a:t>
            </a:r>
          </a:p>
          <a:p>
            <a:pPr marL="0" lvl="0" indent="0" algn="just">
              <a:lnSpc>
                <a:spcPct val="100000"/>
              </a:lnSpc>
              <a:spcBef>
                <a:spcPct val="20000"/>
              </a:spcBef>
              <a:buClr>
                <a:srgbClr val="94B6D2"/>
              </a:buClr>
              <a:buSzPct val="70000"/>
              <a:buNone/>
            </a:pPr>
            <a:endParaRPr lang="ru-RU" sz="2400" dirty="0" smtClean="0">
              <a:latin typeface="Franklin Gothic Book"/>
            </a:endParaRPr>
          </a:p>
          <a:p>
            <a:pPr marL="0" lvl="0" indent="0" algn="just">
              <a:lnSpc>
                <a:spcPct val="100000"/>
              </a:lnSpc>
              <a:spcBef>
                <a:spcPct val="20000"/>
              </a:spcBef>
              <a:buClr>
                <a:srgbClr val="94B6D2"/>
              </a:buClr>
              <a:buSzPct val="70000"/>
              <a:buNone/>
            </a:pPr>
            <a:r>
              <a:rPr lang="ru-RU" sz="2400" dirty="0">
                <a:latin typeface="Franklin Gothic Book"/>
              </a:rPr>
              <a:t> </a:t>
            </a:r>
            <a:r>
              <a:rPr lang="ru-RU" sz="2400" dirty="0">
                <a:solidFill>
                  <a:srgbClr val="C00000"/>
                </a:solidFill>
                <a:latin typeface="Franklin Gothic Book"/>
              </a:rPr>
              <a:t>- </a:t>
            </a:r>
            <a:r>
              <a:rPr lang="ru-RU" sz="2400" dirty="0">
                <a:latin typeface="Franklin Gothic Book"/>
              </a:rPr>
              <a:t>Установить в регионах Российской Федерации традицию – красная звезда на доме ветеранов Великой отечественной войны .</a:t>
            </a:r>
          </a:p>
          <a:p>
            <a:pPr marL="0" lvl="0" indent="0">
              <a:lnSpc>
                <a:spcPct val="100000"/>
              </a:lnSpc>
              <a:spcBef>
                <a:spcPct val="20000"/>
              </a:spcBef>
              <a:buClr>
                <a:srgbClr val="94B6D2"/>
              </a:buClr>
              <a:buSzPct val="70000"/>
              <a:buNone/>
            </a:pPr>
            <a:endParaRPr lang="ru-RU" sz="2800" dirty="0">
              <a:solidFill>
                <a:srgbClr val="775F55"/>
              </a:solidFill>
              <a:latin typeface="Franklin Gothic Book"/>
            </a:endParaRPr>
          </a:p>
          <a:p>
            <a:endParaRPr lang="ru-RU" dirty="0"/>
          </a:p>
        </p:txBody>
      </p:sp>
    </p:spTree>
    <p:extLst>
      <p:ext uri="{BB962C8B-B14F-4D97-AF65-F5344CB8AC3E}">
        <p14:creationId xmlns:p14="http://schemas.microsoft.com/office/powerpoint/2010/main" val="1539431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939736"/>
          </a:xfrm>
        </p:spPr>
        <p:txBody>
          <a:bodyPr>
            <a:normAutofit/>
          </a:bodyPr>
          <a:lstStyle/>
          <a:p>
            <a:r>
              <a:rPr lang="ru-RU" sz="3600" dirty="0" smtClean="0"/>
              <a:t>10. «Задачи проекта»</a:t>
            </a:r>
            <a:endParaRPr lang="ru-RU" sz="3600" dirty="0"/>
          </a:p>
        </p:txBody>
      </p:sp>
      <p:sp>
        <p:nvSpPr>
          <p:cNvPr id="3" name="Объект 2"/>
          <p:cNvSpPr>
            <a:spLocks noGrp="1"/>
          </p:cNvSpPr>
          <p:nvPr>
            <p:ph idx="1"/>
          </p:nvPr>
        </p:nvSpPr>
        <p:spPr>
          <a:xfrm>
            <a:off x="685800" y="1797628"/>
            <a:ext cx="10820400" cy="4421058"/>
          </a:xfrm>
        </p:spPr>
        <p:txBody>
          <a:bodyPr/>
          <a:lstStyle/>
          <a:p>
            <a:pPr marL="0" lvl="0" indent="0">
              <a:lnSpc>
                <a:spcPct val="100000"/>
              </a:lnSpc>
              <a:spcBef>
                <a:spcPct val="20000"/>
              </a:spcBef>
              <a:buClr>
                <a:srgbClr val="94B6D2"/>
              </a:buClr>
              <a:buSzPct val="70000"/>
              <a:buNone/>
            </a:pPr>
            <a:endParaRPr lang="ru-RU" sz="2400" i="1" dirty="0" smtClean="0">
              <a:latin typeface="Franklin Gothic Book"/>
            </a:endParaRPr>
          </a:p>
          <a:p>
            <a:pPr marL="0" lvl="0" indent="0">
              <a:lnSpc>
                <a:spcPct val="100000"/>
              </a:lnSpc>
              <a:spcBef>
                <a:spcPct val="20000"/>
              </a:spcBef>
              <a:buClr>
                <a:srgbClr val="94B6D2"/>
              </a:buClr>
              <a:buSzPct val="70000"/>
              <a:buNone/>
            </a:pPr>
            <a:r>
              <a:rPr lang="ru-RU" sz="2400" i="1" dirty="0" smtClean="0">
                <a:latin typeface="Franklin Gothic Book"/>
              </a:rPr>
              <a:t>Всегда </a:t>
            </a:r>
            <a:r>
              <a:rPr lang="ru-RU" sz="2400" i="1" dirty="0">
                <a:latin typeface="Franklin Gothic Book"/>
              </a:rPr>
              <a:t>одной цели соответствуют несколько задач.</a:t>
            </a:r>
            <a:endParaRPr lang="ru-RU" sz="2400" dirty="0">
              <a:latin typeface="Franklin Gothic Book"/>
            </a:endParaRPr>
          </a:p>
          <a:p>
            <a:pPr marL="342900" lvl="0" indent="-342900">
              <a:lnSpc>
                <a:spcPct val="100000"/>
              </a:lnSpc>
              <a:spcBef>
                <a:spcPct val="20000"/>
              </a:spcBef>
              <a:buClr>
                <a:srgbClr val="94B6D2"/>
              </a:buClr>
              <a:buSzPct val="70000"/>
              <a:buFont typeface="Wingdings 2"/>
              <a:buChar char=""/>
            </a:pPr>
            <a:endParaRPr lang="ru-RU" sz="2400" dirty="0">
              <a:latin typeface="Franklin Gothic Book"/>
            </a:endParaRPr>
          </a:p>
          <a:p>
            <a:pPr marL="0" lvl="0" indent="0">
              <a:lnSpc>
                <a:spcPct val="100000"/>
              </a:lnSpc>
              <a:spcBef>
                <a:spcPct val="20000"/>
              </a:spcBef>
              <a:buClr>
                <a:srgbClr val="94B6D2"/>
              </a:buClr>
              <a:buSzPct val="70000"/>
              <a:buNone/>
            </a:pPr>
            <a:endParaRPr lang="ru-RU" sz="2400" dirty="0">
              <a:latin typeface="Franklin Gothic Book"/>
            </a:endParaRPr>
          </a:p>
          <a:p>
            <a:pPr marL="0" lvl="0" indent="0">
              <a:lnSpc>
                <a:spcPct val="100000"/>
              </a:lnSpc>
              <a:spcBef>
                <a:spcPct val="20000"/>
              </a:spcBef>
              <a:buClr>
                <a:srgbClr val="94B6D2"/>
              </a:buClr>
              <a:buSzPct val="70000"/>
              <a:buNone/>
            </a:pPr>
            <a:r>
              <a:rPr lang="ru-RU" sz="2400" dirty="0">
                <a:latin typeface="Franklin Gothic Book"/>
              </a:rPr>
              <a:t>Сформулируйте конкретные задачи, через решение которых будут достигаться цели проекта.  </a:t>
            </a:r>
          </a:p>
          <a:p>
            <a:pPr marL="0" lvl="0" indent="0">
              <a:lnSpc>
                <a:spcPct val="100000"/>
              </a:lnSpc>
              <a:spcBef>
                <a:spcPct val="20000"/>
              </a:spcBef>
              <a:buClr>
                <a:srgbClr val="94B6D2"/>
              </a:buClr>
              <a:buSzPct val="70000"/>
              <a:buNone/>
            </a:pPr>
            <a:r>
              <a:rPr lang="ru-RU" sz="2400" dirty="0">
                <a:latin typeface="Franklin Gothic Book"/>
              </a:rPr>
              <a:t>Указанные в заявке задачи автоматически переносятся в раздел «Календарный план». </a:t>
            </a:r>
          </a:p>
          <a:p>
            <a:endParaRPr lang="ru-RU" dirty="0"/>
          </a:p>
        </p:txBody>
      </p:sp>
    </p:spTree>
    <p:extLst>
      <p:ext uri="{BB962C8B-B14F-4D97-AF65-F5344CB8AC3E}">
        <p14:creationId xmlns:p14="http://schemas.microsoft.com/office/powerpoint/2010/main" val="3417589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856609"/>
          </a:xfrm>
        </p:spPr>
        <p:txBody>
          <a:bodyPr/>
          <a:lstStyle/>
          <a:p>
            <a:r>
              <a:rPr lang="ru-RU" dirty="0" smtClean="0"/>
              <a:t>Пример:</a:t>
            </a:r>
            <a:endParaRPr lang="ru-RU" dirty="0"/>
          </a:p>
        </p:txBody>
      </p:sp>
      <p:sp>
        <p:nvSpPr>
          <p:cNvPr id="3" name="Объект 2"/>
          <p:cNvSpPr>
            <a:spLocks noGrp="1"/>
          </p:cNvSpPr>
          <p:nvPr>
            <p:ph idx="1"/>
          </p:nvPr>
        </p:nvSpPr>
        <p:spPr>
          <a:xfrm>
            <a:off x="685800" y="1620982"/>
            <a:ext cx="10820400" cy="4597703"/>
          </a:xfrm>
        </p:spPr>
        <p:txBody>
          <a:bodyPr>
            <a:normAutofit lnSpcReduction="10000"/>
          </a:bodyPr>
          <a:lstStyle/>
          <a:p>
            <a:r>
              <a:rPr lang="ru-RU" dirty="0">
                <a:latin typeface="Franklin Gothic Book"/>
              </a:rPr>
              <a:t>1.Обучить студентов 1-3 курсов факультета социальных наук Амурского государственного университета методам работы с семьями группы риска и с пострадавшими от домашнего насилия, а так же способствовать повышению уровня духовно-нравственного, ценностного отношения к семье.</a:t>
            </a:r>
          </a:p>
          <a:p>
            <a:r>
              <a:rPr lang="ru-RU" dirty="0">
                <a:latin typeface="Franklin Gothic Book"/>
              </a:rPr>
              <a:t>2.Повысить уровень компетентности специалистов комплексных центров социального обслуживания населения, социальных приютов для детей и социально реабилитационных центров для несовершеннолетних Амурской области в вопросах своевременного выявления и реабилитации жертв насилия и жестокого обращения.</a:t>
            </a:r>
          </a:p>
          <a:p>
            <a:r>
              <a:rPr lang="ru-RU" dirty="0">
                <a:latin typeface="Franklin Gothic Book"/>
              </a:rPr>
              <a:t>3.Консолидировать усилия всех заинтересованных ведомств, для выработки единого подхода к решению проблемы домашнего насилия в Амурской области.</a:t>
            </a:r>
          </a:p>
          <a:p>
            <a:r>
              <a:rPr lang="ru-RU" dirty="0">
                <a:latin typeface="Franklin Gothic Book"/>
              </a:rPr>
              <a:t>4.Привлечь внимание населения Амурской области к проблеме домашнего насилия.</a:t>
            </a:r>
          </a:p>
          <a:p>
            <a:endParaRPr lang="ru-RU" dirty="0"/>
          </a:p>
        </p:txBody>
      </p:sp>
    </p:spTree>
    <p:extLst>
      <p:ext uri="{BB962C8B-B14F-4D97-AF65-F5344CB8AC3E}">
        <p14:creationId xmlns:p14="http://schemas.microsoft.com/office/powerpoint/2010/main" val="2849046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38400"/>
          </a:xfrm>
        </p:spPr>
        <p:txBody>
          <a:bodyPr>
            <a:normAutofit fontScale="90000"/>
          </a:bodyPr>
          <a:lstStyle/>
          <a:p>
            <a:r>
              <a:rPr lang="ru-RU" dirty="0" smtClean="0"/>
              <a:t>Неудачный пример:</a:t>
            </a:r>
            <a:endParaRPr lang="ru-RU" dirty="0"/>
          </a:p>
        </p:txBody>
      </p:sp>
      <p:sp>
        <p:nvSpPr>
          <p:cNvPr id="3" name="Объект 2"/>
          <p:cNvSpPr>
            <a:spLocks noGrp="1"/>
          </p:cNvSpPr>
          <p:nvPr>
            <p:ph idx="1"/>
          </p:nvPr>
        </p:nvSpPr>
        <p:spPr/>
        <p:txBody>
          <a:bodyPr/>
          <a:lstStyle/>
          <a:p>
            <a:pPr marL="0" indent="0">
              <a:buNone/>
            </a:pPr>
            <a:r>
              <a:rPr lang="ru-RU" dirty="0">
                <a:latin typeface="Franklin Gothic Book"/>
              </a:rPr>
              <a:t>Цели</a:t>
            </a:r>
          </a:p>
          <a:p>
            <a:pPr marL="0" indent="0">
              <a:buNone/>
            </a:pPr>
            <a:r>
              <a:rPr lang="ru-RU" dirty="0">
                <a:latin typeface="Franklin Gothic Book"/>
              </a:rPr>
              <a:t>Снижение оттока молодежи с Дальнего Востока. Стимулирование, мотивация и поддержка молодёжи от 17 до 35 лет, связывающей свою жизнь с будущим российского Дальнего Востока.</a:t>
            </a:r>
          </a:p>
          <a:p>
            <a:pPr marL="0" indent="0">
              <a:buNone/>
            </a:pPr>
            <a:r>
              <a:rPr lang="ru-RU" dirty="0">
                <a:latin typeface="Franklin Gothic Book"/>
              </a:rPr>
              <a:t>Задачи</a:t>
            </a:r>
          </a:p>
          <a:p>
            <a:pPr marL="0" indent="0">
              <a:buNone/>
            </a:pPr>
            <a:r>
              <a:rPr lang="ru-RU" dirty="0">
                <a:latin typeface="Franklin Gothic Book"/>
              </a:rPr>
              <a:t>1.Проведение подготовительного этапа проекта</a:t>
            </a:r>
          </a:p>
          <a:p>
            <a:pPr marL="0" indent="0">
              <a:buNone/>
            </a:pPr>
            <a:r>
              <a:rPr lang="ru-RU" dirty="0">
                <a:latin typeface="Franklin Gothic Book"/>
              </a:rPr>
              <a:t>2.Проведение основного этапа проекта</a:t>
            </a:r>
          </a:p>
          <a:p>
            <a:pPr marL="0" indent="0">
              <a:buNone/>
            </a:pPr>
            <a:r>
              <a:rPr lang="ru-RU" dirty="0">
                <a:latin typeface="Franklin Gothic Book"/>
              </a:rPr>
              <a:t>3.Проведение заключительного этапа проекта</a:t>
            </a:r>
          </a:p>
          <a:p>
            <a:endParaRPr lang="ru-RU" dirty="0"/>
          </a:p>
        </p:txBody>
      </p:sp>
    </p:spTree>
    <p:extLst>
      <p:ext uri="{BB962C8B-B14F-4D97-AF65-F5344CB8AC3E}">
        <p14:creationId xmlns:p14="http://schemas.microsoft.com/office/powerpoint/2010/main" val="694672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929345"/>
          </a:xfrm>
        </p:spPr>
        <p:txBody>
          <a:bodyPr/>
          <a:lstStyle/>
          <a:p>
            <a:r>
              <a:rPr lang="ru-RU" dirty="0" smtClean="0"/>
              <a:t>11. «Партнеры проекта»</a:t>
            </a:r>
            <a:endParaRPr lang="ru-RU" dirty="0"/>
          </a:p>
        </p:txBody>
      </p:sp>
      <p:sp>
        <p:nvSpPr>
          <p:cNvPr id="3" name="Объект 2"/>
          <p:cNvSpPr>
            <a:spLocks noGrp="1"/>
          </p:cNvSpPr>
          <p:nvPr>
            <p:ph idx="1"/>
          </p:nvPr>
        </p:nvSpPr>
        <p:spPr/>
        <p:txBody>
          <a:bodyPr/>
          <a:lstStyle/>
          <a:p>
            <a:r>
              <a:rPr lang="ru-RU" dirty="0">
                <a:latin typeface="Franklin Gothic Book"/>
              </a:rPr>
              <a:t>В данном поле можно указать названия организаций, имена и должности лиц, готовых оказать поддержку в реализации заявленного проекта. Поддержку проекта желательно подтвердить актуальными документами от указанных партнеров. </a:t>
            </a:r>
            <a:endParaRPr lang="ru-RU" dirty="0" smtClean="0">
              <a:latin typeface="Franklin Gothic Book"/>
            </a:endParaRPr>
          </a:p>
          <a:p>
            <a:r>
              <a:rPr lang="ru-RU" dirty="0" smtClean="0">
                <a:latin typeface="Franklin Gothic Book"/>
              </a:rPr>
              <a:t>Документы </a:t>
            </a:r>
            <a:r>
              <a:rPr lang="ru-RU" dirty="0">
                <a:latin typeface="Franklin Gothic Book"/>
              </a:rPr>
              <a:t>в формате PDF нужно загрузить в поле «11.1 Письма поддержки, соглашения о сотрудничестве и иные аналогичные документы». </a:t>
            </a:r>
          </a:p>
          <a:p>
            <a:endParaRPr lang="ru-RU" dirty="0"/>
          </a:p>
        </p:txBody>
      </p:sp>
    </p:spTree>
    <p:extLst>
      <p:ext uri="{BB962C8B-B14F-4D97-AF65-F5344CB8AC3E}">
        <p14:creationId xmlns:p14="http://schemas.microsoft.com/office/powerpoint/2010/main" val="3084442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1293028"/>
          </a:xfrm>
        </p:spPr>
        <p:txBody>
          <a:bodyPr>
            <a:noAutofit/>
          </a:bodyPr>
          <a:lstStyle/>
          <a:p>
            <a:r>
              <a:rPr lang="ru-RU" sz="2800" dirty="0" smtClean="0"/>
              <a:t>12. «Как будет организовано информационное сопровождение проекта»</a:t>
            </a:r>
            <a:endParaRPr lang="ru-RU" sz="2800" dirty="0"/>
          </a:p>
        </p:txBody>
      </p:sp>
      <p:sp>
        <p:nvSpPr>
          <p:cNvPr id="3" name="Объект 2"/>
          <p:cNvSpPr>
            <a:spLocks noGrp="1"/>
          </p:cNvSpPr>
          <p:nvPr>
            <p:ph idx="1"/>
          </p:nvPr>
        </p:nvSpPr>
        <p:spPr/>
        <p:txBody>
          <a:bodyPr/>
          <a:lstStyle/>
          <a:p>
            <a:r>
              <a:rPr lang="ru-RU" dirty="0">
                <a:latin typeface="Franklin Gothic Book"/>
              </a:rPr>
              <a:t>В данном поле необходимо отразить, каким образом будет организовано освещение мероприятий проекта в СМИ и в сети Интернет, в том числе описать договоренности с представителями СМИ (если они имеются). </a:t>
            </a:r>
          </a:p>
          <a:p>
            <a:r>
              <a:rPr lang="ru-RU" dirty="0">
                <a:latin typeface="Franklin Gothic Book"/>
              </a:rPr>
              <a:t>Здесь же можно указать ссылки на ресурсы проекта в сети Интернет</a:t>
            </a:r>
            <a:r>
              <a:rPr lang="ru-RU" dirty="0"/>
              <a:t>. </a:t>
            </a:r>
          </a:p>
          <a:p>
            <a:endParaRPr lang="ru-RU" dirty="0"/>
          </a:p>
        </p:txBody>
      </p:sp>
    </p:spTree>
    <p:extLst>
      <p:ext uri="{BB962C8B-B14F-4D97-AF65-F5344CB8AC3E}">
        <p14:creationId xmlns:p14="http://schemas.microsoft.com/office/powerpoint/2010/main" val="2260606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6709" y="431864"/>
            <a:ext cx="8610600" cy="846218"/>
          </a:xfrm>
        </p:spPr>
        <p:txBody>
          <a:bodyPr>
            <a:normAutofit fontScale="90000"/>
          </a:bodyPr>
          <a:lstStyle/>
          <a:p>
            <a:r>
              <a:rPr lang="ru-RU" dirty="0" smtClean="0"/>
              <a:t>13. «Количественные результаты»</a:t>
            </a:r>
            <a:endParaRPr lang="ru-RU" dirty="0"/>
          </a:p>
        </p:txBody>
      </p:sp>
      <p:sp>
        <p:nvSpPr>
          <p:cNvPr id="3" name="Объект 2"/>
          <p:cNvSpPr>
            <a:spLocks noGrp="1"/>
          </p:cNvSpPr>
          <p:nvPr>
            <p:ph idx="1"/>
          </p:nvPr>
        </p:nvSpPr>
        <p:spPr>
          <a:xfrm>
            <a:off x="665019" y="1278081"/>
            <a:ext cx="10820400" cy="5268191"/>
          </a:xfrm>
        </p:spPr>
        <p:txBody>
          <a:bodyPr>
            <a:noAutofit/>
          </a:bodyPr>
          <a:lstStyle/>
          <a:p>
            <a:pPr marL="0" indent="0">
              <a:buNone/>
            </a:pPr>
            <a:r>
              <a:rPr lang="ru-RU" sz="1600" dirty="0">
                <a:latin typeface="Franklin Gothic Book"/>
              </a:rPr>
              <a:t>В это поле нужно вписать количественные показатели, с помощью которых можно определить соразмерность запрашиваемой суммы гранта и результатов проекта. Ориентироваться удобнее всего на мероприятия проекта в календарном плане. </a:t>
            </a:r>
          </a:p>
          <a:p>
            <a:pPr marL="0" indent="0">
              <a:buNone/>
            </a:pPr>
            <a:r>
              <a:rPr lang="ru-RU" sz="1600" dirty="0">
                <a:latin typeface="Franklin Gothic Book"/>
              </a:rPr>
              <a:t>Показатели должны соответствовать следующим требованиям: </a:t>
            </a:r>
          </a:p>
          <a:p>
            <a:pPr marL="0" indent="0">
              <a:buNone/>
            </a:pPr>
            <a:r>
              <a:rPr lang="ru-RU" sz="1600" dirty="0">
                <a:latin typeface="Franklin Gothic Book"/>
              </a:rPr>
              <a:t>● </a:t>
            </a:r>
            <a:r>
              <a:rPr lang="ru-RU" sz="1600" u="sng" dirty="0">
                <a:latin typeface="Franklin Gothic Book"/>
              </a:rPr>
              <a:t>адекватность</a:t>
            </a:r>
            <a:r>
              <a:rPr lang="ru-RU" sz="1600" dirty="0">
                <a:latin typeface="Franklin Gothic Book"/>
              </a:rPr>
              <a:t> (показатель характеризует реальную ситуацию в результате достижения цели или решения задачи); </a:t>
            </a:r>
          </a:p>
          <a:p>
            <a:pPr marL="0" indent="0">
              <a:buNone/>
            </a:pPr>
            <a:r>
              <a:rPr lang="ru-RU" sz="1600" dirty="0">
                <a:latin typeface="Franklin Gothic Book"/>
              </a:rPr>
              <a:t>● </a:t>
            </a:r>
            <a:r>
              <a:rPr lang="ru-RU" sz="1600" u="sng" dirty="0">
                <a:latin typeface="Franklin Gothic Book"/>
              </a:rPr>
              <a:t>достижимость </a:t>
            </a:r>
            <a:r>
              <a:rPr lang="ru-RU" sz="1600" dirty="0">
                <a:latin typeface="Franklin Gothic Book"/>
              </a:rPr>
              <a:t>(значения этого показателя реалистично получить за время реализации проекта); </a:t>
            </a:r>
          </a:p>
          <a:p>
            <a:pPr marL="0" indent="0">
              <a:buNone/>
            </a:pPr>
            <a:r>
              <a:rPr lang="ru-RU" sz="1600" dirty="0">
                <a:latin typeface="Franklin Gothic Book"/>
              </a:rPr>
              <a:t>● </a:t>
            </a:r>
            <a:r>
              <a:rPr lang="ru-RU" sz="1600" u="sng" dirty="0" smtClean="0">
                <a:latin typeface="Franklin Gothic Book"/>
              </a:rPr>
              <a:t>достоверность</a:t>
            </a:r>
            <a:r>
              <a:rPr lang="ru-RU" sz="1600" dirty="0" smtClean="0">
                <a:latin typeface="Franklin Gothic Book"/>
              </a:rPr>
              <a:t> </a:t>
            </a:r>
            <a:r>
              <a:rPr lang="ru-RU" sz="1600" dirty="0">
                <a:latin typeface="Franklin Gothic Book"/>
              </a:rPr>
              <a:t>(способ сбора и обработки информации в дальнейшем нужно будет подтверждать </a:t>
            </a:r>
            <a:r>
              <a:rPr lang="ru-RU" sz="1600" dirty="0" smtClean="0">
                <a:latin typeface="Franklin Gothic Book"/>
              </a:rPr>
              <a:t>документально</a:t>
            </a:r>
            <a:r>
              <a:rPr lang="ru-RU" sz="1600" dirty="0">
                <a:latin typeface="Franklin Gothic Book"/>
              </a:rPr>
              <a:t>); </a:t>
            </a:r>
          </a:p>
          <a:p>
            <a:pPr marL="0" indent="0">
              <a:buNone/>
            </a:pPr>
            <a:r>
              <a:rPr lang="ru-RU" sz="1600" dirty="0">
                <a:latin typeface="Franklin Gothic Book"/>
              </a:rPr>
              <a:t>● </a:t>
            </a:r>
            <a:r>
              <a:rPr lang="ru-RU" sz="1600" u="sng" dirty="0">
                <a:latin typeface="Franklin Gothic Book"/>
              </a:rPr>
              <a:t>измеримость</a:t>
            </a:r>
            <a:r>
              <a:rPr lang="ru-RU" sz="1600" dirty="0">
                <a:latin typeface="Franklin Gothic Book"/>
              </a:rPr>
              <a:t> (у показателя должны быть числовые значения); </a:t>
            </a:r>
          </a:p>
          <a:p>
            <a:pPr marL="0" indent="0">
              <a:buNone/>
            </a:pPr>
            <a:r>
              <a:rPr lang="ru-RU" sz="1600" dirty="0">
                <a:latin typeface="Franklin Gothic Book"/>
              </a:rPr>
              <a:t>● </a:t>
            </a:r>
            <a:r>
              <a:rPr lang="ru-RU" sz="1600" u="sng" dirty="0">
                <a:latin typeface="Franklin Gothic Book"/>
              </a:rPr>
              <a:t>объективность</a:t>
            </a:r>
            <a:r>
              <a:rPr lang="ru-RU" sz="1600" dirty="0">
                <a:latin typeface="Franklin Gothic Book"/>
              </a:rPr>
              <a:t> (не допускается использование показателей, которые могут улучшаться при ухудшении реального положения дел); </a:t>
            </a:r>
          </a:p>
          <a:p>
            <a:pPr marL="0" indent="0">
              <a:buNone/>
            </a:pPr>
            <a:r>
              <a:rPr lang="ru-RU" sz="1600" dirty="0">
                <a:latin typeface="Franklin Gothic Book"/>
              </a:rPr>
              <a:t>● </a:t>
            </a:r>
            <a:r>
              <a:rPr lang="ru-RU" sz="1600" u="sng" dirty="0">
                <a:latin typeface="Franklin Gothic Book"/>
              </a:rPr>
              <a:t>однозначность</a:t>
            </a:r>
            <a:r>
              <a:rPr lang="ru-RU" sz="1600" dirty="0">
                <a:latin typeface="Franklin Gothic Book"/>
              </a:rPr>
              <a:t> (смысл показателя не должен вызывать разночтений, поэтому следует избегать сложных формулировок). </a:t>
            </a:r>
          </a:p>
          <a:p>
            <a:pPr marL="0" indent="0">
              <a:buNone/>
            </a:pPr>
            <a:r>
              <a:rPr lang="ru-RU" sz="1600" dirty="0" smtClean="0">
                <a:latin typeface="Franklin Gothic Book"/>
              </a:rPr>
              <a:t>После </a:t>
            </a:r>
            <a:r>
              <a:rPr lang="ru-RU" sz="1600" dirty="0">
                <a:latin typeface="Franklin Gothic Book"/>
              </a:rPr>
              <a:t>ввода формулировки показателя необходимо нажать кнопку «</a:t>
            </a:r>
            <a:r>
              <a:rPr lang="ru-RU" sz="1600" dirty="0" err="1">
                <a:latin typeface="Franklin Gothic Book"/>
              </a:rPr>
              <a:t>Enter</a:t>
            </a:r>
            <a:r>
              <a:rPr lang="ru-RU" sz="1600" dirty="0">
                <a:latin typeface="Franklin Gothic Book"/>
              </a:rPr>
              <a:t>» («Ввод») на клавиатуре. </a:t>
            </a:r>
          </a:p>
          <a:p>
            <a:pPr marL="0" indent="0">
              <a:buNone/>
            </a:pPr>
            <a:r>
              <a:rPr lang="ru-RU" sz="1600" dirty="0">
                <a:latin typeface="Franklin Gothic Book"/>
              </a:rPr>
              <a:t>При определении количественных показателей можно воспользоваться списком-подсказкой, выпадающим при нажатии на стрелку в конце строки. Однако предпочтительнее сформулировать собственные показатели: они смогут точно отразить специфику проекта и обозначить круг </a:t>
            </a:r>
            <a:r>
              <a:rPr lang="ru-RU" sz="1600" dirty="0" err="1">
                <a:latin typeface="Franklin Gothic Book"/>
              </a:rPr>
              <a:t>благополучателей</a:t>
            </a:r>
            <a:r>
              <a:rPr lang="ru-RU" sz="1600" dirty="0">
                <a:latin typeface="Franklin Gothic Book"/>
              </a:rPr>
              <a:t>. </a:t>
            </a:r>
          </a:p>
          <a:p>
            <a:endParaRPr lang="ru-RU" sz="1400" dirty="0">
              <a:latin typeface="Franklin Gothic Book"/>
            </a:endParaRPr>
          </a:p>
        </p:txBody>
      </p:sp>
    </p:spTree>
    <p:extLst>
      <p:ext uri="{BB962C8B-B14F-4D97-AF65-F5344CB8AC3E}">
        <p14:creationId xmlns:p14="http://schemas.microsoft.com/office/powerpoint/2010/main" val="39900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1475" y="764373"/>
            <a:ext cx="8871651" cy="1293028"/>
          </a:xfrm>
        </p:spPr>
        <p:txBody>
          <a:bodyPr>
            <a:normAutofit/>
          </a:bodyPr>
          <a:lstStyle/>
          <a:p>
            <a:r>
              <a:rPr lang="ru-RU" sz="3600" dirty="0" smtClean="0"/>
              <a:t>В конкурсе не могут участвовать:</a:t>
            </a:r>
            <a:endParaRPr lang="ru-RU" sz="3600" dirty="0"/>
          </a:p>
        </p:txBody>
      </p:sp>
      <p:sp>
        <p:nvSpPr>
          <p:cNvPr id="3" name="Объект 2"/>
          <p:cNvSpPr>
            <a:spLocks noGrp="1"/>
          </p:cNvSpPr>
          <p:nvPr>
            <p:ph idx="1"/>
          </p:nvPr>
        </p:nvSpPr>
        <p:spPr>
          <a:xfrm>
            <a:off x="677334" y="2057401"/>
            <a:ext cx="10659148" cy="4270662"/>
          </a:xfrm>
        </p:spPr>
        <p:txBody>
          <a:bodyPr>
            <a:normAutofit lnSpcReduction="10000"/>
          </a:bodyPr>
          <a:lstStyle/>
          <a:p>
            <a:pPr marL="186595" lvl="0" indent="-186595" defTabSz="914400">
              <a:spcBef>
                <a:spcPts val="0"/>
              </a:spcBef>
              <a:spcAft>
                <a:spcPts val="600"/>
              </a:spcAft>
              <a:buClr>
                <a:srgbClr val="EC7805"/>
              </a:buClr>
              <a:buSzPct val="120000"/>
              <a:buFont typeface="Wingdings" charset="2"/>
              <a:buChar char="§"/>
              <a:defRPr/>
            </a:pPr>
            <a:r>
              <a:rPr lang="ru-RU" sz="2400" b="1" dirty="0">
                <a:solidFill>
                  <a:schemeClr val="tx1"/>
                </a:solidFill>
                <a:latin typeface="Calibri" panose="020F0502020204030204" pitchFamily="34" charset="0"/>
              </a:rPr>
              <a:t>организации, созданные государством, регионами, муниципальными образованиями, государственными органами, органами местного самоуправления</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потребительские кооперативы и их объединения</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политические партии</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саморегулируемые организации</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объединения работодателей</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торгово-промышленные палаты</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товарищества собственников недвижимости</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адвокатские палаты, адвокатские образования</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нотариальные палаты</a:t>
            </a:r>
          </a:p>
          <a:p>
            <a:pPr marL="186595" lvl="0" indent="-186595" defTabSz="914400">
              <a:spcBef>
                <a:spcPts val="0"/>
              </a:spcBef>
              <a:spcAft>
                <a:spcPts val="100"/>
              </a:spcAft>
              <a:buClr>
                <a:srgbClr val="EC7805"/>
              </a:buClr>
              <a:buSzPct val="120000"/>
              <a:buFont typeface="Wingdings" charset="2"/>
              <a:buChar char="§"/>
              <a:defRPr/>
            </a:pPr>
            <a:r>
              <a:rPr lang="ru-RU" sz="2400" dirty="0">
                <a:solidFill>
                  <a:schemeClr val="tx1"/>
                </a:solidFill>
                <a:latin typeface="Calibri" panose="020F0502020204030204" pitchFamily="34" charset="0"/>
              </a:rPr>
              <a:t>общественно-государственные организации</a:t>
            </a:r>
          </a:p>
          <a:p>
            <a:pPr marL="186595" lvl="0" indent="-186595" defTabSz="914400">
              <a:spcBef>
                <a:spcPts val="0"/>
              </a:spcBef>
              <a:spcAft>
                <a:spcPts val="100"/>
              </a:spcAft>
              <a:buClr>
                <a:srgbClr val="EC7805"/>
              </a:buClr>
              <a:buSzPct val="120000"/>
              <a:buFont typeface="Wingdings" charset="2"/>
              <a:buChar char="§"/>
              <a:defRPr/>
            </a:pPr>
            <a:r>
              <a:rPr lang="ru-RU" sz="2400" dirty="0" err="1">
                <a:solidFill>
                  <a:schemeClr val="tx1"/>
                </a:solidFill>
                <a:latin typeface="Calibri" panose="020F0502020204030204" pitchFamily="34" charset="0"/>
              </a:rPr>
              <a:t>микрофинансовые</a:t>
            </a:r>
            <a:r>
              <a:rPr lang="ru-RU" sz="2400" dirty="0">
                <a:solidFill>
                  <a:schemeClr val="tx1"/>
                </a:solidFill>
                <a:latin typeface="Calibri" panose="020F0502020204030204" pitchFamily="34" charset="0"/>
              </a:rPr>
              <a:t> организации</a:t>
            </a:r>
          </a:p>
          <a:p>
            <a:endParaRPr lang="ru-RU"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2153" y="31233"/>
            <a:ext cx="1879847" cy="667783"/>
          </a:xfrm>
          <a:prstGeom prst="rect">
            <a:avLst/>
          </a:prstGeom>
        </p:spPr>
      </p:pic>
    </p:spTree>
    <p:extLst>
      <p:ext uri="{BB962C8B-B14F-4D97-AF65-F5344CB8AC3E}">
        <p14:creationId xmlns:p14="http://schemas.microsoft.com/office/powerpoint/2010/main" val="42126002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11136"/>
          </a:xfrm>
        </p:spPr>
        <p:txBody>
          <a:bodyPr/>
          <a:lstStyle/>
          <a:p>
            <a:r>
              <a:rPr lang="ru-RU" dirty="0" smtClean="0"/>
              <a:t>Пример:</a:t>
            </a:r>
            <a:endParaRPr lang="ru-RU" dirty="0"/>
          </a:p>
        </p:txBody>
      </p:sp>
      <p:sp>
        <p:nvSpPr>
          <p:cNvPr id="3" name="Объект 2"/>
          <p:cNvSpPr>
            <a:spLocks noGrp="1"/>
          </p:cNvSpPr>
          <p:nvPr>
            <p:ph idx="1"/>
          </p:nvPr>
        </p:nvSpPr>
        <p:spPr>
          <a:xfrm>
            <a:off x="685800" y="1402774"/>
            <a:ext cx="10820400" cy="4815912"/>
          </a:xfrm>
        </p:spPr>
        <p:txBody>
          <a:bodyPr>
            <a:normAutofit fontScale="62500" lnSpcReduction="20000"/>
          </a:bodyPr>
          <a:lstStyle/>
          <a:p>
            <a:pPr marL="0" indent="0">
              <a:buNone/>
            </a:pPr>
            <a:r>
              <a:rPr lang="ru-RU" sz="2600" dirty="0" smtClean="0">
                <a:latin typeface="Franklin Gothic Book"/>
              </a:rPr>
              <a:t>Количество </a:t>
            </a:r>
            <a:r>
              <a:rPr lang="ru-RU" sz="2600" dirty="0">
                <a:latin typeface="Franklin Gothic Book"/>
              </a:rPr>
              <a:t>студентов Амурского государственного университета  принявших участие в мероприятиях проекта 200 чел.  (слушатели спецкурсов, участники дебатов, информационного семинара, участники конкурса    видео роликов «Моя счастливая семья», волонтеры акции «Мир дому твоему</a:t>
            </a:r>
            <a:r>
              <a:rPr lang="ru-RU" sz="2600" dirty="0" smtClean="0">
                <a:latin typeface="Franklin Gothic Book"/>
              </a:rPr>
              <a:t>);</a:t>
            </a:r>
            <a:endParaRPr lang="ru-RU" sz="2600" dirty="0">
              <a:latin typeface="Franklin Gothic Book"/>
            </a:endParaRPr>
          </a:p>
          <a:p>
            <a:pPr marL="0" indent="0">
              <a:buNone/>
            </a:pPr>
            <a:r>
              <a:rPr lang="ru-RU" sz="2600" dirty="0" smtClean="0">
                <a:latin typeface="Franklin Gothic Book"/>
              </a:rPr>
              <a:t>Количество </a:t>
            </a:r>
            <a:r>
              <a:rPr lang="ru-RU" sz="2600" dirty="0">
                <a:latin typeface="Franklin Gothic Book"/>
              </a:rPr>
              <a:t>специалистов различных ведомств Министерства социальной защиты населения принявших участие в мероприятиях проекта 27  чел.  (психологи, социальные педагоги, социальные работники  комплексных центров социального обслуживания населения,   социальных приютов для детей  и социально- реабилитационных центров для несовершеннолетних Амурской области, специалисты Министерства социальной защиты населения  </a:t>
            </a:r>
            <a:r>
              <a:rPr lang="ru-RU" sz="2600" dirty="0" smtClean="0">
                <a:latin typeface="Franklin Gothic Book"/>
              </a:rPr>
              <a:t>)</a:t>
            </a:r>
            <a:endParaRPr lang="ru-RU" sz="2600" dirty="0">
              <a:latin typeface="Franklin Gothic Book"/>
            </a:endParaRPr>
          </a:p>
          <a:p>
            <a:pPr marL="0" indent="0">
              <a:buNone/>
            </a:pPr>
            <a:r>
              <a:rPr lang="ru-RU" sz="2600" dirty="0">
                <a:latin typeface="Franklin Gothic Book"/>
              </a:rPr>
              <a:t>Количество программ разработанных специалистами различных ведомств Министерства социальной защиты </a:t>
            </a:r>
            <a:r>
              <a:rPr lang="ru-RU" sz="2600" dirty="0" smtClean="0">
                <a:latin typeface="Franklin Gothic Book"/>
              </a:rPr>
              <a:t>населения -15  </a:t>
            </a:r>
            <a:r>
              <a:rPr lang="ru-RU" sz="2600" dirty="0">
                <a:latin typeface="Franklin Gothic Book"/>
              </a:rPr>
              <a:t>программ </a:t>
            </a:r>
          </a:p>
          <a:p>
            <a:pPr marL="0" indent="0">
              <a:buNone/>
            </a:pPr>
            <a:r>
              <a:rPr lang="ru-RU" sz="2600" dirty="0">
                <a:latin typeface="Franklin Gothic Book"/>
              </a:rPr>
              <a:t>Количество муниципальных образования принявших участие в проекте15 (г. Благовещенск, </a:t>
            </a:r>
            <a:r>
              <a:rPr lang="ru-RU" sz="2600" dirty="0" err="1">
                <a:latin typeface="Franklin Gothic Book"/>
              </a:rPr>
              <a:t>г.Тында</a:t>
            </a:r>
            <a:r>
              <a:rPr lang="ru-RU" sz="2600" dirty="0">
                <a:latin typeface="Franklin Gothic Book"/>
              </a:rPr>
              <a:t> и Тындинский район, г. Свободный и  </a:t>
            </a:r>
            <a:r>
              <a:rPr lang="ru-RU" sz="2600" dirty="0" err="1">
                <a:latin typeface="Franklin Gothic Book"/>
              </a:rPr>
              <a:t>Свободненский</a:t>
            </a:r>
            <a:r>
              <a:rPr lang="ru-RU" sz="2600" dirty="0">
                <a:latin typeface="Franklin Gothic Book"/>
              </a:rPr>
              <a:t> район, г. Белогорск, г. Шимановск, г. </a:t>
            </a:r>
            <a:r>
              <a:rPr lang="ru-RU" sz="2600" dirty="0" err="1">
                <a:latin typeface="Franklin Gothic Book"/>
              </a:rPr>
              <a:t>Зея</a:t>
            </a:r>
            <a:r>
              <a:rPr lang="ru-RU" sz="2600" dirty="0">
                <a:latin typeface="Franklin Gothic Book"/>
              </a:rPr>
              <a:t>, г. Райчихинск, </a:t>
            </a:r>
            <a:r>
              <a:rPr lang="ru-RU" sz="2600" dirty="0" err="1">
                <a:latin typeface="Franklin Gothic Book"/>
              </a:rPr>
              <a:t>Архаринский</a:t>
            </a:r>
            <a:r>
              <a:rPr lang="ru-RU" sz="2600" dirty="0">
                <a:latin typeface="Franklin Gothic Book"/>
              </a:rPr>
              <a:t> район, </a:t>
            </a:r>
            <a:r>
              <a:rPr lang="ru-RU" sz="2600" dirty="0" err="1">
                <a:latin typeface="Franklin Gothic Book"/>
              </a:rPr>
              <a:t>Бурейский</a:t>
            </a:r>
            <a:r>
              <a:rPr lang="ru-RU" sz="2600" dirty="0">
                <a:latin typeface="Franklin Gothic Book"/>
              </a:rPr>
              <a:t> район, Михайловский район, Октябрьский район,  Ивановский район, Тамбовский район, </a:t>
            </a:r>
            <a:r>
              <a:rPr lang="ru-RU" sz="2600" dirty="0" err="1">
                <a:latin typeface="Franklin Gothic Book"/>
              </a:rPr>
              <a:t>Мазановский</a:t>
            </a:r>
            <a:r>
              <a:rPr lang="ru-RU" sz="2600" dirty="0">
                <a:latin typeface="Franklin Gothic Book"/>
              </a:rPr>
              <a:t> район, </a:t>
            </a:r>
            <a:r>
              <a:rPr lang="ru-RU" sz="2600" dirty="0" err="1">
                <a:latin typeface="Franklin Gothic Book"/>
              </a:rPr>
              <a:t>Магдагачинский</a:t>
            </a:r>
            <a:r>
              <a:rPr lang="ru-RU" sz="2600" dirty="0">
                <a:latin typeface="Franklin Gothic Book"/>
              </a:rPr>
              <a:t> район, Константиновский </a:t>
            </a:r>
            <a:r>
              <a:rPr lang="ru-RU" sz="2600" dirty="0" smtClean="0">
                <a:latin typeface="Franklin Gothic Book"/>
              </a:rPr>
              <a:t>район</a:t>
            </a:r>
            <a:endParaRPr lang="ru-RU" sz="2600" dirty="0">
              <a:latin typeface="Franklin Gothic Book"/>
            </a:endParaRPr>
          </a:p>
          <a:p>
            <a:pPr marL="0" indent="0">
              <a:buNone/>
            </a:pPr>
            <a:r>
              <a:rPr lang="ru-RU" sz="2600" dirty="0">
                <a:latin typeface="Franklin Gothic Book"/>
              </a:rPr>
              <a:t>Количество жителей области принявших участие в общественной акции «Мир дому твоему» 9000 чел.</a:t>
            </a:r>
          </a:p>
          <a:p>
            <a:pPr marL="0" indent="0">
              <a:buNone/>
            </a:pPr>
            <a:r>
              <a:rPr lang="ru-RU" sz="2600" dirty="0" smtClean="0">
                <a:latin typeface="Franklin Gothic Book"/>
              </a:rPr>
              <a:t>Количество </a:t>
            </a:r>
            <a:r>
              <a:rPr lang="ru-RU" sz="2600" dirty="0">
                <a:latin typeface="Franklin Gothic Book"/>
              </a:rPr>
              <a:t>волонтеров для проведения акции  120 чел.(студенты , молодежь) </a:t>
            </a:r>
          </a:p>
          <a:p>
            <a:pPr marL="0" indent="0">
              <a:buNone/>
            </a:pPr>
            <a:r>
              <a:rPr lang="ru-RU" sz="2600" dirty="0" smtClean="0">
                <a:latin typeface="Franklin Gothic Book"/>
              </a:rPr>
              <a:t>Количество </a:t>
            </a:r>
            <a:r>
              <a:rPr lang="ru-RU" sz="2600" dirty="0">
                <a:latin typeface="Franklin Gothic Book"/>
              </a:rPr>
              <a:t>СМИ принявших участие в проектных мероприятиях  5</a:t>
            </a:r>
          </a:p>
          <a:p>
            <a:pPr marL="0" indent="0">
              <a:buNone/>
            </a:pPr>
            <a:r>
              <a:rPr lang="ru-RU" sz="2600" dirty="0" smtClean="0">
                <a:latin typeface="Franklin Gothic Book"/>
              </a:rPr>
              <a:t>Количество </a:t>
            </a:r>
            <a:r>
              <a:rPr lang="ru-RU" sz="2600" dirty="0">
                <a:latin typeface="Franklin Gothic Book"/>
              </a:rPr>
              <a:t>изданных пособий для специалистов 300 экз.</a:t>
            </a:r>
          </a:p>
          <a:p>
            <a:pPr marL="0" indent="0">
              <a:buNone/>
            </a:pPr>
            <a:r>
              <a:rPr lang="ru-RU" sz="2600" dirty="0" smtClean="0">
                <a:latin typeface="Franklin Gothic Book"/>
              </a:rPr>
              <a:t>Количество </a:t>
            </a:r>
            <a:r>
              <a:rPr lang="ru-RU" sz="2600" dirty="0">
                <a:latin typeface="Franklin Gothic Book"/>
              </a:rPr>
              <a:t>информационных буклетов изготовленных для проведения акции  6000 экз.</a:t>
            </a:r>
          </a:p>
          <a:p>
            <a:endParaRPr lang="ru-RU" dirty="0"/>
          </a:p>
        </p:txBody>
      </p:sp>
    </p:spTree>
    <p:extLst>
      <p:ext uri="{BB962C8B-B14F-4D97-AF65-F5344CB8AC3E}">
        <p14:creationId xmlns:p14="http://schemas.microsoft.com/office/powerpoint/2010/main" val="1562010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73482"/>
          </a:xfrm>
        </p:spPr>
        <p:txBody>
          <a:bodyPr/>
          <a:lstStyle/>
          <a:p>
            <a:endParaRPr lang="ru-RU" dirty="0"/>
          </a:p>
        </p:txBody>
      </p:sp>
      <p:sp>
        <p:nvSpPr>
          <p:cNvPr id="3" name="Объект 2"/>
          <p:cNvSpPr>
            <a:spLocks noGrp="1"/>
          </p:cNvSpPr>
          <p:nvPr>
            <p:ph idx="1"/>
          </p:nvPr>
        </p:nvSpPr>
        <p:spPr/>
        <p:txBody>
          <a:bodyPr/>
          <a:lstStyle/>
          <a:p>
            <a:pPr marL="0" indent="0">
              <a:buNone/>
            </a:pPr>
            <a:r>
              <a:rPr lang="ru-RU" dirty="0">
                <a:latin typeface="Franklin Gothic Book"/>
              </a:rPr>
              <a:t>При указании количества </a:t>
            </a:r>
            <a:r>
              <a:rPr lang="ru-RU" dirty="0" err="1">
                <a:latin typeface="Franklin Gothic Book"/>
              </a:rPr>
              <a:t>благополучателей</a:t>
            </a:r>
            <a:r>
              <a:rPr lang="ru-RU" dirty="0">
                <a:latin typeface="Franklin Gothic Book"/>
              </a:rPr>
              <a:t> не нужно повторяться и указывать одни и те же группы людей в разных пунктах. </a:t>
            </a:r>
          </a:p>
          <a:p>
            <a:pPr marL="0" indent="0">
              <a:buNone/>
            </a:pPr>
            <a:r>
              <a:rPr lang="ru-RU" dirty="0">
                <a:latin typeface="Franklin Gothic Book"/>
              </a:rPr>
              <a:t>Для относительных показателей можно указывать проценты. </a:t>
            </a:r>
          </a:p>
          <a:p>
            <a:pPr marL="0" indent="0">
              <a:buNone/>
            </a:pPr>
            <a:endParaRPr lang="ru-RU" dirty="0">
              <a:latin typeface="Franklin Gothic Book"/>
            </a:endParaRPr>
          </a:p>
        </p:txBody>
      </p:sp>
    </p:spTree>
    <p:extLst>
      <p:ext uri="{BB962C8B-B14F-4D97-AF65-F5344CB8AC3E}">
        <p14:creationId xmlns:p14="http://schemas.microsoft.com/office/powerpoint/2010/main" val="1686347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877391"/>
          </a:xfrm>
        </p:spPr>
        <p:txBody>
          <a:bodyPr>
            <a:normAutofit/>
          </a:bodyPr>
          <a:lstStyle/>
          <a:p>
            <a:r>
              <a:rPr lang="ru-RU" dirty="0" smtClean="0"/>
              <a:t>14. «качественные результаты»</a:t>
            </a:r>
            <a:endParaRPr lang="ru-RU" dirty="0"/>
          </a:p>
        </p:txBody>
      </p:sp>
      <p:sp>
        <p:nvSpPr>
          <p:cNvPr id="3" name="Объект 2"/>
          <p:cNvSpPr>
            <a:spLocks noGrp="1"/>
          </p:cNvSpPr>
          <p:nvPr>
            <p:ph idx="1"/>
          </p:nvPr>
        </p:nvSpPr>
        <p:spPr/>
        <p:txBody>
          <a:bodyPr/>
          <a:lstStyle/>
          <a:p>
            <a:pPr marL="0" indent="0">
              <a:buNone/>
            </a:pPr>
            <a:r>
              <a:rPr lang="ru-RU" sz="2000" dirty="0">
                <a:latin typeface="Franklin Gothic Book"/>
              </a:rPr>
              <a:t>Здесь нужно описать положительные изменения, ожидаемые от реализации проекта: результаты достижения поставленных целей, решения обозначенных в пункте 7 проблем, а также способы и методы их измерения (например, социальный опрос, анкетирование, тестирование, привлечение независимых экспертов и другие инструменты оценки достижения качественных результатов). </a:t>
            </a:r>
          </a:p>
          <a:p>
            <a:pPr marL="0" indent="0">
              <a:buNone/>
            </a:pPr>
            <a:r>
              <a:rPr lang="ru-RU" sz="2000" dirty="0">
                <a:latin typeface="Franklin Gothic Book"/>
              </a:rPr>
              <a:t>Качественные результаты должны включать в себя индикаторы, характеризующие изменения в целевой группе благодаря реализации проекта. </a:t>
            </a:r>
          </a:p>
          <a:p>
            <a:endParaRPr lang="ru-RU" dirty="0"/>
          </a:p>
        </p:txBody>
      </p:sp>
    </p:spTree>
    <p:extLst>
      <p:ext uri="{BB962C8B-B14F-4D97-AF65-F5344CB8AC3E}">
        <p14:creationId xmlns:p14="http://schemas.microsoft.com/office/powerpoint/2010/main" val="2317115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59182"/>
          </a:xfrm>
        </p:spPr>
        <p:txBody>
          <a:bodyPr/>
          <a:lstStyle/>
          <a:p>
            <a:r>
              <a:rPr lang="ru-RU" dirty="0" smtClean="0"/>
              <a:t>Пример:</a:t>
            </a:r>
            <a:endParaRPr lang="ru-RU" dirty="0"/>
          </a:p>
        </p:txBody>
      </p:sp>
      <p:sp>
        <p:nvSpPr>
          <p:cNvPr id="3" name="Объект 2"/>
          <p:cNvSpPr>
            <a:spLocks noGrp="1"/>
          </p:cNvSpPr>
          <p:nvPr>
            <p:ph idx="1"/>
          </p:nvPr>
        </p:nvSpPr>
        <p:spPr>
          <a:xfrm>
            <a:off x="685800" y="1506682"/>
            <a:ext cx="10820400" cy="4712003"/>
          </a:xfrm>
        </p:spPr>
        <p:txBody>
          <a:bodyPr>
            <a:normAutofit fontScale="92500" lnSpcReduction="10000"/>
          </a:bodyPr>
          <a:lstStyle/>
          <a:p>
            <a:r>
              <a:rPr lang="ru-RU" b="1" dirty="0">
                <a:latin typeface="Franklin Gothic Book"/>
              </a:rPr>
              <a:t>Студенты:</a:t>
            </a:r>
            <a:r>
              <a:rPr lang="ru-RU" dirty="0">
                <a:latin typeface="Franklin Gothic Book"/>
              </a:rPr>
              <a:t> получили знания, опыт, установки на предупреждение насилия в семье; сформировали мотивы и научились работать с жертвами; выработали позицию нетерпимости к насилию, научились отстаивать свою точку зрения и принимать противоположную.</a:t>
            </a:r>
          </a:p>
          <a:p>
            <a:r>
              <a:rPr lang="ru-RU" b="1" dirty="0">
                <a:latin typeface="Franklin Gothic Book"/>
              </a:rPr>
              <a:t>Специалисты:</a:t>
            </a:r>
            <a:r>
              <a:rPr lang="ru-RU" dirty="0">
                <a:latin typeface="Franklin Gothic Book"/>
              </a:rPr>
              <a:t> сформировали инструментальные и этические компетенции для противодействия насилию и жестокому обращению, научились выявлять факты насилия, проводить реабилитацию и правовую помощь, обеспечивать защиту.</a:t>
            </a:r>
          </a:p>
          <a:p>
            <a:r>
              <a:rPr lang="ru-RU" b="1" dirty="0">
                <a:latin typeface="Franklin Gothic Book"/>
              </a:rPr>
              <a:t>У населения: </a:t>
            </a:r>
            <a:r>
              <a:rPr lang="ru-RU" dirty="0">
                <a:latin typeface="Franklin Gothic Book"/>
              </a:rPr>
              <a:t>сформировано негативное отношение к насилию, общество рассматривает насилие как вопрос прав человека, требующий внимания и поддержки государства.</a:t>
            </a:r>
          </a:p>
          <a:p>
            <a:r>
              <a:rPr lang="ru-RU" dirty="0">
                <a:latin typeface="Franklin Gothic Book"/>
              </a:rPr>
              <a:t>Случаев насилия в семье стало меньше, безопасность повысилась, укрепились семьи.</a:t>
            </a:r>
          </a:p>
          <a:p>
            <a:r>
              <a:rPr lang="ru-RU" dirty="0">
                <a:latin typeface="Franklin Gothic Book"/>
              </a:rPr>
              <a:t>Итоги круглого стола: рекомендации по совместной работе в области предотвращения насилия, рабочая группа с участием правоохранительных, государственных структур, органов соцзащиты, общественных организаций по выработке методов профилактики и предотвращения домашнего насилия.</a:t>
            </a:r>
          </a:p>
          <a:p>
            <a:endParaRPr lang="ru-RU" dirty="0"/>
          </a:p>
        </p:txBody>
      </p:sp>
    </p:spTree>
    <p:extLst>
      <p:ext uri="{BB962C8B-B14F-4D97-AF65-F5344CB8AC3E}">
        <p14:creationId xmlns:p14="http://schemas.microsoft.com/office/powerpoint/2010/main" val="10276825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1043645"/>
          </a:xfrm>
        </p:spPr>
        <p:txBody>
          <a:bodyPr>
            <a:normAutofit fontScale="90000"/>
          </a:bodyPr>
          <a:lstStyle/>
          <a:p>
            <a:r>
              <a:rPr lang="ru-RU" dirty="0" smtClean="0"/>
              <a:t>15. Дальнейшее развитие проекта</a:t>
            </a:r>
            <a:endParaRPr lang="ru-RU" dirty="0"/>
          </a:p>
        </p:txBody>
      </p:sp>
      <p:sp>
        <p:nvSpPr>
          <p:cNvPr id="3" name="Объект 2"/>
          <p:cNvSpPr>
            <a:spLocks noGrp="1"/>
          </p:cNvSpPr>
          <p:nvPr>
            <p:ph idx="1"/>
          </p:nvPr>
        </p:nvSpPr>
        <p:spPr/>
        <p:txBody>
          <a:bodyPr/>
          <a:lstStyle/>
          <a:p>
            <a:pPr marL="0" indent="0">
              <a:buNone/>
            </a:pPr>
            <a:r>
              <a:rPr lang="ru-RU" sz="2400" dirty="0">
                <a:latin typeface="Franklin Gothic Book"/>
              </a:rPr>
              <a:t>В этом поле нужно указать, будет ли продолжена деятельность организации в том </a:t>
            </a:r>
            <a:r>
              <a:rPr lang="ru-RU" sz="2400" dirty="0" smtClean="0">
                <a:latin typeface="Franklin Gothic Book"/>
              </a:rPr>
              <a:t>же </a:t>
            </a:r>
            <a:r>
              <a:rPr lang="ru-RU" sz="2400" dirty="0">
                <a:latin typeface="Franklin Gothic Book"/>
              </a:rPr>
              <a:t>направлении после завершения </a:t>
            </a:r>
            <a:r>
              <a:rPr lang="ru-RU" sz="2400" dirty="0" err="1">
                <a:latin typeface="Franklin Gothic Book"/>
              </a:rPr>
              <a:t>грантового</a:t>
            </a:r>
            <a:r>
              <a:rPr lang="ru-RU" sz="2400" dirty="0">
                <a:latin typeface="Franklin Gothic Book"/>
              </a:rPr>
              <a:t> финансирования. Есть ли для этого возможности и какие? Какой социальный эффект ожидается от продолжения выбранной деятельности? </a:t>
            </a:r>
          </a:p>
          <a:p>
            <a:pPr marL="0" indent="0">
              <a:buNone/>
            </a:pPr>
            <a:r>
              <a:rPr lang="ru-RU" sz="2400" dirty="0">
                <a:latin typeface="Franklin Gothic Book"/>
              </a:rPr>
              <a:t>Заполнение этого поля очень важно при запросе гранта на приобретение дорогостоящего оборудования, транспортных средств. </a:t>
            </a:r>
          </a:p>
          <a:p>
            <a:endParaRPr lang="ru-RU" dirty="0"/>
          </a:p>
        </p:txBody>
      </p:sp>
    </p:spTree>
    <p:extLst>
      <p:ext uri="{BB962C8B-B14F-4D97-AF65-F5344CB8AC3E}">
        <p14:creationId xmlns:p14="http://schemas.microsoft.com/office/powerpoint/2010/main" val="13632656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846218"/>
          </a:xfrm>
        </p:spPr>
        <p:txBody>
          <a:bodyPr/>
          <a:lstStyle/>
          <a:p>
            <a:r>
              <a:rPr lang="ru-RU" dirty="0" smtClean="0"/>
              <a:t>Пример:</a:t>
            </a:r>
            <a:endParaRPr lang="ru-RU" dirty="0"/>
          </a:p>
        </p:txBody>
      </p:sp>
      <p:sp>
        <p:nvSpPr>
          <p:cNvPr id="3" name="Объект 2"/>
          <p:cNvSpPr>
            <a:spLocks noGrp="1"/>
          </p:cNvSpPr>
          <p:nvPr>
            <p:ph idx="1"/>
          </p:nvPr>
        </p:nvSpPr>
        <p:spPr>
          <a:xfrm>
            <a:off x="685800" y="1610592"/>
            <a:ext cx="10820400" cy="4608094"/>
          </a:xfrm>
        </p:spPr>
        <p:txBody>
          <a:bodyPr>
            <a:normAutofit/>
          </a:bodyPr>
          <a:lstStyle/>
          <a:p>
            <a:r>
              <a:rPr lang="ru-RU" dirty="0">
                <a:latin typeface="Franklin Gothic Book"/>
              </a:rPr>
              <a:t>Проект будет иметь продолжение: программы разработанные специалистами учреждений социальной защиты населения будут реализованы в 15 муниципальных образованиях Амурской области и в дальнейшем тиражироваться на всей территории области. Работа со студентами- будущими специалистами станет системной, что приведет к  увеличению специалистов в данном направлении. В дальнейшем планируется расширить деятельность со студентами  и направить ее в Благовещенский педагогический университет и Амурскую государственную медицинскую академию. Проведение различных общественных мероприятий направленных на информирование населения о проблемах насилия и жестокого обращения в семье станет регулярным.  </a:t>
            </a:r>
          </a:p>
          <a:p>
            <a:r>
              <a:rPr lang="ru-RU" dirty="0">
                <a:latin typeface="Franklin Gothic Book"/>
              </a:rPr>
              <a:t>Созданная в рамках проекта рабочая группа, будет инициировать принятие в области нормативно- правовых актов по противодействию насилию в семье. </a:t>
            </a:r>
          </a:p>
          <a:p>
            <a:endParaRPr lang="ru-RU" dirty="0"/>
          </a:p>
        </p:txBody>
      </p:sp>
    </p:spTree>
    <p:extLst>
      <p:ext uri="{BB962C8B-B14F-4D97-AF65-F5344CB8AC3E}">
        <p14:creationId xmlns:p14="http://schemas.microsoft.com/office/powerpoint/2010/main" val="3267635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308860"/>
            <a:ext cx="10820400" cy="4024125"/>
          </a:xfrm>
        </p:spPr>
        <p:txBody>
          <a:bodyPr/>
          <a:lstStyle/>
          <a:p>
            <a:pPr>
              <a:buFont typeface="Wingdings" panose="05000000000000000000" pitchFamily="2" charset="2"/>
              <a:buChar char="ü"/>
            </a:pPr>
            <a:r>
              <a:rPr lang="ru-RU" dirty="0">
                <a:latin typeface="Franklin Gothic Book"/>
              </a:rPr>
              <a:t>Здесь следует указать, за счет каких средств проект будет осуществляться после </a:t>
            </a:r>
            <a:r>
              <a:rPr lang="ru-RU" dirty="0" err="1">
                <a:latin typeface="Franklin Gothic Book"/>
              </a:rPr>
              <a:t>грантового</a:t>
            </a:r>
            <a:r>
              <a:rPr lang="ru-RU" dirty="0">
                <a:latin typeface="Franklin Gothic Book"/>
              </a:rPr>
              <a:t> финансирования, если работа по нему будет продолжена</a:t>
            </a:r>
            <a:r>
              <a:rPr lang="ru-RU" dirty="0" smtClean="0">
                <a:latin typeface="Franklin Gothic Book"/>
              </a:rPr>
              <a:t>.</a:t>
            </a:r>
          </a:p>
          <a:p>
            <a:pPr marL="0" indent="0">
              <a:buNone/>
            </a:pPr>
            <a:r>
              <a:rPr lang="ru-RU" dirty="0" smtClean="0">
                <a:latin typeface="Franklin Gothic Book"/>
              </a:rPr>
              <a:t>ПРИМЕР:</a:t>
            </a:r>
          </a:p>
          <a:p>
            <a:pPr marL="0" indent="0">
              <a:buNone/>
            </a:pPr>
            <a:r>
              <a:rPr lang="ru-RU" dirty="0">
                <a:latin typeface="Franklin Gothic Book"/>
              </a:rPr>
              <a:t> После окончания </a:t>
            </a:r>
            <a:r>
              <a:rPr lang="ru-RU" dirty="0" err="1">
                <a:latin typeface="Franklin Gothic Book"/>
              </a:rPr>
              <a:t>грантового</a:t>
            </a:r>
            <a:r>
              <a:rPr lang="ru-RU" dirty="0">
                <a:latin typeface="Franklin Gothic Book"/>
              </a:rPr>
              <a:t> периода планируется продолжить деятельность по предотвращению домашнего насилия и решению  проблем связанных с укреплением института семьи и семейных ценностей.  Для этих целей планируется принимать участие в </a:t>
            </a:r>
            <a:r>
              <a:rPr lang="ru-RU" dirty="0" err="1">
                <a:latin typeface="Franklin Gothic Book"/>
              </a:rPr>
              <a:t>грантовых</a:t>
            </a:r>
            <a:r>
              <a:rPr lang="ru-RU" dirty="0">
                <a:latin typeface="Franklin Gothic Book"/>
              </a:rPr>
              <a:t> конкурсах регионального и местного значения, привлекать средства благотворителей, спонсоров,  а так же использовать средства вырученные организацией от собственной хозяйственной деятельности.</a:t>
            </a:r>
          </a:p>
          <a:p>
            <a:pPr marL="0" indent="0">
              <a:buNone/>
            </a:pPr>
            <a:endParaRPr lang="ru-RU" dirty="0" smtClean="0">
              <a:latin typeface="Franklin Gothic Book"/>
            </a:endParaRPr>
          </a:p>
          <a:p>
            <a:pPr marL="0" indent="0">
              <a:buNone/>
            </a:pPr>
            <a:endParaRPr lang="ru-RU" b="1" dirty="0">
              <a:latin typeface="Franklin Gothic Book"/>
            </a:endParaRPr>
          </a:p>
        </p:txBody>
      </p:sp>
      <p:sp>
        <p:nvSpPr>
          <p:cNvPr id="4" name="Заголовок 1"/>
          <p:cNvSpPr txBox="1">
            <a:spLocks/>
          </p:cNvSpPr>
          <p:nvPr/>
        </p:nvSpPr>
        <p:spPr>
          <a:xfrm>
            <a:off x="3048000" y="740126"/>
            <a:ext cx="8610600" cy="1043645"/>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ru-RU" sz="2400" dirty="0" smtClean="0"/>
              <a:t>16. «Источники ресурсного обеспечения проекта в дальнейшем»</a:t>
            </a:r>
            <a:endParaRPr lang="ru-RU" sz="2400" dirty="0"/>
          </a:p>
        </p:txBody>
      </p:sp>
    </p:spTree>
    <p:extLst>
      <p:ext uri="{BB962C8B-B14F-4D97-AF65-F5344CB8AC3E}">
        <p14:creationId xmlns:p14="http://schemas.microsoft.com/office/powerpoint/2010/main" val="1237791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17. «Видео в проекте»</a:t>
            </a:r>
            <a:endParaRPr lang="ru-RU" dirty="0"/>
          </a:p>
        </p:txBody>
      </p:sp>
      <p:sp>
        <p:nvSpPr>
          <p:cNvPr id="3" name="Объект 2"/>
          <p:cNvSpPr>
            <a:spLocks noGrp="1"/>
          </p:cNvSpPr>
          <p:nvPr>
            <p:ph idx="1"/>
          </p:nvPr>
        </p:nvSpPr>
        <p:spPr/>
        <p:txBody>
          <a:bodyPr/>
          <a:lstStyle/>
          <a:p>
            <a:r>
              <a:rPr lang="ru-RU" dirty="0">
                <a:latin typeface="Franklin Gothic Book"/>
              </a:rPr>
              <a:t>В качестве дополнительной информации можно привести ссылку на снятый заявителем и размещенный в открытом доступе видеоролик об актуальности проекта. Это может быть видеообращение руководителя или всей команды проекта, история о территории или о целевой группе, наглядно демонстрирующие наличие проблемы, и т. п. </a:t>
            </a:r>
          </a:p>
          <a:p>
            <a:r>
              <a:rPr lang="ru-RU" dirty="0">
                <a:latin typeface="Franklin Gothic Book"/>
              </a:rPr>
              <a:t>Необязательное поле, в которое можно вставить до 3 ссылок на готовые видеоролики о проекте, если они есть (</a:t>
            </a:r>
            <a:r>
              <a:rPr lang="ru-RU" dirty="0" err="1">
                <a:latin typeface="Franklin Gothic Book"/>
              </a:rPr>
              <a:t>видеовизитка</a:t>
            </a:r>
            <a:r>
              <a:rPr lang="ru-RU" dirty="0">
                <a:latin typeface="Franklin Gothic Book"/>
              </a:rPr>
              <a:t>, реклама, анонс, учебный фильм, информационный сюжет и т. п.). </a:t>
            </a:r>
          </a:p>
          <a:p>
            <a:endParaRPr lang="ru-RU" dirty="0"/>
          </a:p>
        </p:txBody>
      </p:sp>
    </p:spTree>
    <p:extLst>
      <p:ext uri="{BB962C8B-B14F-4D97-AF65-F5344CB8AC3E}">
        <p14:creationId xmlns:p14="http://schemas.microsoft.com/office/powerpoint/2010/main" val="261307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07227"/>
          </a:xfrm>
        </p:spPr>
        <p:txBody>
          <a:bodyPr>
            <a:noAutofit/>
          </a:bodyPr>
          <a:lstStyle/>
          <a:p>
            <a:r>
              <a:rPr lang="en-US" sz="2400" dirty="0" smtClean="0"/>
              <a:t>II.</a:t>
            </a:r>
            <a:r>
              <a:rPr lang="ru-RU" sz="2400" dirty="0" smtClean="0"/>
              <a:t>Раздел. Информация о руководителе проекта</a:t>
            </a:r>
            <a:endParaRPr lang="ru-RU" sz="2400" dirty="0"/>
          </a:p>
        </p:txBody>
      </p:sp>
      <p:sp>
        <p:nvSpPr>
          <p:cNvPr id="3" name="Объект 2"/>
          <p:cNvSpPr>
            <a:spLocks noGrp="1"/>
          </p:cNvSpPr>
          <p:nvPr>
            <p:ph idx="1"/>
          </p:nvPr>
        </p:nvSpPr>
        <p:spPr>
          <a:xfrm>
            <a:off x="685800" y="1371600"/>
            <a:ext cx="10820400" cy="5029200"/>
          </a:xfrm>
        </p:spPr>
        <p:txBody>
          <a:bodyPr>
            <a:normAutofit fontScale="85000" lnSpcReduction="20000"/>
          </a:bodyPr>
          <a:lstStyle/>
          <a:p>
            <a:pPr marL="0" indent="0">
              <a:buNone/>
            </a:pPr>
            <a:r>
              <a:rPr lang="ru-RU" dirty="0">
                <a:latin typeface="Franklin Gothic Book"/>
              </a:rPr>
              <a:t>В этом разделе нужно указать информацию, которая поможет экспертам конкурса убедиться в том, что руководитель проекта обладает достаточными знаниями, опытом и компетенциями для качественной реализации проекта. </a:t>
            </a:r>
            <a:endParaRPr lang="ru-RU" dirty="0" smtClean="0">
              <a:latin typeface="Franklin Gothic Book"/>
            </a:endParaRPr>
          </a:p>
          <a:p>
            <a:pPr marL="0" indent="0">
              <a:buNone/>
            </a:pPr>
            <a:r>
              <a:rPr lang="ru-RU" dirty="0" smtClean="0">
                <a:latin typeface="Franklin Gothic Book"/>
              </a:rPr>
              <a:t>Пример:</a:t>
            </a:r>
            <a:endParaRPr lang="ru-RU" dirty="0">
              <a:latin typeface="Franklin Gothic Book"/>
            </a:endParaRPr>
          </a:p>
          <a:p>
            <a:pPr marL="0" indent="0">
              <a:spcBef>
                <a:spcPts val="0"/>
              </a:spcBef>
              <a:buNone/>
            </a:pPr>
            <a:r>
              <a:rPr lang="ru-RU" dirty="0" smtClean="0">
                <a:solidFill>
                  <a:srgbClr val="002060"/>
                </a:solidFill>
                <a:latin typeface="Franklin Gothic Book"/>
              </a:rPr>
              <a:t>Является </a:t>
            </a:r>
            <a:r>
              <a:rPr lang="ru-RU" dirty="0">
                <a:solidFill>
                  <a:srgbClr val="002060"/>
                </a:solidFill>
                <a:latin typeface="Franklin Gothic Book"/>
              </a:rPr>
              <a:t>непосредственным разработчиком, координатором  и участником более 60  </a:t>
            </a:r>
            <a:r>
              <a:rPr lang="ru-RU" dirty="0" err="1">
                <a:solidFill>
                  <a:srgbClr val="002060"/>
                </a:solidFill>
                <a:latin typeface="Franklin Gothic Book"/>
              </a:rPr>
              <a:t>грантовых</a:t>
            </a:r>
            <a:r>
              <a:rPr lang="ru-RU" dirty="0">
                <a:solidFill>
                  <a:srgbClr val="002060"/>
                </a:solidFill>
                <a:latin typeface="Franklin Gothic Book"/>
              </a:rPr>
              <a:t> социально - значимых программ и проектов, с бюджетом от 100000,00 до 2000000,00 руб., продолжительностью от нескольких дней до 3 лет.</a:t>
            </a:r>
          </a:p>
          <a:p>
            <a:pPr marL="0" indent="0">
              <a:spcBef>
                <a:spcPts val="0"/>
              </a:spcBef>
              <a:buNone/>
            </a:pPr>
            <a:r>
              <a:rPr lang="ru-RU" dirty="0">
                <a:solidFill>
                  <a:srgbClr val="002060"/>
                </a:solidFill>
                <a:latin typeface="Franklin Gothic Book"/>
              </a:rPr>
              <a:t>Имеет большой опыт финансового и программного управления проектами, составления бюджетов проектов  и отчетности по ним перед </a:t>
            </a:r>
            <a:r>
              <a:rPr lang="ru-RU" dirty="0" err="1">
                <a:solidFill>
                  <a:srgbClr val="002060"/>
                </a:solidFill>
                <a:latin typeface="Franklin Gothic Book"/>
              </a:rPr>
              <a:t>грантодателями</a:t>
            </a:r>
            <a:r>
              <a:rPr lang="ru-RU" dirty="0">
                <a:solidFill>
                  <a:srgbClr val="002060"/>
                </a:solidFill>
                <a:latin typeface="Franklin Gothic Book"/>
              </a:rPr>
              <a:t>.</a:t>
            </a:r>
          </a:p>
          <a:p>
            <a:pPr marL="0" indent="0">
              <a:spcBef>
                <a:spcPts val="0"/>
              </a:spcBef>
              <a:buNone/>
            </a:pPr>
            <a:r>
              <a:rPr lang="ru-RU" dirty="0">
                <a:solidFill>
                  <a:srgbClr val="002060"/>
                </a:solidFill>
                <a:latin typeface="Franklin Gothic Book"/>
              </a:rPr>
              <a:t>Имеет опыт руководства проектами, разработки и проведения семинаров, тренингов, мастер- классов, семинаров различной направленности, общественных мероприятий (форумы, круглые столы, конференции, ток-шоу, акции, конкурсы), написания  методической литературы,  публикаций, взаимодействия с различными секторами экономики, СМИ .</a:t>
            </a:r>
          </a:p>
          <a:p>
            <a:pPr marL="0" indent="0">
              <a:spcBef>
                <a:spcPts val="0"/>
              </a:spcBef>
              <a:buNone/>
            </a:pPr>
            <a:r>
              <a:rPr lang="ru-RU" dirty="0">
                <a:solidFill>
                  <a:srgbClr val="002060"/>
                </a:solidFill>
                <a:latin typeface="Franklin Gothic Book"/>
              </a:rPr>
              <a:t>Являлась координатором дальневосточной программы «Путь к успеху» направленной на предотвращение домашнего насилия и торговли людьми (2002- 2011г) </a:t>
            </a:r>
          </a:p>
          <a:p>
            <a:pPr marL="0" indent="0">
              <a:spcBef>
                <a:spcPts val="0"/>
              </a:spcBef>
              <a:buNone/>
            </a:pPr>
            <a:r>
              <a:rPr lang="ru-RU" dirty="0">
                <a:solidFill>
                  <a:srgbClr val="002060"/>
                </a:solidFill>
                <a:latin typeface="Franklin Gothic Book"/>
              </a:rPr>
              <a:t>Имеет более 40 сертификатов о прохождении  тренингов, семинаров, курсов по предотвращению домашнего насилия,  организационному развитию НКО, организации работы с молодежью в Москве, </a:t>
            </a:r>
            <a:r>
              <a:rPr lang="ru-RU" dirty="0" err="1">
                <a:solidFill>
                  <a:srgbClr val="002060"/>
                </a:solidFill>
                <a:latin typeface="Franklin Gothic Book"/>
              </a:rPr>
              <a:t>С.Петербурге</a:t>
            </a:r>
            <a:r>
              <a:rPr lang="ru-RU" dirty="0">
                <a:solidFill>
                  <a:srgbClr val="002060"/>
                </a:solidFill>
                <a:latin typeface="Franklin Gothic Book"/>
              </a:rPr>
              <a:t>, Хабаровске, Новосибирске, Владивостоке и др. </a:t>
            </a:r>
          </a:p>
          <a:p>
            <a:pPr marL="0" indent="0">
              <a:spcBef>
                <a:spcPts val="0"/>
              </a:spcBef>
              <a:buNone/>
            </a:pPr>
            <a:r>
              <a:rPr lang="ru-RU" dirty="0">
                <a:solidFill>
                  <a:srgbClr val="002060"/>
                </a:solidFill>
                <a:latin typeface="Franklin Gothic Book"/>
              </a:rPr>
              <a:t>Проходила стажировки в Центре развития некоммерческих организаций ( г. С. Петербург, 2013 г.),  в Центре переживших сексуальное насилие «Сестры» ( г. Москва, 2009 г, 2014г.), Сибирский центра поддержки общественных инициатив» ( г. Новосибирск, 2003 г. ) , Международной организации миграции ( МОМ) ( г. Москва, 2010) и др.</a:t>
            </a:r>
          </a:p>
          <a:p>
            <a:endParaRPr lang="ru-RU" dirty="0">
              <a:latin typeface="Franklin Gothic Book"/>
            </a:endParaRPr>
          </a:p>
        </p:txBody>
      </p:sp>
    </p:spTree>
    <p:extLst>
      <p:ext uri="{BB962C8B-B14F-4D97-AF65-F5344CB8AC3E}">
        <p14:creationId xmlns:p14="http://schemas.microsoft.com/office/powerpoint/2010/main" val="3746266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981300"/>
          </a:xfrm>
        </p:spPr>
        <p:txBody>
          <a:bodyPr>
            <a:normAutofit/>
          </a:bodyPr>
          <a:lstStyle/>
          <a:p>
            <a:r>
              <a:rPr lang="en-US" sz="2800" dirty="0" smtClean="0"/>
              <a:t>III</a:t>
            </a:r>
            <a:r>
              <a:rPr lang="ru-RU" sz="2800" dirty="0" smtClean="0"/>
              <a:t>. Раздел «Информация о команде проекта»</a:t>
            </a:r>
            <a:endParaRPr lang="ru-RU" sz="2800" dirty="0"/>
          </a:p>
        </p:txBody>
      </p:sp>
      <p:sp>
        <p:nvSpPr>
          <p:cNvPr id="3" name="Объект 2"/>
          <p:cNvSpPr>
            <a:spLocks noGrp="1"/>
          </p:cNvSpPr>
          <p:nvPr>
            <p:ph idx="1"/>
          </p:nvPr>
        </p:nvSpPr>
        <p:spPr/>
        <p:txBody>
          <a:bodyPr/>
          <a:lstStyle/>
          <a:p>
            <a:r>
              <a:rPr lang="ru-RU" dirty="0">
                <a:latin typeface="Franklin Gothic Book"/>
              </a:rPr>
              <a:t>В данном разделе следует обосновать способность команды проекта справиться с решением задач, указанных в заявке. Наиболее важно объяснить: кто именно и какие задачи будет выполнять; какой у каждого члена команды имеется практический опыт. </a:t>
            </a:r>
          </a:p>
          <a:p>
            <a:r>
              <a:rPr lang="ru-RU" dirty="0">
                <a:latin typeface="Franklin Gothic Book"/>
              </a:rPr>
              <a:t>Как правило, указывается 5-7 ключевых членов команды. Всего возможно добавить до 15 человек. Для каждого члена команды необходимо указать фамилию, имя, отчество, должность или роль в заявленном проекте, полученное образование с уточнением наименования образовательной организации и специальности, опыт работы. </a:t>
            </a:r>
          </a:p>
          <a:p>
            <a:endParaRPr lang="ru-RU" dirty="0"/>
          </a:p>
        </p:txBody>
      </p:sp>
    </p:spTree>
    <p:extLst>
      <p:ext uri="{BB962C8B-B14F-4D97-AF65-F5344CB8AC3E}">
        <p14:creationId xmlns:p14="http://schemas.microsoft.com/office/powerpoint/2010/main" val="355401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Правила оформления заявки на грант</a:t>
            </a:r>
            <a:endParaRPr lang="ru-RU" dirty="0"/>
          </a:p>
        </p:txBody>
      </p:sp>
      <p:sp>
        <p:nvSpPr>
          <p:cNvPr id="3" name="Объект 2"/>
          <p:cNvSpPr>
            <a:spLocks noGrp="1"/>
          </p:cNvSpPr>
          <p:nvPr>
            <p:ph idx="1"/>
          </p:nvPr>
        </p:nvSpPr>
        <p:spPr/>
        <p:txBody>
          <a:bodyPr/>
          <a:lstStyle/>
          <a:p>
            <a:r>
              <a:rPr lang="ru-RU" sz="2000" dirty="0">
                <a:latin typeface="Franklin Gothic Book"/>
              </a:rPr>
              <a:t>Для участия в конкурсе некоммерческая неправительственная организация должна представить в Фонд президентских грантов </a:t>
            </a:r>
            <a:r>
              <a:rPr lang="ru-RU" sz="2000" b="1" dirty="0">
                <a:latin typeface="Franklin Gothic Book"/>
              </a:rPr>
              <a:t>заявку, подготовленную в соответствии с положением о конкурсе. </a:t>
            </a:r>
          </a:p>
          <a:p>
            <a:r>
              <a:rPr lang="ru-RU" sz="2000" b="1" dirty="0">
                <a:latin typeface="Franklin Gothic Book"/>
              </a:rPr>
              <a:t>Не допускается </a:t>
            </a:r>
            <a:r>
              <a:rPr lang="ru-RU" sz="2000" dirty="0">
                <a:latin typeface="Franklin Gothic Book"/>
              </a:rPr>
              <a:t>представление одной организацией двух и более заявок на участие в конкурсе, в которых краткое описание проекта, обоснование социальной значимости проекта, цель (цели) и задачи проекта, календарный план проекта и (или) бюджет проекта совпадают по содержанию более чем на 50 процентов. </a:t>
            </a:r>
          </a:p>
          <a:p>
            <a:r>
              <a:rPr lang="ru-RU" sz="2000" dirty="0">
                <a:latin typeface="Franklin Gothic Book"/>
              </a:rPr>
              <a:t>Заявка представляется в Фонд президентских грантов в форме электронных документов посредством заполнения соответствующих электронных форм, размещенных на официальном сайте по адресу: </a:t>
            </a:r>
            <a:r>
              <a:rPr lang="ru-RU" sz="2000" b="1" dirty="0" err="1">
                <a:latin typeface="Franklin Gothic Book"/>
              </a:rPr>
              <a:t>президентскиегранты.рф</a:t>
            </a:r>
            <a:r>
              <a:rPr lang="ru-RU" sz="2000" b="1" dirty="0">
                <a:latin typeface="Franklin Gothic Book"/>
              </a:rPr>
              <a:t>.</a:t>
            </a:r>
          </a:p>
          <a:p>
            <a:endParaRPr lang="ru-RU" dirty="0"/>
          </a:p>
        </p:txBody>
      </p:sp>
    </p:spTree>
    <p:extLst>
      <p:ext uri="{BB962C8B-B14F-4D97-AF65-F5344CB8AC3E}">
        <p14:creationId xmlns:p14="http://schemas.microsoft.com/office/powerpoint/2010/main" val="24307311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794263"/>
          </a:xfrm>
        </p:spPr>
        <p:txBody>
          <a:bodyPr>
            <a:normAutofit/>
          </a:bodyPr>
          <a:lstStyle/>
          <a:p>
            <a:r>
              <a:rPr lang="en-US" sz="2800" dirty="0" smtClean="0"/>
              <a:t>IV</a:t>
            </a:r>
            <a:r>
              <a:rPr lang="ru-RU" sz="2800" dirty="0" smtClean="0"/>
              <a:t>.Раздел «организация заявитель»</a:t>
            </a:r>
            <a:endParaRPr lang="ru-RU" sz="2800" dirty="0"/>
          </a:p>
        </p:txBody>
      </p:sp>
      <p:sp>
        <p:nvSpPr>
          <p:cNvPr id="3" name="Объект 2"/>
          <p:cNvSpPr>
            <a:spLocks noGrp="1"/>
          </p:cNvSpPr>
          <p:nvPr>
            <p:ph idx="1"/>
          </p:nvPr>
        </p:nvSpPr>
        <p:spPr>
          <a:xfrm>
            <a:off x="685800" y="1641764"/>
            <a:ext cx="10820400" cy="4576921"/>
          </a:xfrm>
        </p:spPr>
        <p:txBody>
          <a:bodyPr/>
          <a:lstStyle/>
          <a:p>
            <a:pPr>
              <a:buFont typeface="Courier New" panose="02070309020205020404" pitchFamily="49" charset="0"/>
              <a:buChar char="o"/>
            </a:pPr>
            <a:r>
              <a:rPr lang="ru-RU" dirty="0" smtClean="0"/>
              <a:t>ОГРН</a:t>
            </a:r>
            <a:endParaRPr lang="ru-RU" dirty="0"/>
          </a:p>
          <a:p>
            <a:pPr>
              <a:buFont typeface="Courier New" panose="02070309020205020404" pitchFamily="49" charset="0"/>
              <a:buChar char="o"/>
            </a:pPr>
            <a:r>
              <a:rPr lang="ru-RU" dirty="0" smtClean="0"/>
              <a:t>ИНН  </a:t>
            </a:r>
          </a:p>
          <a:p>
            <a:pPr>
              <a:buFont typeface="Courier New" panose="02070309020205020404" pitchFamily="49" charset="0"/>
              <a:buChar char="o"/>
            </a:pPr>
            <a:r>
              <a:rPr lang="ru-RU" dirty="0" smtClean="0"/>
              <a:t>КПП</a:t>
            </a:r>
            <a:endParaRPr lang="ru-RU" dirty="0"/>
          </a:p>
          <a:p>
            <a:pPr>
              <a:buFont typeface="Courier New" panose="02070309020205020404" pitchFamily="49" charset="0"/>
              <a:buChar char="o"/>
            </a:pPr>
            <a:r>
              <a:rPr lang="ru-RU" dirty="0" smtClean="0"/>
              <a:t>Полное </a:t>
            </a:r>
            <a:r>
              <a:rPr lang="ru-RU" dirty="0"/>
              <a:t>наименование организации</a:t>
            </a:r>
          </a:p>
          <a:p>
            <a:pPr>
              <a:buFont typeface="Courier New" panose="02070309020205020404" pitchFamily="49" charset="0"/>
              <a:buChar char="o"/>
            </a:pPr>
            <a:r>
              <a:rPr lang="ru-RU" dirty="0" smtClean="0"/>
              <a:t>Сокращенное </a:t>
            </a:r>
            <a:r>
              <a:rPr lang="ru-RU" dirty="0"/>
              <a:t>наименование организации</a:t>
            </a:r>
          </a:p>
          <a:p>
            <a:pPr>
              <a:buFont typeface="Courier New" panose="02070309020205020404" pitchFamily="49" charset="0"/>
              <a:buChar char="o"/>
            </a:pPr>
            <a:r>
              <a:rPr lang="ru-RU" dirty="0" smtClean="0"/>
              <a:t>Дата </a:t>
            </a:r>
            <a:r>
              <a:rPr lang="ru-RU" dirty="0"/>
              <a:t>регистрации организации  </a:t>
            </a:r>
          </a:p>
          <a:p>
            <a:pPr>
              <a:buFont typeface="Courier New" panose="02070309020205020404" pitchFamily="49" charset="0"/>
              <a:buChar char="o"/>
            </a:pPr>
            <a:r>
              <a:rPr lang="ru-RU" dirty="0" smtClean="0"/>
              <a:t>Адрес </a:t>
            </a:r>
            <a:r>
              <a:rPr lang="ru-RU" dirty="0"/>
              <a:t>(местонахождение) организации  </a:t>
            </a:r>
          </a:p>
          <a:p>
            <a:pPr>
              <a:buFont typeface="Courier New" panose="02070309020205020404" pitchFamily="49" charset="0"/>
              <a:buChar char="o"/>
            </a:pPr>
            <a:r>
              <a:rPr lang="ru-RU" dirty="0" smtClean="0"/>
              <a:t>Ф</a:t>
            </a:r>
            <a:r>
              <a:rPr lang="ru-RU" dirty="0"/>
              <a:t>. И. О. руководителя организации и Должность руководителя организации </a:t>
            </a:r>
          </a:p>
          <a:p>
            <a:endParaRPr lang="ru-RU" dirty="0"/>
          </a:p>
        </p:txBody>
      </p:sp>
    </p:spTree>
    <p:extLst>
      <p:ext uri="{BB962C8B-B14F-4D97-AF65-F5344CB8AC3E}">
        <p14:creationId xmlns:p14="http://schemas.microsoft.com/office/powerpoint/2010/main" val="1416912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804654"/>
          </a:xfrm>
        </p:spPr>
        <p:txBody>
          <a:bodyPr/>
          <a:lstStyle/>
          <a:p>
            <a:r>
              <a:rPr lang="ru-RU" dirty="0" smtClean="0"/>
              <a:t>устав</a:t>
            </a:r>
            <a:endParaRPr lang="ru-RU" dirty="0"/>
          </a:p>
        </p:txBody>
      </p:sp>
      <p:sp>
        <p:nvSpPr>
          <p:cNvPr id="3" name="Объект 2"/>
          <p:cNvSpPr>
            <a:spLocks noGrp="1"/>
          </p:cNvSpPr>
          <p:nvPr>
            <p:ph idx="1"/>
          </p:nvPr>
        </p:nvSpPr>
        <p:spPr>
          <a:xfrm>
            <a:off x="685800" y="1704110"/>
            <a:ext cx="10820400" cy="4514576"/>
          </a:xfrm>
        </p:spPr>
        <p:txBody>
          <a:bodyPr/>
          <a:lstStyle/>
          <a:p>
            <a:pPr marL="0" indent="0">
              <a:buNone/>
            </a:pPr>
            <a:r>
              <a:rPr lang="ru-RU" dirty="0">
                <a:latin typeface="Franklin Gothic Book"/>
              </a:rPr>
              <a:t>В систему должна быть загружена хорошо читаемая скан-копия действующей редакции устава организации (со всеми внесенными изменениями): </a:t>
            </a:r>
            <a:endParaRPr lang="ru-RU" dirty="0" smtClean="0">
              <a:latin typeface="Franklin Gothic Book"/>
            </a:endParaRPr>
          </a:p>
          <a:p>
            <a:r>
              <a:rPr lang="ru-RU" dirty="0" smtClean="0">
                <a:latin typeface="Franklin Gothic Book"/>
              </a:rPr>
              <a:t>необходимо </a:t>
            </a:r>
            <a:r>
              <a:rPr lang="ru-RU" dirty="0">
                <a:latin typeface="Franklin Gothic Book"/>
              </a:rPr>
              <a:t>отсканировать все страницы прошитого устава организации, которые содержат текст (и иные символы, знаки, печати), включая оборот последней страницы с отметкой уполномоченного органа; </a:t>
            </a:r>
          </a:p>
          <a:p>
            <a:r>
              <a:rPr lang="ru-RU" dirty="0" smtClean="0">
                <a:latin typeface="Franklin Gothic Book"/>
              </a:rPr>
              <a:t> </a:t>
            </a:r>
            <a:r>
              <a:rPr lang="ru-RU" dirty="0">
                <a:latin typeface="Franklin Gothic Book"/>
              </a:rPr>
              <a:t>создать из отсканированных файлов один файл формата PDF и убедиться, что его размер не превышает 10 Мб; </a:t>
            </a:r>
          </a:p>
          <a:p>
            <a:pPr marL="0" indent="0">
              <a:buNone/>
            </a:pPr>
            <a:r>
              <a:rPr lang="ru-RU" dirty="0">
                <a:latin typeface="Franklin Gothic Book"/>
              </a:rPr>
              <a:t>Фактическое местонахождение организации</a:t>
            </a:r>
          </a:p>
          <a:p>
            <a:pPr marL="0" indent="0">
              <a:buNone/>
            </a:pPr>
            <a:r>
              <a:rPr lang="ru-RU" dirty="0">
                <a:latin typeface="Franklin Gothic Book"/>
              </a:rPr>
              <a:t>Основные виды деятельности организации</a:t>
            </a:r>
          </a:p>
          <a:p>
            <a:pPr marL="0" indent="0">
              <a:buNone/>
            </a:pPr>
            <a:r>
              <a:rPr lang="ru-RU" dirty="0">
                <a:latin typeface="Franklin Gothic Book"/>
              </a:rPr>
              <a:t>Следует выбрать не более 10 видов деятельности, осуществляемых организацией в соответствии с ее уставом. </a:t>
            </a:r>
          </a:p>
          <a:p>
            <a:endParaRPr lang="ru-RU" dirty="0">
              <a:latin typeface="Franklin Gothic Book"/>
            </a:endParaRPr>
          </a:p>
        </p:txBody>
      </p:sp>
    </p:spTree>
    <p:extLst>
      <p:ext uri="{BB962C8B-B14F-4D97-AF65-F5344CB8AC3E}">
        <p14:creationId xmlns:p14="http://schemas.microsoft.com/office/powerpoint/2010/main" val="41624903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735282"/>
            <a:ext cx="10820400" cy="4483403"/>
          </a:xfrm>
        </p:spPr>
        <p:txBody>
          <a:bodyPr/>
          <a:lstStyle/>
          <a:p>
            <a:pPr marL="0" indent="0">
              <a:buNone/>
            </a:pPr>
            <a:r>
              <a:rPr lang="ru-RU" dirty="0">
                <a:latin typeface="Franklin Gothic Book"/>
              </a:rPr>
              <a:t>9.1. Дополнительные документы об организации  </a:t>
            </a:r>
          </a:p>
          <a:p>
            <a:pPr marL="0" indent="0">
              <a:buNone/>
            </a:pPr>
            <a:r>
              <a:rPr lang="ru-RU" dirty="0">
                <a:latin typeface="Franklin Gothic Book"/>
              </a:rPr>
              <a:t>Если у Вас есть какие-то изменения в регистрационных данных, но они еще не отражены в ЕГРЮЛ, Вам нужно прикрепить новые документы в это поле заявки. </a:t>
            </a:r>
          </a:p>
          <a:p>
            <a:pPr marL="0" indent="0">
              <a:buNone/>
            </a:pPr>
            <a:r>
              <a:rPr lang="ru-RU" dirty="0">
                <a:latin typeface="Franklin Gothic Book"/>
              </a:rPr>
              <a:t>10. Целевые группы, опыт работы с которыми имеет организация</a:t>
            </a:r>
          </a:p>
          <a:p>
            <a:pPr marL="0" indent="0">
              <a:buNone/>
            </a:pPr>
            <a:r>
              <a:rPr lang="ru-RU" dirty="0">
                <a:latin typeface="Franklin Gothic Book"/>
              </a:rPr>
              <a:t>11. География организации</a:t>
            </a:r>
          </a:p>
          <a:p>
            <a:pPr marL="0" indent="0">
              <a:buNone/>
            </a:pPr>
            <a:r>
              <a:rPr lang="ru-RU" dirty="0">
                <a:latin typeface="Franklin Gothic Book"/>
              </a:rPr>
              <a:t>12. Контактный телефон организации   </a:t>
            </a:r>
          </a:p>
          <a:p>
            <a:pPr marL="0" indent="0">
              <a:buNone/>
            </a:pPr>
            <a:r>
              <a:rPr lang="ru-RU" dirty="0">
                <a:latin typeface="Franklin Gothic Book"/>
              </a:rPr>
              <a:t>13. Адрес электронной почты для внешних коммуникаций</a:t>
            </a:r>
          </a:p>
          <a:p>
            <a:pPr marL="0" indent="0">
              <a:buNone/>
            </a:pPr>
            <a:r>
              <a:rPr lang="ru-RU" dirty="0">
                <a:latin typeface="Franklin Gothic Book"/>
              </a:rPr>
              <a:t>14.1. Веб-сайт</a:t>
            </a:r>
          </a:p>
          <a:p>
            <a:pPr marL="0" indent="0">
              <a:buNone/>
            </a:pPr>
            <a:r>
              <a:rPr lang="ru-RU" dirty="0">
                <a:latin typeface="Franklin Gothic Book"/>
              </a:rPr>
              <a:t>14.2. Группы в социальных сетях</a:t>
            </a:r>
          </a:p>
          <a:p>
            <a:endParaRPr lang="ru-RU" dirty="0"/>
          </a:p>
        </p:txBody>
      </p:sp>
    </p:spTree>
    <p:extLst>
      <p:ext uri="{BB962C8B-B14F-4D97-AF65-F5344CB8AC3E}">
        <p14:creationId xmlns:p14="http://schemas.microsoft.com/office/powerpoint/2010/main" val="10331789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392382"/>
            <a:ext cx="10820400" cy="4826303"/>
          </a:xfrm>
        </p:spPr>
        <p:txBody>
          <a:bodyPr>
            <a:normAutofit/>
          </a:bodyPr>
          <a:lstStyle/>
          <a:p>
            <a:pPr marL="0" indent="0">
              <a:buNone/>
            </a:pPr>
            <a:r>
              <a:rPr lang="ru-RU" dirty="0">
                <a:latin typeface="Franklin Gothic Book"/>
              </a:rPr>
              <a:t>15.3. Информация о наличии лиц, имеющих право подписи без доверенности</a:t>
            </a:r>
          </a:p>
          <a:p>
            <a:pPr marL="0" indent="0">
              <a:buNone/>
            </a:pPr>
            <a:r>
              <a:rPr lang="ru-RU" dirty="0">
                <a:latin typeface="Franklin Gothic Book"/>
              </a:rPr>
              <a:t>17. Главный бухгалтер</a:t>
            </a:r>
          </a:p>
          <a:p>
            <a:pPr marL="0" indent="0">
              <a:buNone/>
            </a:pPr>
            <a:r>
              <a:rPr lang="ru-RU" dirty="0">
                <a:latin typeface="Franklin Gothic Book"/>
              </a:rPr>
              <a:t>Следует выбрать из списка, кому передано ведение бухгалтерского учета организации. В случае если ведение бухгалтерского учета не осуществляется руководителем организации, необходимо указать Ф. И. О. физического лица (индивидуального предпринимателя) или наименование организации, которая ведет бухгалтерский учет. </a:t>
            </a:r>
            <a:endParaRPr lang="ru-RU" dirty="0" smtClean="0">
              <a:latin typeface="Franklin Gothic Book"/>
            </a:endParaRPr>
          </a:p>
          <a:p>
            <a:pPr marL="0" indent="0">
              <a:buNone/>
            </a:pPr>
            <a:r>
              <a:rPr lang="ru-RU" dirty="0" smtClean="0">
                <a:latin typeface="Franklin Gothic Book"/>
              </a:rPr>
              <a:t>18</a:t>
            </a:r>
            <a:r>
              <a:rPr lang="ru-RU" dirty="0">
                <a:latin typeface="Franklin Gothic Book"/>
              </a:rPr>
              <a:t>. Учредители организации-заявителя</a:t>
            </a:r>
          </a:p>
          <a:p>
            <a:pPr marL="0" indent="0">
              <a:buNone/>
            </a:pPr>
            <a:r>
              <a:rPr lang="ru-RU" dirty="0">
                <a:latin typeface="Franklin Gothic Book"/>
              </a:rPr>
              <a:t>19. Обособленные структурные подразделения организации-заявителя</a:t>
            </a:r>
          </a:p>
          <a:p>
            <a:pPr marL="0" indent="0">
              <a:buNone/>
            </a:pPr>
            <a:r>
              <a:rPr lang="ru-RU" dirty="0">
                <a:latin typeface="Franklin Gothic Book"/>
              </a:rPr>
              <a:t>20. Участие (членство) в других некоммерческих организациях</a:t>
            </a:r>
          </a:p>
          <a:p>
            <a:pPr marL="0" indent="0">
              <a:buNone/>
            </a:pPr>
            <a:r>
              <a:rPr lang="ru-RU" dirty="0">
                <a:latin typeface="Franklin Gothic Book"/>
              </a:rPr>
              <a:t>21. Участие в коммерческих организациях</a:t>
            </a:r>
          </a:p>
          <a:p>
            <a:endParaRPr lang="ru-RU" dirty="0"/>
          </a:p>
        </p:txBody>
      </p:sp>
    </p:spTree>
    <p:extLst>
      <p:ext uri="{BB962C8B-B14F-4D97-AF65-F5344CB8AC3E}">
        <p14:creationId xmlns:p14="http://schemas.microsoft.com/office/powerpoint/2010/main" val="769788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991691"/>
          </a:xfrm>
        </p:spPr>
        <p:txBody>
          <a:bodyPr>
            <a:normAutofit fontScale="90000"/>
          </a:bodyPr>
          <a:lstStyle/>
          <a:p>
            <a:r>
              <a:rPr lang="ru-RU" sz="2800" dirty="0" smtClean="0"/>
              <a:t>25. Доходы организации в рублях за предыдущий год</a:t>
            </a:r>
            <a:br>
              <a:rPr lang="ru-RU" sz="2800" dirty="0" smtClean="0"/>
            </a:br>
            <a:endParaRPr lang="ru-RU" sz="2800" dirty="0"/>
          </a:p>
        </p:txBody>
      </p:sp>
      <p:sp>
        <p:nvSpPr>
          <p:cNvPr id="3" name="Объект 2"/>
          <p:cNvSpPr>
            <a:spLocks noGrp="1"/>
          </p:cNvSpPr>
          <p:nvPr>
            <p:ph idx="1"/>
          </p:nvPr>
        </p:nvSpPr>
        <p:spPr/>
        <p:txBody>
          <a:bodyPr/>
          <a:lstStyle/>
          <a:p>
            <a:r>
              <a:rPr lang="ru-RU" dirty="0">
                <a:latin typeface="Franklin Gothic Book"/>
              </a:rPr>
              <a:t>Следует указать все денежные, а также имущественные поступления (при наличии стоимостной оценки имущества), а также источники финансирования. Все поля данного пункта заполняются цифрами без запятых и иных знаков. </a:t>
            </a:r>
          </a:p>
          <a:p>
            <a:r>
              <a:rPr lang="ru-RU" dirty="0">
                <a:latin typeface="Franklin Gothic Book"/>
              </a:rPr>
              <a:t>Следует указать суммы соответствующих доходов организации за предыдущий год (в рублях, без копеек). Если по каким-либо из приведённых подразделов доходов не было, следует указать цифру 0 (ноль) в соответствующей строке дохода. </a:t>
            </a:r>
            <a:endParaRPr lang="ru-RU" dirty="0" smtClean="0">
              <a:latin typeface="Franklin Gothic Book"/>
            </a:endParaRPr>
          </a:p>
          <a:p>
            <a:r>
              <a:rPr lang="ru-RU" dirty="0" smtClean="0">
                <a:latin typeface="Franklin Gothic Book"/>
              </a:rPr>
              <a:t>П. 26 Следует </a:t>
            </a:r>
            <a:r>
              <a:rPr lang="ru-RU" dirty="0">
                <a:latin typeface="Franklin Gothic Book"/>
              </a:rPr>
              <a:t>указать общую сумму расходов организации за предыдущий год (в рублях, без копеек). </a:t>
            </a:r>
          </a:p>
          <a:p>
            <a:endParaRPr lang="ru-RU" dirty="0"/>
          </a:p>
          <a:p>
            <a:endParaRPr lang="ru-RU" dirty="0"/>
          </a:p>
        </p:txBody>
      </p:sp>
    </p:spTree>
    <p:extLst>
      <p:ext uri="{BB962C8B-B14F-4D97-AF65-F5344CB8AC3E}">
        <p14:creationId xmlns:p14="http://schemas.microsoft.com/office/powerpoint/2010/main" val="33340469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3100" y="764373"/>
            <a:ext cx="9563100" cy="1230682"/>
          </a:xfrm>
        </p:spPr>
        <p:txBody>
          <a:bodyPr>
            <a:noAutofit/>
          </a:bodyPr>
          <a:lstStyle/>
          <a:p>
            <a:r>
              <a:rPr lang="ru-RU" sz="2800" dirty="0" smtClean="0"/>
              <a:t>27. Количество </a:t>
            </a:r>
            <a:r>
              <a:rPr lang="ru-RU" sz="2800" dirty="0" err="1" smtClean="0"/>
              <a:t>благополучателей</a:t>
            </a:r>
            <a:r>
              <a:rPr lang="ru-RU" sz="2800" dirty="0" smtClean="0"/>
              <a:t> за предыдущий год (с января по декабрь)физические лица, юридические лица</a:t>
            </a:r>
            <a:endParaRPr lang="ru-RU" sz="2800" dirty="0"/>
          </a:p>
        </p:txBody>
      </p:sp>
      <p:sp>
        <p:nvSpPr>
          <p:cNvPr id="3" name="Объект 2"/>
          <p:cNvSpPr>
            <a:spLocks noGrp="1"/>
          </p:cNvSpPr>
          <p:nvPr>
            <p:ph idx="1"/>
          </p:nvPr>
        </p:nvSpPr>
        <p:spPr/>
        <p:txBody>
          <a:bodyPr/>
          <a:lstStyle/>
          <a:p>
            <a:r>
              <a:rPr lang="ru-RU" sz="2800" dirty="0">
                <a:latin typeface="Franklin Gothic Book"/>
              </a:rPr>
              <a:t>Следует указать, сколько физических и/или юридических лиц получили поддержку со стороны организации-заявителя, стали участниками проведенных мероприятий, получили материальную помощь и т. п. за предыдущий год. Данное поле заполняется цифрами без запятых и иных знаков. </a:t>
            </a:r>
          </a:p>
          <a:p>
            <a:endParaRPr lang="ru-RU" dirty="0"/>
          </a:p>
        </p:txBody>
      </p:sp>
    </p:spTree>
    <p:extLst>
      <p:ext uri="{BB962C8B-B14F-4D97-AF65-F5344CB8AC3E}">
        <p14:creationId xmlns:p14="http://schemas.microsoft.com/office/powerpoint/2010/main" val="3678641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28. Основные реализованные программы и проекты за последние  5 лет</a:t>
            </a:r>
            <a:endParaRPr lang="ru-RU" sz="3200" dirty="0"/>
          </a:p>
        </p:txBody>
      </p:sp>
      <p:sp>
        <p:nvSpPr>
          <p:cNvPr id="3" name="Объект 2"/>
          <p:cNvSpPr>
            <a:spLocks noGrp="1"/>
          </p:cNvSpPr>
          <p:nvPr>
            <p:ph idx="1"/>
          </p:nvPr>
        </p:nvSpPr>
        <p:spPr/>
        <p:txBody>
          <a:bodyPr>
            <a:normAutofit/>
          </a:bodyPr>
          <a:lstStyle/>
          <a:p>
            <a:pPr marL="0" indent="0">
              <a:buNone/>
            </a:pPr>
            <a:r>
              <a:rPr lang="ru-RU" dirty="0">
                <a:latin typeface="Franklin Gothic Book"/>
              </a:rPr>
              <a:t>Здесь необходимо указать не более 15 социально значимых проектов, которые ранее были реализованы организацией. Следует указать название проекта, даты начала и окончания его реализации, объем и источник финансирования, краткое описание, достигнутые результаты, </a:t>
            </a:r>
          </a:p>
          <a:p>
            <a:pPr marL="0" indent="0">
              <a:buNone/>
            </a:pPr>
            <a:endParaRPr lang="ru-RU" dirty="0">
              <a:latin typeface="Franklin Gothic Book"/>
            </a:endParaRPr>
          </a:p>
          <a:p>
            <a:pPr marL="0" indent="0">
              <a:buNone/>
            </a:pPr>
            <a:r>
              <a:rPr lang="ru-RU" dirty="0">
                <a:latin typeface="Franklin Gothic Book"/>
              </a:rPr>
              <a:t>привести ссылки на официальный сайт проекта или официальные страницы в </a:t>
            </a:r>
            <a:r>
              <a:rPr lang="ru-RU" dirty="0" err="1">
                <a:latin typeface="Franklin Gothic Book"/>
              </a:rPr>
              <a:t>соцсетях</a:t>
            </a:r>
            <a:r>
              <a:rPr lang="ru-RU" dirty="0">
                <a:latin typeface="Franklin Gothic Book"/>
              </a:rPr>
              <a:t>. В случае если организация не имеет опыта реализации социально значимых проектов, следует поставить отметку в графе «отсутствуют». </a:t>
            </a:r>
          </a:p>
          <a:p>
            <a:pPr marL="0" indent="0">
              <a:buNone/>
            </a:pPr>
            <a:endParaRPr lang="ru-RU" dirty="0"/>
          </a:p>
        </p:txBody>
      </p:sp>
    </p:spTree>
    <p:extLst>
      <p:ext uri="{BB962C8B-B14F-4D97-AF65-F5344CB8AC3E}">
        <p14:creationId xmlns:p14="http://schemas.microsoft.com/office/powerpoint/2010/main" val="4131777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29. Имеющиеся в распоряжении организации  материально-технические ресурсы</a:t>
            </a:r>
            <a:endParaRPr lang="ru-RU" sz="2800" dirty="0"/>
          </a:p>
        </p:txBody>
      </p:sp>
      <p:sp>
        <p:nvSpPr>
          <p:cNvPr id="3" name="Объект 2"/>
          <p:cNvSpPr>
            <a:spLocks noGrp="1"/>
          </p:cNvSpPr>
          <p:nvPr>
            <p:ph idx="1"/>
          </p:nvPr>
        </p:nvSpPr>
        <p:spPr/>
        <p:txBody>
          <a:bodyPr/>
          <a:lstStyle/>
          <a:p>
            <a:pPr marL="0" indent="0">
              <a:buNone/>
            </a:pPr>
            <a:r>
              <a:rPr lang="ru-RU" sz="2800" dirty="0">
                <a:latin typeface="Franklin Gothic Book"/>
              </a:rPr>
              <a:t>В данном поле можно указать имеющиеся в распоряжении заявителя помещения, транспортные средства, оборудование, интеллектуальные права, иные ресурсы </a:t>
            </a:r>
            <a:endParaRPr lang="ru-RU" sz="2800" dirty="0" smtClean="0">
              <a:latin typeface="Franklin Gothic Book"/>
            </a:endParaRPr>
          </a:p>
          <a:p>
            <a:pPr marL="0" indent="0" algn="r">
              <a:buNone/>
            </a:pPr>
            <a:r>
              <a:rPr lang="ru-RU" sz="2800" dirty="0" smtClean="0">
                <a:latin typeface="Franklin Gothic Book"/>
              </a:rPr>
              <a:t>Пункт 30. ПУБЛИКАЦИИ В СМИ</a:t>
            </a:r>
            <a:endParaRPr lang="ru-RU" sz="2800" dirty="0">
              <a:latin typeface="Franklin Gothic Book"/>
            </a:endParaRPr>
          </a:p>
          <a:p>
            <a:pPr marL="0" indent="0">
              <a:buNone/>
            </a:pPr>
            <a:r>
              <a:rPr lang="ru-RU" sz="2800" dirty="0">
                <a:latin typeface="Franklin Gothic Book"/>
              </a:rPr>
              <a:t>В данном поле через запятую можно указать ссылки на электронные публикации о деятельности организации либо данные о публикациях в печатных СМИ. </a:t>
            </a:r>
          </a:p>
          <a:p>
            <a:endParaRPr lang="ru-RU" dirty="0"/>
          </a:p>
        </p:txBody>
      </p:sp>
    </p:spTree>
    <p:extLst>
      <p:ext uri="{BB962C8B-B14F-4D97-AF65-F5344CB8AC3E}">
        <p14:creationId xmlns:p14="http://schemas.microsoft.com/office/powerpoint/2010/main" val="2888366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V</a:t>
            </a:r>
            <a:r>
              <a:rPr lang="ru-RU" dirty="0" smtClean="0"/>
              <a:t>. Раздел «календарный план»</a:t>
            </a:r>
            <a:endParaRPr lang="ru-RU" dirty="0"/>
          </a:p>
        </p:txBody>
      </p:sp>
      <p:sp>
        <p:nvSpPr>
          <p:cNvPr id="3" name="Объект 2"/>
          <p:cNvSpPr>
            <a:spLocks noGrp="1"/>
          </p:cNvSpPr>
          <p:nvPr>
            <p:ph idx="1"/>
          </p:nvPr>
        </p:nvSpPr>
        <p:spPr/>
        <p:txBody>
          <a:bodyPr/>
          <a:lstStyle/>
          <a:p>
            <a:pPr>
              <a:buFont typeface="Wingdings" panose="05000000000000000000" pitchFamily="2" charset="2"/>
              <a:buChar char="v"/>
            </a:pPr>
            <a:r>
              <a:rPr lang="ru-RU" sz="2400" dirty="0">
                <a:latin typeface="Franklin Gothic Book"/>
              </a:rPr>
              <a:t>В этом разделе Вы должны перечислить все мероприятия проекта, необходимые для его успешной реализации. </a:t>
            </a:r>
          </a:p>
          <a:p>
            <a:pPr>
              <a:buFont typeface="Wingdings" panose="05000000000000000000" pitchFamily="2" charset="2"/>
              <a:buChar char="v"/>
            </a:pPr>
            <a:r>
              <a:rPr lang="ru-RU" sz="2400" dirty="0">
                <a:latin typeface="Franklin Gothic Book"/>
              </a:rPr>
              <a:t>Каждое мероприятие календарного плана должно быть направлено на решение задач, обозначенных в разделе «О проекте». </a:t>
            </a:r>
          </a:p>
          <a:p>
            <a:pPr>
              <a:buFont typeface="Wingdings" panose="05000000000000000000" pitchFamily="2" charset="2"/>
              <a:buChar char="v"/>
            </a:pPr>
            <a:r>
              <a:rPr lang="ru-RU" sz="2400" dirty="0">
                <a:latin typeface="Franklin Gothic Book"/>
              </a:rPr>
              <a:t>Описание мероприятия должно включать подробную информацию о том, каким образом оно будет реализовано, для какой целевой группы. </a:t>
            </a:r>
          </a:p>
          <a:p>
            <a:pPr>
              <a:buFont typeface="Wingdings" panose="05000000000000000000" pitchFamily="2" charset="2"/>
              <a:buChar char="v"/>
            </a:pPr>
            <a:r>
              <a:rPr lang="ru-RU" sz="2400" dirty="0">
                <a:latin typeface="Franklin Gothic Book"/>
              </a:rPr>
              <a:t>Необходимо указание сроков и конкретных результатов (согласно количественным показателям из п.13) по итогам каждого мероприятия. </a:t>
            </a:r>
          </a:p>
          <a:p>
            <a:endParaRPr lang="ru-RU" dirty="0"/>
          </a:p>
        </p:txBody>
      </p:sp>
    </p:spTree>
    <p:extLst>
      <p:ext uri="{BB962C8B-B14F-4D97-AF65-F5344CB8AC3E}">
        <p14:creationId xmlns:p14="http://schemas.microsoft.com/office/powerpoint/2010/main" val="31253000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413164"/>
            <a:ext cx="10820400" cy="4805521"/>
          </a:xfrm>
        </p:spPr>
        <p:txBody>
          <a:bodyPr/>
          <a:lstStyle/>
          <a:p>
            <a:r>
              <a:rPr lang="ru-RU" sz="2800" dirty="0">
                <a:latin typeface="Franklin Gothic Book"/>
              </a:rPr>
              <a:t>Указывайте точные даты мероприятий, при необходимости в процессе проведения проекта даты мероприятий по согласованию с фондом можно будет изменить. В случае если дата начала мероприятия еще не определена, необходимо указать первое число месяца. </a:t>
            </a:r>
          </a:p>
          <a:p>
            <a:r>
              <a:rPr lang="ru-RU" sz="2800" dirty="0">
                <a:latin typeface="Franklin Gothic Book"/>
              </a:rPr>
              <a:t>В поле «Ожидаемые итоги» необходимо указать конкретные результаты планируемого мероприятия, соотносимые с пунктом 13 раздела «О проекте». Например: «проведено не менее трех семинаров для педагогов-психологов, в которых приняло участие не менее 50 человек»</a:t>
            </a:r>
          </a:p>
          <a:p>
            <a:endParaRPr lang="ru-RU" dirty="0">
              <a:latin typeface="Franklin Gothic Book"/>
            </a:endParaRPr>
          </a:p>
        </p:txBody>
      </p:sp>
    </p:spTree>
    <p:extLst>
      <p:ext uri="{BB962C8B-B14F-4D97-AF65-F5344CB8AC3E}">
        <p14:creationId xmlns:p14="http://schemas.microsoft.com/office/powerpoint/2010/main" val="389716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8145" y="1776847"/>
            <a:ext cx="10820400" cy="4270662"/>
          </a:xfrm>
        </p:spPr>
        <p:txBody>
          <a:bodyPr/>
          <a:lstStyle/>
          <a:p>
            <a:pPr marL="0" lvl="0" indent="0">
              <a:lnSpc>
                <a:spcPct val="100000"/>
              </a:lnSpc>
              <a:spcBef>
                <a:spcPts val="0"/>
              </a:spcBef>
              <a:buNone/>
            </a:pPr>
            <a:r>
              <a:rPr lang="ru-RU" sz="2400" dirty="0">
                <a:solidFill>
                  <a:prstClr val="black"/>
                </a:solidFill>
                <a:latin typeface="Franklin Gothic Book"/>
              </a:rPr>
              <a:t>Фонд принимает заявки только в </a:t>
            </a:r>
            <a:r>
              <a:rPr lang="ru-RU" sz="2400" u="sng" dirty="0">
                <a:solidFill>
                  <a:prstClr val="black"/>
                </a:solidFill>
                <a:latin typeface="Franklin Gothic Book"/>
              </a:rPr>
              <a:t>электронном виде. </a:t>
            </a:r>
          </a:p>
          <a:p>
            <a:pPr marL="0" lvl="0" indent="0">
              <a:lnSpc>
                <a:spcPct val="100000"/>
              </a:lnSpc>
              <a:spcBef>
                <a:spcPts val="0"/>
              </a:spcBef>
              <a:buNone/>
            </a:pPr>
            <a:r>
              <a:rPr lang="ru-RU" sz="2400" dirty="0">
                <a:solidFill>
                  <a:prstClr val="black"/>
                </a:solidFill>
                <a:latin typeface="Franklin Gothic Book"/>
              </a:rPr>
              <a:t>Заявки должны быть заполнены в </a:t>
            </a:r>
            <a:r>
              <a:rPr lang="ru-RU" sz="2400" u="sng" dirty="0">
                <a:solidFill>
                  <a:prstClr val="black"/>
                </a:solidFill>
                <a:latin typeface="Franklin Gothic Book"/>
              </a:rPr>
              <a:t>личном кабинете </a:t>
            </a:r>
            <a:r>
              <a:rPr lang="ru-RU" sz="2400" dirty="0">
                <a:solidFill>
                  <a:prstClr val="black"/>
                </a:solidFill>
                <a:latin typeface="Franklin Gothic Book"/>
              </a:rPr>
              <a:t>на сайте фонда по адресу: </a:t>
            </a:r>
            <a:r>
              <a:rPr lang="ru-RU" sz="2400" u="sng" dirty="0" err="1">
                <a:solidFill>
                  <a:prstClr val="black"/>
                </a:solidFill>
                <a:latin typeface="Franklin Gothic Book"/>
              </a:rPr>
              <a:t>президентскиегранты.рф</a:t>
            </a:r>
            <a:r>
              <a:rPr lang="ru-RU" sz="2400" u="sng" dirty="0">
                <a:solidFill>
                  <a:prstClr val="black"/>
                </a:solidFill>
                <a:latin typeface="Franklin Gothic Book"/>
              </a:rPr>
              <a:t>. </a:t>
            </a:r>
          </a:p>
          <a:p>
            <a:pPr marL="0" lvl="0" indent="0">
              <a:lnSpc>
                <a:spcPct val="100000"/>
              </a:lnSpc>
              <a:spcBef>
                <a:spcPts val="0"/>
              </a:spcBef>
              <a:buNone/>
            </a:pPr>
            <a:endParaRPr lang="ru-RU" sz="2400" dirty="0">
              <a:solidFill>
                <a:prstClr val="black"/>
              </a:solidFill>
              <a:latin typeface="Franklin Gothic Book"/>
            </a:endParaRPr>
          </a:p>
          <a:p>
            <a:pPr marL="0" lvl="0" indent="0">
              <a:lnSpc>
                <a:spcPct val="100000"/>
              </a:lnSpc>
              <a:spcBef>
                <a:spcPts val="0"/>
              </a:spcBef>
              <a:buNone/>
            </a:pPr>
            <a:r>
              <a:rPr lang="ru-RU" sz="2400" u="sng" dirty="0">
                <a:solidFill>
                  <a:prstClr val="black"/>
                </a:solidFill>
                <a:latin typeface="Franklin Gothic Book"/>
              </a:rPr>
              <a:t>Не рассматриваются </a:t>
            </a:r>
            <a:r>
              <a:rPr lang="ru-RU" sz="2400" dirty="0">
                <a:solidFill>
                  <a:prstClr val="black"/>
                </a:solidFill>
                <a:latin typeface="Franklin Gothic Book"/>
              </a:rPr>
              <a:t>фондом проекты (заявки): </a:t>
            </a:r>
          </a:p>
          <a:p>
            <a:pPr marL="0" lvl="0" indent="0">
              <a:lnSpc>
                <a:spcPct val="100000"/>
              </a:lnSpc>
              <a:spcBef>
                <a:spcPts val="0"/>
              </a:spcBef>
              <a:buNone/>
            </a:pPr>
            <a:r>
              <a:rPr lang="ru-RU" sz="2400" dirty="0">
                <a:solidFill>
                  <a:prstClr val="black"/>
                </a:solidFill>
                <a:latin typeface="Franklin Gothic Book"/>
              </a:rPr>
              <a:t>● представленные на бумажном носителе (по почте);</a:t>
            </a:r>
          </a:p>
          <a:p>
            <a:pPr marL="0" lvl="0" indent="0">
              <a:lnSpc>
                <a:spcPct val="100000"/>
              </a:lnSpc>
              <a:spcBef>
                <a:spcPts val="0"/>
              </a:spcBef>
              <a:buNone/>
            </a:pPr>
            <a:r>
              <a:rPr lang="ru-RU" sz="2400" dirty="0">
                <a:solidFill>
                  <a:prstClr val="black"/>
                </a:solidFill>
                <a:latin typeface="Franklin Gothic Book"/>
              </a:rPr>
              <a:t>● направленные по электронной почте в фонд или его сотрудникам; </a:t>
            </a:r>
          </a:p>
          <a:p>
            <a:pPr marL="0" lvl="0" indent="0">
              <a:lnSpc>
                <a:spcPct val="100000"/>
              </a:lnSpc>
              <a:spcBef>
                <a:spcPts val="0"/>
              </a:spcBef>
              <a:buNone/>
            </a:pPr>
            <a:r>
              <a:rPr lang="ru-RU" sz="2400" dirty="0">
                <a:solidFill>
                  <a:prstClr val="black"/>
                </a:solidFill>
                <a:latin typeface="Franklin Gothic Book"/>
              </a:rPr>
              <a:t>● не соответствующие видам деятельности организации, указанным в ее уставе.</a:t>
            </a:r>
          </a:p>
          <a:p>
            <a:endParaRPr lang="ru-RU" dirty="0"/>
          </a:p>
        </p:txBody>
      </p:sp>
    </p:spTree>
    <p:extLst>
      <p:ext uri="{BB962C8B-B14F-4D97-AF65-F5344CB8AC3E}">
        <p14:creationId xmlns:p14="http://schemas.microsoft.com/office/powerpoint/2010/main" val="3749838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452646"/>
            <a:ext cx="8610600" cy="991690"/>
          </a:xfrm>
        </p:spPr>
        <p:txBody>
          <a:bodyPr/>
          <a:lstStyle/>
          <a:p>
            <a:r>
              <a:rPr lang="ru-RU" dirty="0" smtClean="0"/>
              <a:t>Пример:</a:t>
            </a:r>
            <a:endParaRPr lang="ru-RU" dirty="0"/>
          </a:p>
        </p:txBody>
      </p:sp>
      <p:sp>
        <p:nvSpPr>
          <p:cNvPr id="3" name="Объект 2"/>
          <p:cNvSpPr>
            <a:spLocks noGrp="1"/>
          </p:cNvSpPr>
          <p:nvPr>
            <p:ph idx="1"/>
          </p:nvPr>
        </p:nvSpPr>
        <p:spPr>
          <a:xfrm>
            <a:off x="685800" y="1745674"/>
            <a:ext cx="10820400" cy="4473012"/>
          </a:xfrm>
        </p:spPr>
        <p:txBody>
          <a:bodyPr>
            <a:normAutofit fontScale="77500" lnSpcReduction="20000"/>
          </a:bodyPr>
          <a:lstStyle/>
          <a:p>
            <a:r>
              <a:rPr lang="ru-RU" sz="2600" dirty="0">
                <a:latin typeface="Franklin Gothic Book"/>
              </a:rPr>
              <a:t>Задача: Обучить студентов 1-3 курсов  факультета социальных наук Амурского государственного университета   методам работы с семьями  группы риска и  с пострадавшими от домашнего насилия,  а так же способствовать повышению  уровня   духовно-нравственного, ценностного отношения к семье.</a:t>
            </a:r>
          </a:p>
          <a:p>
            <a:r>
              <a:rPr lang="ru-RU" sz="2600" dirty="0">
                <a:latin typeface="Franklin Gothic Book"/>
              </a:rPr>
              <a:t>Мероприятие: Проведение спецкурса «Основные методические приемы по организации работы с целевыми группами по предупреждению домашнего насилия» </a:t>
            </a:r>
          </a:p>
          <a:p>
            <a:r>
              <a:rPr lang="ru-RU" sz="2600" dirty="0">
                <a:latin typeface="Franklin Gothic Book"/>
              </a:rPr>
              <a:t>Дата начала: 01.02.2018</a:t>
            </a:r>
          </a:p>
          <a:p>
            <a:r>
              <a:rPr lang="ru-RU" sz="2600" dirty="0">
                <a:latin typeface="Franklin Gothic Book"/>
              </a:rPr>
              <a:t>Дата окончания:  28.02.2018</a:t>
            </a:r>
          </a:p>
          <a:p>
            <a:r>
              <a:rPr lang="ru-RU" sz="2600" dirty="0">
                <a:latin typeface="Franklin Gothic Book"/>
              </a:rPr>
              <a:t>Ожидаемые итоги(с указанием количественных и качественных показателей):</a:t>
            </a:r>
          </a:p>
          <a:p>
            <a:r>
              <a:rPr lang="ru-RU" sz="2600" dirty="0">
                <a:latin typeface="Franklin Gothic Book"/>
              </a:rPr>
              <a:t>Проведен спецкурс 16 академических часов. Спецкурс прошли 110 студентов факультета социальных наук </a:t>
            </a:r>
            <a:r>
              <a:rPr lang="ru-RU" sz="2600" dirty="0" err="1">
                <a:latin typeface="Franklin Gothic Book"/>
              </a:rPr>
              <a:t>АмГУ</a:t>
            </a:r>
            <a:r>
              <a:rPr lang="ru-RU" sz="2600" dirty="0">
                <a:latin typeface="Franklin Gothic Book"/>
              </a:rPr>
              <a:t>, 1-3 курс.  Студенты   приобрели достаточную теоретическую и практическую подготовку для понимания и решения проблем домашнего насилия,    сформировали    установки на предупреждение этого  асоциального  явления, смогли глубже понять мотивы поведения людей в ситуациях домашнего насилия.</a:t>
            </a:r>
          </a:p>
          <a:p>
            <a:endParaRPr lang="ru-RU" dirty="0"/>
          </a:p>
        </p:txBody>
      </p:sp>
    </p:spTree>
    <p:extLst>
      <p:ext uri="{BB962C8B-B14F-4D97-AF65-F5344CB8AC3E}">
        <p14:creationId xmlns:p14="http://schemas.microsoft.com/office/powerpoint/2010/main" val="32613880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VI</a:t>
            </a:r>
            <a:r>
              <a:rPr lang="ru-RU" dirty="0" smtClean="0"/>
              <a:t>. Раздел «бюджет проекта»</a:t>
            </a:r>
            <a:endParaRPr lang="ru-RU" dirty="0"/>
          </a:p>
        </p:txBody>
      </p:sp>
      <p:sp>
        <p:nvSpPr>
          <p:cNvPr id="3" name="Объект 2"/>
          <p:cNvSpPr>
            <a:spLocks noGrp="1"/>
          </p:cNvSpPr>
          <p:nvPr>
            <p:ph idx="1"/>
          </p:nvPr>
        </p:nvSpPr>
        <p:spPr>
          <a:xfrm>
            <a:off x="685800" y="1901536"/>
            <a:ext cx="10820400" cy="4317149"/>
          </a:xfrm>
        </p:spPr>
        <p:txBody>
          <a:bodyPr/>
          <a:lstStyle/>
          <a:p>
            <a:r>
              <a:rPr lang="ru-RU" sz="2800" dirty="0">
                <a:latin typeface="Franklin Gothic Book"/>
              </a:rPr>
              <a:t>Данный раздел рекомендуется заполнять после внимательного изучения методических рекомендаций по подготовке бюджета проекта, размещенных на сайте </a:t>
            </a:r>
            <a:r>
              <a:rPr lang="ru-RU" sz="2800" dirty="0" err="1">
                <a:latin typeface="Franklin Gothic Book"/>
              </a:rPr>
              <a:t>президентскиегранты.рф</a:t>
            </a:r>
            <a:r>
              <a:rPr lang="ru-RU" sz="2800" dirty="0">
                <a:latin typeface="Franklin Gothic Book"/>
              </a:rPr>
              <a:t>, следуя этим рекомендациям. Игнорирование указанных методических рекомендаций, подготовленных с учетом анализа опыта проведения конкурсов прошлых лет, может повлечь получение низкой оценки, поскольку с бюджетом проекта связано несколько значимых критериев оценки. </a:t>
            </a:r>
          </a:p>
          <a:p>
            <a:endParaRPr lang="ru-RU" dirty="0"/>
          </a:p>
        </p:txBody>
      </p:sp>
    </p:spTree>
    <p:extLst>
      <p:ext uri="{BB962C8B-B14F-4D97-AF65-F5344CB8AC3E}">
        <p14:creationId xmlns:p14="http://schemas.microsoft.com/office/powerpoint/2010/main" val="20206322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Общие принципы составления бюджета</a:t>
            </a:r>
            <a:endParaRPr lang="ru-RU" dirty="0"/>
          </a:p>
        </p:txBody>
      </p:sp>
      <p:sp>
        <p:nvSpPr>
          <p:cNvPr id="3" name="Объект 2"/>
          <p:cNvSpPr>
            <a:spLocks noGrp="1"/>
          </p:cNvSpPr>
          <p:nvPr>
            <p:ph idx="1"/>
          </p:nvPr>
        </p:nvSpPr>
        <p:spPr/>
        <p:txBody>
          <a:bodyPr/>
          <a:lstStyle/>
          <a:p>
            <a:r>
              <a:rPr lang="ru-RU" dirty="0"/>
              <a:t>1. Корректное составление бюджета проекта в значительной степени влияет на перспективы получения гранта, поскольку оценки заявки, связанные с бюджетом проекта, определяют от 35 до 40 баллов в значении рейтинга заявки. </a:t>
            </a:r>
          </a:p>
          <a:p>
            <a:r>
              <a:rPr lang="ru-RU" dirty="0"/>
              <a:t>2. По большинству заявок, не прошедших конкурсный отбор в предыдущих конкурсах, эксперты давали замечания в части бюджета проекта. </a:t>
            </a:r>
          </a:p>
          <a:p>
            <a:endParaRPr lang="ru-RU" dirty="0"/>
          </a:p>
        </p:txBody>
      </p:sp>
    </p:spTree>
    <p:extLst>
      <p:ext uri="{BB962C8B-B14F-4D97-AF65-F5344CB8AC3E}">
        <p14:creationId xmlns:p14="http://schemas.microsoft.com/office/powerpoint/2010/main" val="14020284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669572"/>
          </a:xfrm>
        </p:spPr>
        <p:txBody>
          <a:bodyPr/>
          <a:lstStyle/>
          <a:p>
            <a:endParaRPr lang="ru-RU" dirty="0"/>
          </a:p>
        </p:txBody>
      </p:sp>
      <p:sp>
        <p:nvSpPr>
          <p:cNvPr id="3" name="Объект 2"/>
          <p:cNvSpPr>
            <a:spLocks noGrp="1"/>
          </p:cNvSpPr>
          <p:nvPr>
            <p:ph idx="1"/>
          </p:nvPr>
        </p:nvSpPr>
        <p:spPr>
          <a:xfrm>
            <a:off x="685800" y="1828800"/>
            <a:ext cx="10820400" cy="4389885"/>
          </a:xfrm>
        </p:spPr>
        <p:txBody>
          <a:bodyPr>
            <a:normAutofit fontScale="55000" lnSpcReduction="20000"/>
          </a:bodyPr>
          <a:lstStyle/>
          <a:p>
            <a:r>
              <a:rPr lang="ru-RU" dirty="0"/>
              <a:t>отсутствие  корректных  комментариев  к  указанным  расходам </a:t>
            </a:r>
          </a:p>
          <a:p>
            <a:r>
              <a:rPr lang="ru-RU" dirty="0"/>
              <a:t>(комментарии  либо  практически  не  были  заполнены,  либо  содержали </a:t>
            </a:r>
          </a:p>
          <a:p>
            <a:r>
              <a:rPr lang="ru-RU" dirty="0"/>
              <a:t>общие  фразы;  из  комментариев  было  сложно  определить,  с  какими </a:t>
            </a:r>
          </a:p>
          <a:p>
            <a:r>
              <a:rPr lang="ru-RU" dirty="0"/>
              <a:t>мероприятиями  календарного  плана  проекта  связаны  данные  расходы, </a:t>
            </a:r>
          </a:p>
          <a:p>
            <a:r>
              <a:rPr lang="ru-RU" dirty="0"/>
              <a:t>почему их необходимо произвести, как рассчитана стоимость, что входит </a:t>
            </a:r>
          </a:p>
          <a:p>
            <a:r>
              <a:rPr lang="ru-RU" dirty="0"/>
              <a:t>в эти расходы);</a:t>
            </a:r>
          </a:p>
          <a:p>
            <a:r>
              <a:rPr lang="ru-RU" dirty="0"/>
              <a:t> завышенную  запрашиваемую  сумму  гранта,  не  совсем  соотносимую </a:t>
            </a:r>
          </a:p>
          <a:p>
            <a:r>
              <a:rPr lang="ru-RU" dirty="0"/>
              <a:t>с  заявленными  результатами  и  масштабом  проекта  (например,  на  не </a:t>
            </a:r>
          </a:p>
          <a:p>
            <a:r>
              <a:rPr lang="ru-RU" dirty="0"/>
              <a:t>отличающийся  особой  уникальностью  проект  регионального  масштаба </a:t>
            </a:r>
          </a:p>
          <a:p>
            <a:r>
              <a:rPr lang="ru-RU" dirty="0"/>
              <a:t>запрашивалось более 3 млн рублей, а на совсем локальный проект – более </a:t>
            </a:r>
          </a:p>
          <a:p>
            <a:r>
              <a:rPr lang="ru-RU" dirty="0"/>
              <a:t>500  тыс.  рублей;  некоторые  небольшие  организации  практически  без </a:t>
            </a:r>
          </a:p>
          <a:p>
            <a:r>
              <a:rPr lang="ru-RU" dirty="0"/>
              <a:t>опыта  запрашивали  гранты  в  объемах,  в  разы  превышающих  сумму  их </a:t>
            </a:r>
          </a:p>
          <a:p>
            <a:r>
              <a:rPr lang="ru-RU" dirty="0"/>
              <a:t>расходов за предыдущий год; ряд заявителей не учли рекомендации фонда </a:t>
            </a:r>
          </a:p>
          <a:p>
            <a:r>
              <a:rPr lang="ru-RU" dirty="0"/>
              <a:t>не  просить  больше  в  расчете  на  то,  что  все  равно  грант  будет  выделен </a:t>
            </a:r>
          </a:p>
          <a:p>
            <a:r>
              <a:rPr lang="ru-RU" dirty="0"/>
              <a:t>в меньшем размере; чем больше была запрашиваемая сумма гранта, тем </a:t>
            </a:r>
          </a:p>
          <a:p>
            <a:r>
              <a:rPr lang="ru-RU" dirty="0"/>
              <a:t>большие  требования  к  качеству  описания  проекта  и  бюджету </a:t>
            </a:r>
          </a:p>
          <a:p>
            <a:r>
              <a:rPr lang="ru-RU" dirty="0"/>
              <a:t>предъявлялись экспертами);</a:t>
            </a:r>
          </a:p>
          <a:p>
            <a:endParaRPr lang="ru-RU" dirty="0"/>
          </a:p>
        </p:txBody>
      </p:sp>
    </p:spTree>
    <p:extLst>
      <p:ext uri="{BB962C8B-B14F-4D97-AF65-F5344CB8AC3E}">
        <p14:creationId xmlns:p14="http://schemas.microsoft.com/office/powerpoint/2010/main" val="37997541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a:latin typeface="Franklin Gothic Book"/>
              </a:rPr>
              <a:t>несоответствие  бюджета  календарному  плану  проекта  (например, </a:t>
            </a:r>
          </a:p>
          <a:p>
            <a:pPr marL="0" indent="0">
              <a:buNone/>
            </a:pPr>
            <a:r>
              <a:rPr lang="ru-RU" dirty="0">
                <a:latin typeface="Franklin Gothic Book"/>
              </a:rPr>
              <a:t>в  бюджете  были  предусмотрены  расходы  в  расчете  на  количество </a:t>
            </a:r>
          </a:p>
          <a:p>
            <a:pPr marL="0" indent="0">
              <a:buNone/>
            </a:pPr>
            <a:r>
              <a:rPr lang="ru-RU" dirty="0">
                <a:latin typeface="Franklin Gothic Book"/>
              </a:rPr>
              <a:t>участников  мероприятий,  не  соответствующее  календарному  плану,  или </a:t>
            </a:r>
          </a:p>
          <a:p>
            <a:pPr marL="0" indent="0">
              <a:buNone/>
            </a:pPr>
            <a:r>
              <a:rPr lang="ru-RU" dirty="0">
                <a:latin typeface="Franklin Gothic Book"/>
              </a:rPr>
              <a:t>расходы  на  аренду  помещения  и  оплату  труда  персонала  проекта  по </a:t>
            </a:r>
          </a:p>
          <a:p>
            <a:pPr marL="0" indent="0">
              <a:buNone/>
            </a:pPr>
            <a:r>
              <a:rPr lang="ru-RU" dirty="0">
                <a:latin typeface="Franklin Gothic Book"/>
              </a:rPr>
              <a:t>периодам частично не совпадали со сроками проведения мероприятий по </a:t>
            </a:r>
          </a:p>
          <a:p>
            <a:pPr marL="0" indent="0">
              <a:buNone/>
            </a:pPr>
            <a:r>
              <a:rPr lang="ru-RU" dirty="0">
                <a:latin typeface="Franklin Gothic Book"/>
              </a:rPr>
              <a:t>календарному плану);</a:t>
            </a:r>
          </a:p>
          <a:p>
            <a:pPr marL="0" indent="0">
              <a:buNone/>
            </a:pPr>
            <a:r>
              <a:rPr lang="ru-RU" dirty="0">
                <a:latin typeface="Franklin Gothic Book"/>
              </a:rPr>
              <a:t>отсутствие  </a:t>
            </a:r>
            <a:r>
              <a:rPr lang="ru-RU" dirty="0" err="1">
                <a:latin typeface="Franklin Gothic Book"/>
              </a:rPr>
              <a:t>софинансирования</a:t>
            </a:r>
            <a:r>
              <a:rPr lang="ru-RU" dirty="0">
                <a:latin typeface="Franklin Gothic Book"/>
              </a:rPr>
              <a:t>,  нереалистичное  или  совсем </a:t>
            </a:r>
          </a:p>
          <a:p>
            <a:pPr marL="0" indent="0">
              <a:buNone/>
            </a:pPr>
            <a:r>
              <a:rPr lang="ru-RU" dirty="0">
                <a:latin typeface="Franklin Gothic Book"/>
              </a:rPr>
              <a:t>незначительное  </a:t>
            </a:r>
            <a:r>
              <a:rPr lang="ru-RU" dirty="0" err="1">
                <a:latin typeface="Franklin Gothic Book"/>
              </a:rPr>
              <a:t>софинансирование</a:t>
            </a:r>
            <a:r>
              <a:rPr lang="ru-RU" dirty="0">
                <a:latin typeface="Franklin Gothic Book"/>
              </a:rPr>
              <a:t>  (отсутствие  </a:t>
            </a:r>
            <a:r>
              <a:rPr lang="ru-RU" dirty="0" err="1">
                <a:latin typeface="Franklin Gothic Book"/>
              </a:rPr>
              <a:t>софинансирования</a:t>
            </a:r>
            <a:r>
              <a:rPr lang="ru-RU" dirty="0">
                <a:latin typeface="Franklin Gothic Book"/>
              </a:rPr>
              <a:t>  могло </a:t>
            </a:r>
          </a:p>
          <a:p>
            <a:pPr marL="0" indent="0">
              <a:buNone/>
            </a:pPr>
            <a:r>
              <a:rPr lang="ru-RU" dirty="0">
                <a:latin typeface="Franklin Gothic Book"/>
              </a:rPr>
              <a:t>рассматриваться экспертами в том числе как свидетельство недостаточной </a:t>
            </a:r>
          </a:p>
          <a:p>
            <a:pPr marL="0" indent="0">
              <a:buNone/>
            </a:pPr>
            <a:r>
              <a:rPr lang="ru-RU" dirty="0">
                <a:latin typeface="Franklin Gothic Book"/>
              </a:rPr>
              <a:t>актуальности  и  востребованности  проекта  на  территории;  был  ряд</a:t>
            </a:r>
          </a:p>
          <a:p>
            <a:pPr marL="0" indent="0">
              <a:buNone/>
            </a:pPr>
            <a:r>
              <a:rPr lang="ru-RU" dirty="0">
                <a:latin typeface="Franklin Gothic Book"/>
              </a:rPr>
              <a:t>примеров,  когда  на  реализацию  проекта  организации  с  опытом запрашивали более 3 млн рублей без какого-либо собственного вклада, что </a:t>
            </a:r>
          </a:p>
          <a:p>
            <a:pPr marL="0" indent="0">
              <a:buNone/>
            </a:pPr>
            <a:r>
              <a:rPr lang="ru-RU" dirty="0">
                <a:latin typeface="Franklin Gothic Book"/>
              </a:rPr>
              <a:t>отрицательно воспринималось экспертами);</a:t>
            </a:r>
          </a:p>
          <a:p>
            <a:pPr marL="0" indent="0">
              <a:buNone/>
            </a:pPr>
            <a:endParaRPr lang="ru-RU" dirty="0"/>
          </a:p>
        </p:txBody>
      </p:sp>
    </p:spTree>
    <p:extLst>
      <p:ext uri="{BB962C8B-B14F-4D97-AF65-F5344CB8AC3E}">
        <p14:creationId xmlns:p14="http://schemas.microsoft.com/office/powerpoint/2010/main" val="16886899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a:buFont typeface="Wingdings" panose="05000000000000000000" pitchFamily="2" charset="2"/>
              <a:buChar char="Ø"/>
            </a:pPr>
            <a:r>
              <a:rPr lang="ru-RU" dirty="0">
                <a:latin typeface="Franklin Gothic Book"/>
              </a:rPr>
              <a:t>представление,  по  сути,  коммерческого  проекта  как  социальной </a:t>
            </a:r>
          </a:p>
          <a:p>
            <a:pPr>
              <a:buFont typeface="Wingdings" panose="05000000000000000000" pitchFamily="2" charset="2"/>
              <a:buChar char="Ø"/>
            </a:pPr>
            <a:r>
              <a:rPr lang="ru-RU" dirty="0">
                <a:latin typeface="Franklin Gothic Book"/>
              </a:rPr>
              <a:t>инициативы  некоммерческой  организации  (например,  проект </a:t>
            </a:r>
          </a:p>
          <a:p>
            <a:pPr>
              <a:buFont typeface="Wingdings" panose="05000000000000000000" pitchFamily="2" charset="2"/>
              <a:buChar char="Ø"/>
            </a:pPr>
            <a:r>
              <a:rPr lang="ru-RU" dirty="0">
                <a:latin typeface="Franklin Gothic Book"/>
              </a:rPr>
              <a:t>предусматривал  закупку  оборудования,  которое  могло  использоваться  с </a:t>
            </a:r>
          </a:p>
          <a:p>
            <a:pPr>
              <a:buFont typeface="Wingdings" panose="05000000000000000000" pitchFamily="2" charset="2"/>
              <a:buChar char="Ø"/>
            </a:pPr>
            <a:r>
              <a:rPr lang="ru-RU" dirty="0">
                <a:latin typeface="Franklin Gothic Book"/>
              </a:rPr>
              <a:t>целью ведения малого бизнеса, или фактическое оказание платных услуг </a:t>
            </a:r>
          </a:p>
          <a:p>
            <a:pPr>
              <a:buFont typeface="Wingdings" panose="05000000000000000000" pitchFamily="2" charset="2"/>
              <a:buChar char="Ø"/>
            </a:pPr>
            <a:r>
              <a:rPr lang="ru-RU" dirty="0">
                <a:latin typeface="Franklin Gothic Book"/>
              </a:rPr>
              <a:t>целевой группе за счет президентского гранта</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включение в бюджет приобретения товаров, работ, услуг у коммерческой </a:t>
            </a:r>
          </a:p>
          <a:p>
            <a:pPr>
              <a:buFont typeface="Wingdings" panose="05000000000000000000" pitchFamily="2" charset="2"/>
              <a:buChar char="Ø"/>
            </a:pPr>
            <a:r>
              <a:rPr lang="ru-RU" dirty="0">
                <a:latin typeface="Franklin Gothic Book"/>
              </a:rPr>
              <a:t>организации или индивидуального предпринимателя,  в  объеме,  превышающем  30  %  запрашиваемой  суммы  гранта   </a:t>
            </a:r>
          </a:p>
          <a:p>
            <a:pPr>
              <a:buFont typeface="Wingdings" panose="05000000000000000000" pitchFamily="2" charset="2"/>
              <a:buChar char="Ø"/>
            </a:pPr>
            <a:r>
              <a:rPr lang="ru-RU" dirty="0">
                <a:latin typeface="Franklin Gothic Book"/>
              </a:rPr>
              <a:t>запрос  гранта  на  осуществление  недопустимых  расходов,  например,  на </a:t>
            </a:r>
          </a:p>
          <a:p>
            <a:pPr>
              <a:buFont typeface="Wingdings" panose="05000000000000000000" pitchFamily="2" charset="2"/>
              <a:buChar char="Ø"/>
            </a:pPr>
            <a:r>
              <a:rPr lang="ru-RU" dirty="0">
                <a:latin typeface="Franklin Gothic Book"/>
              </a:rPr>
              <a:t>капитальное строительство</a:t>
            </a:r>
            <a:r>
              <a:rPr lang="ru-RU" dirty="0" smtClean="0">
                <a:latin typeface="Franklin Gothic Book"/>
              </a:rPr>
              <a:t>;</a:t>
            </a:r>
            <a:endParaRPr lang="ru-RU" dirty="0">
              <a:latin typeface="Franklin Gothic Book"/>
            </a:endParaRPr>
          </a:p>
          <a:p>
            <a:pPr>
              <a:buFont typeface="Wingdings" panose="05000000000000000000" pitchFamily="2" charset="2"/>
              <a:buChar char="Ø"/>
            </a:pPr>
            <a:r>
              <a:rPr lang="ru-RU" dirty="0">
                <a:latin typeface="Franklin Gothic Book"/>
              </a:rPr>
              <a:t>включение  в  бюджет  необоснованно  высоких  расходов  на  создание  или модернизацию порталов, сувенирную продукцию;</a:t>
            </a:r>
          </a:p>
        </p:txBody>
      </p:sp>
    </p:spTree>
    <p:extLst>
      <p:ext uri="{BB962C8B-B14F-4D97-AF65-F5344CB8AC3E}">
        <p14:creationId xmlns:p14="http://schemas.microsoft.com/office/powerpoint/2010/main" val="3735573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latin typeface="Franklin Gothic Book"/>
              </a:rPr>
              <a:t>запрос  гранта  на  проведение  ежегодных  мероприятий  (форумов, конференций,  фестивалей)  без  качественного  описания  ожидаемого  социального  эффекта,  в  том  числе  влияния  на  целевую  аудиторию (мероприятие  само  по  себе  не  может  быть  результатом  проекта,  его проведение  должно  приводить  к  позитивным  изменениям,  которые должны быть описаны; указание количества и состава участников в этом случае совершенно недостаточно)</a:t>
            </a:r>
          </a:p>
          <a:p>
            <a:endParaRPr lang="ru-RU" dirty="0"/>
          </a:p>
        </p:txBody>
      </p:sp>
    </p:spTree>
    <p:extLst>
      <p:ext uri="{BB962C8B-B14F-4D97-AF65-F5344CB8AC3E}">
        <p14:creationId xmlns:p14="http://schemas.microsoft.com/office/powerpoint/2010/main" val="17073319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43592"/>
            <a:ext cx="8610600" cy="1293028"/>
          </a:xfrm>
        </p:spPr>
        <p:txBody>
          <a:bodyPr>
            <a:noAutofit/>
          </a:bodyPr>
          <a:lstStyle/>
          <a:p>
            <a:r>
              <a:rPr lang="ru-RU" sz="3200" dirty="0"/>
              <a:t>Не допускается осуществление за счет гранта следующих расходов:</a:t>
            </a:r>
            <a:br>
              <a:rPr lang="ru-RU" sz="3200" dirty="0"/>
            </a:br>
            <a:endParaRPr lang="ru-RU" sz="3200" dirty="0"/>
          </a:p>
        </p:txBody>
      </p:sp>
      <p:sp>
        <p:nvSpPr>
          <p:cNvPr id="3" name="Объект 2"/>
          <p:cNvSpPr>
            <a:spLocks noGrp="1"/>
          </p:cNvSpPr>
          <p:nvPr>
            <p:ph idx="1"/>
          </p:nvPr>
        </p:nvSpPr>
        <p:spPr/>
        <p:txBody>
          <a:bodyPr>
            <a:normAutofit lnSpcReduction="10000"/>
          </a:bodyPr>
          <a:lstStyle/>
          <a:p>
            <a:r>
              <a:rPr lang="ru-RU" dirty="0">
                <a:latin typeface="Franklin Gothic Book"/>
              </a:rPr>
              <a:t>расходов, непосредственно не связанных с реализацией проекта;</a:t>
            </a:r>
          </a:p>
          <a:p>
            <a:r>
              <a:rPr lang="ru-RU" dirty="0">
                <a:latin typeface="Franklin Gothic Book"/>
              </a:rPr>
              <a:t>-расходов на приобретение недвижимого имущества (включая земельные участки);</a:t>
            </a:r>
          </a:p>
          <a:p>
            <a:r>
              <a:rPr lang="ru-RU" dirty="0">
                <a:latin typeface="Franklin Gothic Book"/>
              </a:rPr>
              <a:t>-расходов на капитальное строительство новых зданий;</a:t>
            </a:r>
          </a:p>
          <a:p>
            <a:r>
              <a:rPr lang="ru-RU" dirty="0">
                <a:latin typeface="Franklin Gothic Book"/>
              </a:rPr>
              <a:t>-расходов  на  приобретение  алкогольной  и  табачной  продукции,  а  также товаров, которые являются предметами роскоши;</a:t>
            </a:r>
          </a:p>
          <a:p>
            <a:r>
              <a:rPr lang="ru-RU" dirty="0">
                <a:latin typeface="Franklin Gothic Book"/>
              </a:rPr>
              <a:t>-расходов,  предусматривающих  финансирование  политических  партий, кампаний  и  акций,  подготовку  и  проведение  митингов,  демонстраций, пикетирований;</a:t>
            </a:r>
          </a:p>
          <a:p>
            <a:r>
              <a:rPr lang="ru-RU" dirty="0">
                <a:latin typeface="Franklin Gothic Book"/>
              </a:rPr>
              <a:t>-расходов на погашение задолженности организации;</a:t>
            </a:r>
          </a:p>
          <a:p>
            <a:r>
              <a:rPr lang="ru-RU" dirty="0">
                <a:latin typeface="Franklin Gothic Book"/>
              </a:rPr>
              <a:t>-расходов на уплату штрафов, пеней.</a:t>
            </a:r>
          </a:p>
          <a:p>
            <a:endParaRPr lang="ru-RU" dirty="0"/>
          </a:p>
        </p:txBody>
      </p:sp>
    </p:spTree>
    <p:extLst>
      <p:ext uri="{BB962C8B-B14F-4D97-AF65-F5344CB8AC3E}">
        <p14:creationId xmlns:p14="http://schemas.microsoft.com/office/powerpoint/2010/main" val="1075049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Самые распространенные ошибки</a:t>
            </a:r>
            <a:endParaRPr lang="ru-RU" dirty="0"/>
          </a:p>
        </p:txBody>
      </p:sp>
      <p:sp>
        <p:nvSpPr>
          <p:cNvPr id="3" name="Объект 2"/>
          <p:cNvSpPr>
            <a:spLocks noGrp="1"/>
          </p:cNvSpPr>
          <p:nvPr>
            <p:ph idx="1"/>
          </p:nvPr>
        </p:nvSpPr>
        <p:spPr/>
        <p:txBody>
          <a:bodyPr>
            <a:normAutofit/>
          </a:bodyPr>
          <a:lstStyle/>
          <a:p>
            <a:r>
              <a:rPr lang="ru-RU" dirty="0">
                <a:latin typeface="Franklin Gothic Book"/>
              </a:rPr>
              <a:t>Запросить большую сумму гранта в расчете на то, что дадут меньше </a:t>
            </a:r>
          </a:p>
          <a:p>
            <a:r>
              <a:rPr lang="ru-RU" dirty="0">
                <a:latin typeface="Franklin Gothic Book"/>
              </a:rPr>
              <a:t>Включить в бюджет статьи расходов, не связанные с календарным планом </a:t>
            </a:r>
          </a:p>
          <a:p>
            <a:r>
              <a:rPr lang="ru-RU" dirty="0">
                <a:latin typeface="Franklin Gothic Book"/>
              </a:rPr>
              <a:t>Не предусмотреть собственный вклад  </a:t>
            </a:r>
          </a:p>
          <a:p>
            <a:r>
              <a:rPr lang="ru-RU" dirty="0">
                <a:latin typeface="Franklin Gothic Book"/>
              </a:rPr>
              <a:t>Не описать в составе команды людей, оплата труда которых предусмотрена статьями бюджета</a:t>
            </a:r>
          </a:p>
          <a:p>
            <a:r>
              <a:rPr lang="ru-RU" dirty="0">
                <a:latin typeface="Franklin Gothic Book"/>
              </a:rPr>
              <a:t>Не обеспечить информационную открытость организации, не предоставить письма поддержки</a:t>
            </a:r>
          </a:p>
          <a:p>
            <a:r>
              <a:rPr lang="ru-RU" dirty="0">
                <a:latin typeface="Franklin Gothic Book"/>
              </a:rPr>
              <a:t>Предоставить заявку, по сути, не содержащую проект</a:t>
            </a:r>
          </a:p>
          <a:p>
            <a:r>
              <a:rPr lang="ru-RU" dirty="0">
                <a:latin typeface="Franklin Gothic Book"/>
              </a:rPr>
              <a:t>Не обеспечить связь между результатами мероприятий календарного плана с конечными результатами проекта </a:t>
            </a:r>
          </a:p>
          <a:p>
            <a:endParaRPr lang="ru-RU" dirty="0"/>
          </a:p>
        </p:txBody>
      </p:sp>
    </p:spTree>
    <p:extLst>
      <p:ext uri="{BB962C8B-B14F-4D97-AF65-F5344CB8AC3E}">
        <p14:creationId xmlns:p14="http://schemas.microsoft.com/office/powerpoint/2010/main" val="40236224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latin typeface="Franklin Gothic Book"/>
              </a:rPr>
              <a:t>Необоснованно запросить грант на долгосрочный проект </a:t>
            </a:r>
          </a:p>
          <a:p>
            <a:r>
              <a:rPr lang="ru-RU" dirty="0">
                <a:latin typeface="Franklin Gothic Book"/>
              </a:rPr>
              <a:t>Не раскрыть в заявке связь проекта с предыдущей деятельностью организации</a:t>
            </a:r>
          </a:p>
          <a:p>
            <a:endParaRPr lang="ru-RU" dirty="0"/>
          </a:p>
        </p:txBody>
      </p:sp>
    </p:spTree>
    <p:extLst>
      <p:ext uri="{BB962C8B-B14F-4D97-AF65-F5344CB8AC3E}">
        <p14:creationId xmlns:p14="http://schemas.microsoft.com/office/powerpoint/2010/main" val="178206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p:spPr>
        <p:txBody>
          <a:bodyPr>
            <a:noAutofit/>
          </a:bodyPr>
          <a:lstStyle/>
          <a:p>
            <a:r>
              <a:rPr lang="ru-RU" sz="3600" dirty="0" smtClean="0">
                <a:latin typeface="Franklin Gothic Book"/>
              </a:rPr>
              <a:t>Правило:1=1=1</a:t>
            </a:r>
            <a:r>
              <a:rPr lang="ru-RU" sz="2800" dirty="0" smtClean="0">
                <a:latin typeface="Franklin Gothic Book"/>
              </a:rPr>
              <a:t> </a:t>
            </a:r>
            <a:endParaRPr lang="ru-RU" sz="2800" dirty="0">
              <a:latin typeface="Franklin Gothic Book"/>
            </a:endParaRPr>
          </a:p>
        </p:txBody>
      </p:sp>
      <p:sp>
        <p:nvSpPr>
          <p:cNvPr id="3" name="Объект 2"/>
          <p:cNvSpPr>
            <a:spLocks noGrp="1"/>
          </p:cNvSpPr>
          <p:nvPr>
            <p:ph idx="1"/>
          </p:nvPr>
        </p:nvSpPr>
        <p:spPr/>
        <p:txBody>
          <a:bodyPr>
            <a:normAutofit fontScale="92500" lnSpcReduction="10000"/>
          </a:bodyPr>
          <a:lstStyle/>
          <a:p>
            <a:r>
              <a:rPr lang="ru-RU" b="1" dirty="0" smtClean="0">
                <a:latin typeface="Franklin Gothic Book"/>
              </a:rPr>
              <a:t>По одному </a:t>
            </a:r>
            <a:r>
              <a:rPr lang="ru-RU" b="1" dirty="0" err="1" smtClean="0">
                <a:latin typeface="Franklin Gothic Book"/>
              </a:rPr>
              <a:t>грантовому</a:t>
            </a:r>
            <a:r>
              <a:rPr lang="ru-RU" b="1" dirty="0" smtClean="0">
                <a:latin typeface="Franklin Gothic Book"/>
              </a:rPr>
              <a:t> направлению одна организация может подать только одну заявку на конкурс.</a:t>
            </a:r>
          </a:p>
          <a:p>
            <a:r>
              <a:rPr lang="ru-RU" dirty="0" smtClean="0">
                <a:latin typeface="Franklin Gothic Book"/>
              </a:rPr>
              <a:t>Независимо </a:t>
            </a:r>
            <a:r>
              <a:rPr lang="ru-RU" dirty="0">
                <a:latin typeface="Franklin Gothic Book"/>
              </a:rPr>
              <a:t>от количества выигравших в конкурсе заявок, поданных по разным направлениям, одна организация может получить только один грант на осуществление только одного проекта (право выбора предоставляется самой организации). </a:t>
            </a:r>
          </a:p>
          <a:p>
            <a:r>
              <a:rPr lang="ru-RU" dirty="0">
                <a:latin typeface="Franklin Gothic Book"/>
              </a:rPr>
              <a:t>Также запрещается подача практически одного и того же проекта в виде нескольких заявок сразу по нескольким </a:t>
            </a:r>
            <a:r>
              <a:rPr lang="ru-RU" dirty="0" err="1">
                <a:latin typeface="Franklin Gothic Book"/>
              </a:rPr>
              <a:t>грантовым</a:t>
            </a:r>
            <a:r>
              <a:rPr lang="ru-RU" dirty="0">
                <a:latin typeface="Franklin Gothic Book"/>
              </a:rPr>
              <a:t> направлениям. Если одна организация представит на конкурс две и более заявки, схожие по содержанию более чем на 50 процентов, все такие заявки не будут допущены до независимой экспертизы. </a:t>
            </a:r>
          </a:p>
          <a:p>
            <a:r>
              <a:rPr lang="ru-RU" dirty="0">
                <a:latin typeface="Franklin Gothic Book"/>
              </a:rPr>
              <a:t>При этом деятельность по проекту,   разумеется, может охватывать несколько тематик в разных </a:t>
            </a:r>
            <a:r>
              <a:rPr lang="ru-RU" dirty="0" err="1">
                <a:latin typeface="Franklin Gothic Book"/>
              </a:rPr>
              <a:t>грантовых</a:t>
            </a:r>
            <a:r>
              <a:rPr lang="ru-RU" dirty="0">
                <a:latin typeface="Franklin Gothic Book"/>
              </a:rPr>
              <a:t> направлениях. В этом случае для подачи заявки необходимо выбрать направление, которому преимущественно соответствуют запланированные по проекту мероприятия (большее число мероприятий или наиболее значимые из них).</a:t>
            </a:r>
          </a:p>
          <a:p>
            <a:endParaRPr lang="ru-RU" dirty="0"/>
          </a:p>
        </p:txBody>
      </p:sp>
    </p:spTree>
    <p:extLst>
      <p:ext uri="{BB962C8B-B14F-4D97-AF65-F5344CB8AC3E}">
        <p14:creationId xmlns:p14="http://schemas.microsoft.com/office/powerpoint/2010/main" val="698069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5600" y="764373"/>
            <a:ext cx="8610600" cy="1054036"/>
          </a:xfrm>
        </p:spPr>
        <p:txBody>
          <a:bodyPr>
            <a:normAutofit fontScale="90000"/>
          </a:bodyPr>
          <a:lstStyle/>
          <a:p>
            <a:r>
              <a:rPr lang="ru-RU" dirty="0" smtClean="0"/>
              <a:t>Характерные черты отвергнутых заявок</a:t>
            </a:r>
            <a:endParaRPr lang="ru-RU" dirty="0"/>
          </a:p>
        </p:txBody>
      </p:sp>
      <p:sp>
        <p:nvSpPr>
          <p:cNvPr id="3" name="Объект 2"/>
          <p:cNvSpPr>
            <a:spLocks noGrp="1"/>
          </p:cNvSpPr>
          <p:nvPr>
            <p:ph idx="1"/>
          </p:nvPr>
        </p:nvSpPr>
        <p:spPr/>
        <p:txBody>
          <a:bodyPr/>
          <a:lstStyle/>
          <a:p>
            <a:r>
              <a:rPr lang="ru-RU" dirty="0">
                <a:latin typeface="Franklin Gothic Book"/>
              </a:rPr>
              <a:t>Не соответствует миссии, приоритетам, правилам или условиям </a:t>
            </a:r>
            <a:r>
              <a:rPr lang="ru-RU" dirty="0" err="1">
                <a:latin typeface="Franklin Gothic Book"/>
              </a:rPr>
              <a:t>грантодателя</a:t>
            </a:r>
            <a:endParaRPr lang="ru-RU" dirty="0">
              <a:latin typeface="Franklin Gothic Book"/>
            </a:endParaRPr>
          </a:p>
          <a:p>
            <a:r>
              <a:rPr lang="ru-RU" dirty="0">
                <a:latin typeface="Franklin Gothic Book"/>
              </a:rPr>
              <a:t>Свидетельство некомпетентности заявителя в сфере направлений грантовой программы, заявленного проекта</a:t>
            </a:r>
          </a:p>
          <a:p>
            <a:r>
              <a:rPr lang="ru-RU" dirty="0">
                <a:latin typeface="Franklin Gothic Book"/>
              </a:rPr>
              <a:t>Плохо разработанный план действий</a:t>
            </a:r>
          </a:p>
          <a:p>
            <a:r>
              <a:rPr lang="ru-RU" dirty="0">
                <a:latin typeface="Franklin Gothic Book"/>
              </a:rPr>
              <a:t>Технические ошибки</a:t>
            </a:r>
          </a:p>
          <a:p>
            <a:r>
              <a:rPr lang="ru-RU" dirty="0">
                <a:latin typeface="Franklin Gothic Book"/>
              </a:rPr>
              <a:t>Недостаток деталей</a:t>
            </a:r>
          </a:p>
          <a:p>
            <a:r>
              <a:rPr lang="ru-RU" dirty="0">
                <a:latin typeface="Franklin Gothic Book"/>
              </a:rPr>
              <a:t>Не соответствие разделов проекта  друг  другу </a:t>
            </a:r>
          </a:p>
          <a:p>
            <a:r>
              <a:rPr lang="ru-RU" dirty="0">
                <a:latin typeface="Franklin Gothic Book"/>
              </a:rPr>
              <a:t>Раздутый и/или необоснованный бюджет</a:t>
            </a:r>
          </a:p>
          <a:p>
            <a:endParaRPr lang="ru-RU" dirty="0"/>
          </a:p>
          <a:p>
            <a:endParaRPr lang="ru-RU" dirty="0"/>
          </a:p>
        </p:txBody>
      </p:sp>
    </p:spTree>
    <p:extLst>
      <p:ext uri="{BB962C8B-B14F-4D97-AF65-F5344CB8AC3E}">
        <p14:creationId xmlns:p14="http://schemas.microsoft.com/office/powerpoint/2010/main" val="28933930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оценки проектов</a:t>
            </a:r>
            <a:endParaRPr lang="ru-RU" dirty="0"/>
          </a:p>
        </p:txBody>
      </p:sp>
      <p:sp>
        <p:nvSpPr>
          <p:cNvPr id="3" name="Объект 2"/>
          <p:cNvSpPr>
            <a:spLocks noGrp="1"/>
          </p:cNvSpPr>
          <p:nvPr>
            <p:ph idx="1"/>
          </p:nvPr>
        </p:nvSpPr>
        <p:spPr/>
        <p:txBody>
          <a:bodyPr>
            <a:normAutofit fontScale="77500" lnSpcReduction="20000"/>
          </a:bodyPr>
          <a:lstStyle/>
          <a:p>
            <a:pPr>
              <a:buFont typeface="Wingdings" panose="05000000000000000000" pitchFamily="2" charset="2"/>
              <a:buChar char="ü"/>
            </a:pPr>
            <a:r>
              <a:rPr lang="ru-RU" dirty="0">
                <a:latin typeface="Franklin Gothic Book"/>
              </a:rPr>
              <a:t>Актуальность и социальная значимость проекта </a:t>
            </a:r>
          </a:p>
          <a:p>
            <a:pPr>
              <a:buFont typeface="Wingdings" panose="05000000000000000000" pitchFamily="2" charset="2"/>
              <a:buChar char="ü"/>
            </a:pPr>
            <a:r>
              <a:rPr lang="ru-RU" dirty="0">
                <a:latin typeface="Franklin Gothic Book"/>
              </a:rPr>
              <a:t>Логическая связность и реализуемость проекта, соответствие мероприятий проекта его целям, задачам и ожидаемым результатам </a:t>
            </a:r>
          </a:p>
          <a:p>
            <a:pPr>
              <a:buFont typeface="Wingdings" panose="05000000000000000000" pitchFamily="2" charset="2"/>
              <a:buChar char="ü"/>
            </a:pPr>
            <a:r>
              <a:rPr lang="ru-RU" dirty="0" err="1">
                <a:latin typeface="Franklin Gothic Book"/>
              </a:rPr>
              <a:t>Инновационность</a:t>
            </a:r>
            <a:r>
              <a:rPr lang="ru-RU" dirty="0">
                <a:latin typeface="Franklin Gothic Book"/>
              </a:rPr>
              <a:t>, уникальность проекта </a:t>
            </a:r>
          </a:p>
          <a:p>
            <a:pPr>
              <a:buFont typeface="Wingdings" panose="05000000000000000000" pitchFamily="2" charset="2"/>
              <a:buChar char="ü"/>
            </a:pPr>
            <a:r>
              <a:rPr lang="ru-RU" dirty="0">
                <a:latin typeface="Franklin Gothic Book"/>
              </a:rPr>
              <a:t>Соотношение планируемых расходов на реализацию проекта и его ожидаемых результатов, адекватность, измеримость и достижимость таких результатов </a:t>
            </a:r>
          </a:p>
          <a:p>
            <a:pPr>
              <a:buFont typeface="Wingdings" panose="05000000000000000000" pitchFamily="2" charset="2"/>
              <a:buChar char="ü"/>
            </a:pPr>
            <a:r>
              <a:rPr lang="ru-RU" dirty="0">
                <a:latin typeface="Franklin Gothic Book"/>
              </a:rPr>
              <a:t>Реалистичность бюджета проекта и обоснованность планируемых расходов на реализацию проекта </a:t>
            </a:r>
          </a:p>
          <a:p>
            <a:pPr>
              <a:buFont typeface="Wingdings" panose="05000000000000000000" pitchFamily="2" charset="2"/>
              <a:buChar char="ü"/>
            </a:pPr>
            <a:r>
              <a:rPr lang="ru-RU" dirty="0">
                <a:latin typeface="Franklin Gothic Book"/>
              </a:rPr>
              <a:t>Масштаб реализации проекта </a:t>
            </a:r>
          </a:p>
          <a:p>
            <a:pPr>
              <a:buFont typeface="Wingdings" panose="05000000000000000000" pitchFamily="2" charset="2"/>
              <a:buChar char="ü"/>
            </a:pPr>
            <a:r>
              <a:rPr lang="ru-RU" dirty="0">
                <a:latin typeface="Franklin Gothic Book"/>
              </a:rPr>
              <a:t>Собственный вклад организации и дополнительные ресурсы, привлекаемые на реализацию проекта, перспективы его дальнейшего развития </a:t>
            </a:r>
          </a:p>
          <a:p>
            <a:pPr>
              <a:buFont typeface="Wingdings" panose="05000000000000000000" pitchFamily="2" charset="2"/>
              <a:buChar char="ü"/>
            </a:pPr>
            <a:r>
              <a:rPr lang="ru-RU" dirty="0">
                <a:latin typeface="Franklin Gothic Book"/>
              </a:rPr>
              <a:t>Опыт организации по успешной реализации программ, проектов по соответствующему направлению деятельности </a:t>
            </a:r>
          </a:p>
          <a:p>
            <a:pPr>
              <a:buFont typeface="Wingdings" panose="05000000000000000000" pitchFamily="2" charset="2"/>
              <a:buChar char="ü"/>
            </a:pPr>
            <a:r>
              <a:rPr lang="ru-RU" dirty="0">
                <a:latin typeface="Franklin Gothic Book"/>
              </a:rPr>
              <a:t>Соответствие опыта и компетенций команды проекта планируемой деятельности </a:t>
            </a:r>
          </a:p>
          <a:p>
            <a:pPr>
              <a:buFont typeface="Wingdings" panose="05000000000000000000" pitchFamily="2" charset="2"/>
              <a:buChar char="ü"/>
            </a:pPr>
            <a:r>
              <a:rPr lang="ru-RU" dirty="0">
                <a:latin typeface="Franklin Gothic Book"/>
              </a:rPr>
              <a:t> Информационная открытость организации</a:t>
            </a:r>
          </a:p>
          <a:p>
            <a:endParaRPr lang="ru-RU" dirty="0"/>
          </a:p>
        </p:txBody>
      </p:sp>
    </p:spTree>
    <p:extLst>
      <p:ext uri="{BB962C8B-B14F-4D97-AF65-F5344CB8AC3E}">
        <p14:creationId xmlns:p14="http://schemas.microsoft.com/office/powerpoint/2010/main" val="27056308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Некоторые типы конкурсантов</a:t>
            </a:r>
            <a:endParaRPr lang="ru-RU" dirty="0"/>
          </a:p>
        </p:txBody>
      </p:sp>
      <p:sp>
        <p:nvSpPr>
          <p:cNvPr id="3" name="Объект 2"/>
          <p:cNvSpPr>
            <a:spLocks noGrp="1"/>
          </p:cNvSpPr>
          <p:nvPr>
            <p:ph idx="1"/>
          </p:nvPr>
        </p:nvSpPr>
        <p:spPr/>
        <p:txBody>
          <a:bodyPr/>
          <a:lstStyle/>
          <a:p>
            <a:r>
              <a:rPr lang="ru-RU" dirty="0"/>
              <a:t>Подам на всякий случай, вдруг дадут;</a:t>
            </a:r>
          </a:p>
          <a:p>
            <a:r>
              <a:rPr lang="ru-RU" dirty="0"/>
              <a:t>Решить свои проблемы (оплатить аренду, закупить бы оборудования);</a:t>
            </a:r>
          </a:p>
          <a:p>
            <a:r>
              <a:rPr lang="ru-RU" dirty="0"/>
              <a:t>Попробуйте не дать! (много правильных слов, патриотических лозунгов);</a:t>
            </a:r>
          </a:p>
          <a:p>
            <a:r>
              <a:rPr lang="ru-RU" dirty="0"/>
              <a:t>Есть хорошая идея, а детали разработаем в ходе проекта;</a:t>
            </a:r>
          </a:p>
          <a:p>
            <a:r>
              <a:rPr lang="ru-RU" dirty="0"/>
              <a:t>Не умеем – научимся или пригласим экспертов.</a:t>
            </a:r>
          </a:p>
          <a:p>
            <a:endParaRPr lang="ru-RU" dirty="0"/>
          </a:p>
        </p:txBody>
      </p:sp>
    </p:spTree>
    <p:extLst>
      <p:ext uri="{BB962C8B-B14F-4D97-AF65-F5344CB8AC3E}">
        <p14:creationId xmlns:p14="http://schemas.microsoft.com/office/powerpoint/2010/main" val="21358905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Общие советы и рекомендации</a:t>
            </a:r>
            <a:endParaRPr lang="ru-RU" dirty="0"/>
          </a:p>
        </p:txBody>
      </p:sp>
      <p:sp>
        <p:nvSpPr>
          <p:cNvPr id="3" name="Объект 2"/>
          <p:cNvSpPr>
            <a:spLocks noGrp="1"/>
          </p:cNvSpPr>
          <p:nvPr>
            <p:ph idx="1"/>
          </p:nvPr>
        </p:nvSpPr>
        <p:spPr/>
        <p:txBody>
          <a:bodyPr>
            <a:normAutofit fontScale="92500"/>
          </a:bodyPr>
          <a:lstStyle/>
          <a:p>
            <a:pPr marL="0" indent="0">
              <a:buNone/>
            </a:pPr>
            <a:r>
              <a:rPr lang="ru-RU" dirty="0">
                <a:latin typeface="Franklin Gothic Book"/>
              </a:rPr>
              <a:t>Избегайте употребления специальных терминов, казенного языка, пишите проще и понятнее; то, что для вас очевидно, экспертам может быть неясно.</a:t>
            </a:r>
          </a:p>
          <a:p>
            <a:pPr marL="0" indent="0">
              <a:buNone/>
            </a:pPr>
            <a:r>
              <a:rPr lang="ru-RU" dirty="0">
                <a:latin typeface="Franklin Gothic Book"/>
              </a:rPr>
              <a:t>Не тяните со сдачей заявки до последнего дня.</a:t>
            </a:r>
          </a:p>
          <a:p>
            <a:pPr marL="0" indent="0">
              <a:buNone/>
            </a:pPr>
            <a:r>
              <a:rPr lang="ru-RU" dirty="0">
                <a:latin typeface="Franklin Gothic Book"/>
              </a:rPr>
              <a:t>Перед тем, как сдать заявку дайте кому-то (лучше постороннему) внимательно её прочитать; это поможет избежать опечаток, неясностей и ошибок оформления. </a:t>
            </a:r>
          </a:p>
          <a:p>
            <a:pPr marL="0" indent="0">
              <a:buNone/>
            </a:pPr>
            <a:r>
              <a:rPr lang="ru-RU" dirty="0">
                <a:latin typeface="Franklin Gothic Book"/>
              </a:rPr>
              <a:t>Более скромные по бюджету проекты имеют лучшие шансы быть поддержанными.</a:t>
            </a:r>
          </a:p>
          <a:p>
            <a:pPr marL="0" indent="0">
              <a:buNone/>
            </a:pPr>
            <a:r>
              <a:rPr lang="ru-RU" dirty="0">
                <a:latin typeface="Franklin Gothic Book"/>
              </a:rPr>
              <a:t>Имейте в виду, что эксперты фонда будут изучать и обсуждать не вашу замечательную организацию и даже не Ваш проект, а вашу заявку, т.е. слова, написанные на бумаге; прекрасный проект описанный невнятно поддержки не получит. </a:t>
            </a:r>
          </a:p>
          <a:p>
            <a:pPr marL="0" indent="0">
              <a:buNone/>
            </a:pPr>
            <a:r>
              <a:rPr lang="ru-RU" dirty="0">
                <a:latin typeface="Franklin Gothic Book"/>
              </a:rPr>
              <a:t>Сделайте «чек лист» со всеми рекомендациями и требованиями к заявке, проверьте, всё ли выполнено. </a:t>
            </a:r>
          </a:p>
          <a:p>
            <a:pPr marL="0" indent="0">
              <a:buNone/>
            </a:pPr>
            <a:endParaRPr lang="ru-RU" dirty="0"/>
          </a:p>
        </p:txBody>
      </p:sp>
    </p:spTree>
    <p:extLst>
      <p:ext uri="{BB962C8B-B14F-4D97-AF65-F5344CB8AC3E}">
        <p14:creationId xmlns:p14="http://schemas.microsoft.com/office/powerpoint/2010/main" val="18564581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342900" lvl="0" indent="-342900" algn="ctr">
              <a:lnSpc>
                <a:spcPct val="100000"/>
              </a:lnSpc>
              <a:spcBef>
                <a:spcPct val="20000"/>
              </a:spcBef>
              <a:buClr>
                <a:srgbClr val="94B6D2"/>
              </a:buClr>
              <a:buSzPct val="70000"/>
              <a:buNone/>
            </a:pPr>
            <a:r>
              <a:rPr lang="ru-RU" sz="4800" b="1" dirty="0">
                <a:solidFill>
                  <a:srgbClr val="FF0000"/>
                </a:solidFill>
                <a:latin typeface="Franklin Gothic Book"/>
              </a:rPr>
              <a:t>Спасибо за</a:t>
            </a:r>
          </a:p>
          <a:p>
            <a:pPr marL="342900" lvl="0" indent="-342900" algn="ctr">
              <a:lnSpc>
                <a:spcPct val="100000"/>
              </a:lnSpc>
              <a:spcBef>
                <a:spcPct val="20000"/>
              </a:spcBef>
              <a:buClr>
                <a:srgbClr val="94B6D2"/>
              </a:buClr>
              <a:buSzPct val="70000"/>
              <a:buNone/>
            </a:pPr>
            <a:r>
              <a:rPr lang="ru-RU" sz="4800" b="1" dirty="0">
                <a:solidFill>
                  <a:srgbClr val="FF0000"/>
                </a:solidFill>
                <a:latin typeface="Franklin Gothic Book"/>
              </a:rPr>
              <a:t> внимание! </a:t>
            </a:r>
          </a:p>
          <a:p>
            <a:pPr marL="342900" lvl="0" indent="-342900" algn="ctr">
              <a:lnSpc>
                <a:spcPct val="100000"/>
              </a:lnSpc>
              <a:spcBef>
                <a:spcPct val="20000"/>
              </a:spcBef>
              <a:buClr>
                <a:srgbClr val="94B6D2"/>
              </a:buClr>
              <a:buSzPct val="70000"/>
              <a:buNone/>
            </a:pPr>
            <a:r>
              <a:rPr lang="ru-RU" sz="4800" b="1" dirty="0">
                <a:solidFill>
                  <a:srgbClr val="FF0000"/>
                </a:solidFill>
                <a:latin typeface="Franklin Gothic Book"/>
              </a:rPr>
              <a:t> </a:t>
            </a:r>
            <a:r>
              <a:rPr lang="ru-RU" sz="4800" b="1" dirty="0">
                <a:solidFill>
                  <a:srgbClr val="0070C0"/>
                </a:solidFill>
                <a:latin typeface="Franklin Gothic Book"/>
              </a:rPr>
              <a:t>Успехов в разработке и реализации проектов</a:t>
            </a:r>
            <a:endParaRPr lang="ru-RU" dirty="0"/>
          </a:p>
        </p:txBody>
      </p:sp>
    </p:spTree>
    <p:extLst>
      <p:ext uri="{BB962C8B-B14F-4D97-AF65-F5344CB8AC3E}">
        <p14:creationId xmlns:p14="http://schemas.microsoft.com/office/powerpoint/2010/main" val="405311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 подачи заявки</a:t>
            </a:r>
            <a:endParaRPr lang="ru-RU" dirty="0"/>
          </a:p>
        </p:txBody>
      </p:sp>
      <p:sp>
        <p:nvSpPr>
          <p:cNvPr id="3" name="Объект 2"/>
          <p:cNvSpPr>
            <a:spLocks noGrp="1"/>
          </p:cNvSpPr>
          <p:nvPr>
            <p:ph idx="1"/>
          </p:nvPr>
        </p:nvSpPr>
        <p:spPr/>
        <p:txBody>
          <a:bodyPr>
            <a:normAutofit lnSpcReduction="10000"/>
          </a:bodyPr>
          <a:lstStyle/>
          <a:p>
            <a:r>
              <a:rPr lang="ru-RU" sz="2800" dirty="0">
                <a:latin typeface="Franklin Gothic Book"/>
              </a:rPr>
              <a:t>Рекомендуется завершить заполнение заявки и подать ее не </a:t>
            </a:r>
            <a:r>
              <a:rPr lang="ru-RU" sz="2800" b="1" dirty="0">
                <a:latin typeface="Franklin Gothic Book"/>
              </a:rPr>
              <a:t>позднее </a:t>
            </a:r>
            <a:r>
              <a:rPr lang="ru-RU" sz="2800" b="1" dirty="0" smtClean="0">
                <a:latin typeface="Franklin Gothic Book"/>
              </a:rPr>
              <a:t>18 ноября 2019 года</a:t>
            </a:r>
            <a:r>
              <a:rPr lang="ru-RU" sz="2800" dirty="0" smtClean="0">
                <a:latin typeface="Franklin Gothic Book"/>
              </a:rPr>
              <a:t>, </a:t>
            </a:r>
            <a:r>
              <a:rPr lang="ru-RU" sz="2800" dirty="0">
                <a:latin typeface="Franklin Gothic Book"/>
              </a:rPr>
              <a:t>тогда будет возможность доработать заявку, если при ее регистрации в фонде будут выявлены нарушения требований положения о конкурсе. </a:t>
            </a:r>
          </a:p>
          <a:p>
            <a:r>
              <a:rPr lang="ru-RU" sz="2800" dirty="0" smtClean="0">
                <a:latin typeface="Franklin Gothic Book"/>
              </a:rPr>
              <a:t>Информация</a:t>
            </a:r>
            <a:r>
              <a:rPr lang="ru-RU" sz="2800" dirty="0">
                <a:latin typeface="Franklin Gothic Book"/>
              </a:rPr>
              <a:t>, указанная в заявке, может быть размещена на официальном сайте фонда и будет доступна для средств массовой информации и любых посетителей сайта. </a:t>
            </a:r>
          </a:p>
          <a:p>
            <a:r>
              <a:rPr lang="ru-RU" sz="2800" dirty="0">
                <a:latin typeface="Franklin Gothic Book"/>
              </a:rPr>
              <a:t>Это может повлечь за собой тиражирование информации о проекте без соответствующего уведомления организации-заявителя.</a:t>
            </a:r>
          </a:p>
          <a:p>
            <a:endParaRPr lang="ru-RU" b="1" dirty="0"/>
          </a:p>
          <a:p>
            <a:endParaRPr lang="ru-RU" dirty="0"/>
          </a:p>
        </p:txBody>
      </p:sp>
    </p:spTree>
    <p:extLst>
      <p:ext uri="{BB962C8B-B14F-4D97-AF65-F5344CB8AC3E}">
        <p14:creationId xmlns:p14="http://schemas.microsoft.com/office/powerpoint/2010/main" val="371565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Общие рекомендации по заполнению разделов заявки</a:t>
            </a:r>
            <a:endParaRPr lang="ru-RU" dirty="0"/>
          </a:p>
        </p:txBody>
      </p:sp>
      <p:sp>
        <p:nvSpPr>
          <p:cNvPr id="3" name="Объект 2"/>
          <p:cNvSpPr>
            <a:spLocks noGrp="1"/>
          </p:cNvSpPr>
          <p:nvPr>
            <p:ph idx="1"/>
          </p:nvPr>
        </p:nvSpPr>
        <p:spPr/>
        <p:txBody>
          <a:bodyPr>
            <a:noAutofit/>
          </a:bodyPr>
          <a:lstStyle/>
          <a:p>
            <a:r>
              <a:rPr lang="ru-RU" sz="2800" dirty="0">
                <a:latin typeface="Franklin Gothic Book"/>
              </a:rPr>
              <a:t>Эксперты конкурса при оценке заявки ориентируются на содержащуюся в ней информацию, поэтому в заявке должна быть представлена максимально полная информация об организации и проекте.</a:t>
            </a:r>
          </a:p>
          <a:p>
            <a:r>
              <a:rPr lang="ru-RU" sz="2800" dirty="0">
                <a:latin typeface="Franklin Gothic Book"/>
              </a:rPr>
              <a:t> </a:t>
            </a:r>
            <a:r>
              <a:rPr lang="ru-RU" sz="2800" dirty="0" smtClean="0">
                <a:latin typeface="Franklin Gothic Book"/>
              </a:rPr>
              <a:t>Следует </a:t>
            </a:r>
            <a:r>
              <a:rPr lang="ru-RU" sz="2800" dirty="0">
                <a:latin typeface="Franklin Gothic Book"/>
              </a:rPr>
              <a:t>емко и конкретно формулировать информацию в полях заявки, желательно избегать общих фраз.</a:t>
            </a:r>
          </a:p>
          <a:p>
            <a:r>
              <a:rPr lang="ru-RU" sz="2800" dirty="0">
                <a:latin typeface="Franklin Gothic Book"/>
              </a:rPr>
              <a:t> </a:t>
            </a:r>
            <a:r>
              <a:rPr lang="ru-RU" sz="2800" dirty="0" smtClean="0">
                <a:latin typeface="Franklin Gothic Book"/>
              </a:rPr>
              <a:t>Из </a:t>
            </a:r>
            <a:r>
              <a:rPr lang="ru-RU" sz="2800" dirty="0">
                <a:latin typeface="Franklin Gothic Book"/>
              </a:rPr>
              <a:t>заявки должна быть четко ясна и понятна суть проекта.</a:t>
            </a:r>
          </a:p>
          <a:p>
            <a:endParaRPr lang="ru-RU" sz="3200" dirty="0">
              <a:latin typeface="Franklin Gothic Book"/>
            </a:endParaRPr>
          </a:p>
        </p:txBody>
      </p:sp>
    </p:spTree>
    <p:extLst>
      <p:ext uri="{BB962C8B-B14F-4D97-AF65-F5344CB8AC3E}">
        <p14:creationId xmlns:p14="http://schemas.microsoft.com/office/powerpoint/2010/main" val="1328720184"/>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1410</TotalTime>
  <Words>6690</Words>
  <Application>Microsoft Office PowerPoint</Application>
  <PresentationFormat>Широкоэкранный</PresentationFormat>
  <Paragraphs>437</Paragraphs>
  <Slides>74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74</vt:i4>
      </vt:variant>
    </vt:vector>
  </HeadingPairs>
  <TitlesOfParts>
    <vt:vector size="84" baseType="lpstr">
      <vt:lpstr>Arial</vt:lpstr>
      <vt:lpstr>Calibri</vt:lpstr>
      <vt:lpstr>Century Gothic</vt:lpstr>
      <vt:lpstr>Courier New</vt:lpstr>
      <vt:lpstr>Franklin Gothic Book</vt:lpstr>
      <vt:lpstr>Times New Roman</vt:lpstr>
      <vt:lpstr>Verdana</vt:lpstr>
      <vt:lpstr>Wingdings</vt:lpstr>
      <vt:lpstr>Wingdings 2</vt:lpstr>
      <vt:lpstr>След самолета</vt:lpstr>
      <vt:lpstr>  Областной семинар «Подготовка заявки для участия в Фонде президентских грантов» </vt:lpstr>
      <vt:lpstr>Презентация PowerPoint</vt:lpstr>
      <vt:lpstr>Кто может стать участником?</vt:lpstr>
      <vt:lpstr>В конкурсе не могут участвовать:</vt:lpstr>
      <vt:lpstr>Правила оформления заявки на грант</vt:lpstr>
      <vt:lpstr>Презентация PowerPoint</vt:lpstr>
      <vt:lpstr>Правило:1=1=1 </vt:lpstr>
      <vt:lpstr>Срок подачи заявки</vt:lpstr>
      <vt:lpstr>Общие рекомендации по заполнению разделов заявки</vt:lpstr>
      <vt:lpstr>Изучите методические материалы</vt:lpstr>
      <vt:lpstr>Презентация PowerPoint</vt:lpstr>
      <vt:lpstr>Заполняем заявку</vt:lpstr>
      <vt:lpstr>Презентация PowerPoint</vt:lpstr>
      <vt:lpstr>Что важнее всего в социальном проекте? </vt:lpstr>
      <vt:lpstr>Проект - победитель</vt:lpstr>
      <vt:lpstr>Презентация PowerPoint</vt:lpstr>
      <vt:lpstr>I раздел. О проекте.</vt:lpstr>
      <vt:lpstr>грантовое направление </vt:lpstr>
      <vt:lpstr>Долгосрочный проект</vt:lpstr>
      <vt:lpstr>1.1 Тематика грантового направления</vt:lpstr>
      <vt:lpstr>2. НАзвание проекта</vt:lpstr>
      <vt:lpstr>Примеры:</vt:lpstr>
      <vt:lpstr>3. Краткое описание проекта (деятельность в рамках проекта)</vt:lpstr>
      <vt:lpstr>Удачный Пример:</vt:lpstr>
      <vt:lpstr>Неудачный пример:</vt:lpstr>
      <vt:lpstr>4. «География проекта»</vt:lpstr>
      <vt:lpstr>5. «Дата начала реализации проекта» 6. «дата окончания реализации проекта»</vt:lpstr>
      <vt:lpstr>7. «Обоснование социальной значимости»</vt:lpstr>
      <vt:lpstr>Пример:</vt:lpstr>
      <vt:lpstr>7.1. Полное описание проекта. Презентация проекта.</vt:lpstr>
      <vt:lpstr>8. «Целевые группы проекта»</vt:lpstr>
      <vt:lpstr>9. «Цели проета»</vt:lpstr>
      <vt:lpstr>Примеры:</vt:lpstr>
      <vt:lpstr>10. «Задачи проекта»</vt:lpstr>
      <vt:lpstr>Пример:</vt:lpstr>
      <vt:lpstr>Неудачный пример:</vt:lpstr>
      <vt:lpstr>11. «Партнеры проекта»</vt:lpstr>
      <vt:lpstr>12. «Как будет организовано информационное сопровождение проекта»</vt:lpstr>
      <vt:lpstr>13. «Количественные результаты»</vt:lpstr>
      <vt:lpstr>Пример:</vt:lpstr>
      <vt:lpstr>Презентация PowerPoint</vt:lpstr>
      <vt:lpstr>14. «качественные результаты»</vt:lpstr>
      <vt:lpstr>Пример:</vt:lpstr>
      <vt:lpstr>15. Дальнейшее развитие проекта</vt:lpstr>
      <vt:lpstr>Пример:</vt:lpstr>
      <vt:lpstr>Презентация PowerPoint</vt:lpstr>
      <vt:lpstr>17. «Видео в проекте»</vt:lpstr>
      <vt:lpstr>II.Раздел. Информация о руководителе проекта</vt:lpstr>
      <vt:lpstr>III. Раздел «Информация о команде проекта»</vt:lpstr>
      <vt:lpstr>IV.Раздел «организация заявитель»</vt:lpstr>
      <vt:lpstr>устав</vt:lpstr>
      <vt:lpstr>Презентация PowerPoint</vt:lpstr>
      <vt:lpstr>Презентация PowerPoint</vt:lpstr>
      <vt:lpstr>25. Доходы организации в рублях за предыдущий год </vt:lpstr>
      <vt:lpstr>27. Количество благополучателей за предыдущий год (с января по декабрь)физические лица, юридические лица</vt:lpstr>
      <vt:lpstr>28. Основные реализованные программы и проекты за последние  5 лет</vt:lpstr>
      <vt:lpstr>29. Имеющиеся в распоряжении организации  материально-технические ресурсы</vt:lpstr>
      <vt:lpstr>V. Раздел «календарный план»</vt:lpstr>
      <vt:lpstr>Презентация PowerPoint</vt:lpstr>
      <vt:lpstr>Пример:</vt:lpstr>
      <vt:lpstr>VI. Раздел «бюджет проекта»</vt:lpstr>
      <vt:lpstr>Общие принципы составления бюджета</vt:lpstr>
      <vt:lpstr>Презентация PowerPoint</vt:lpstr>
      <vt:lpstr>Презентация PowerPoint</vt:lpstr>
      <vt:lpstr>Презентация PowerPoint</vt:lpstr>
      <vt:lpstr>Презентация PowerPoint</vt:lpstr>
      <vt:lpstr>Не допускается осуществление за счет гранта следующих расходов: </vt:lpstr>
      <vt:lpstr>Самые распространенные ошибки</vt:lpstr>
      <vt:lpstr>Презентация PowerPoint</vt:lpstr>
      <vt:lpstr>Характерные черты отвергнутых заявок</vt:lpstr>
      <vt:lpstr>Критерии оценки проектов</vt:lpstr>
      <vt:lpstr>Некоторые типы конкурсантов</vt:lpstr>
      <vt:lpstr>Общие советы и рекомендации</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Областной семинар «Подготовка заявки для участия в Фонде президентских грантов»</dc:title>
  <dc:creator>User</dc:creator>
  <cp:lastModifiedBy>User</cp:lastModifiedBy>
  <cp:revision>34</cp:revision>
  <dcterms:created xsi:type="dcterms:W3CDTF">2019-09-09T01:47:27Z</dcterms:created>
  <dcterms:modified xsi:type="dcterms:W3CDTF">2019-09-20T08:41:46Z</dcterms:modified>
</cp:coreProperties>
</file>