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3" r:id="rId14"/>
    <p:sldId id="272" r:id="rId15"/>
    <p:sldId id="274" r:id="rId16"/>
    <p:sldId id="275" r:id="rId17"/>
    <p:sldId id="266" r:id="rId18"/>
    <p:sldId id="267" r:id="rId19"/>
    <p:sldId id="268" r:id="rId20"/>
    <p:sldId id="269" r:id="rId2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20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20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8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95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3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2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0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9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4291-4773-4B07-93DC-6BF5D8A486AA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C907-56A1-4382-8214-F0E29ADC7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28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udit-it.ru/plan_schetov/schet-98.html" TargetMode="External"/><Relationship Id="rId13" Type="http://schemas.openxmlformats.org/officeDocument/2006/relationships/hyperlink" Target="https://www.audit-it.ru/plan_schetov/schet-51.html" TargetMode="External"/><Relationship Id="rId3" Type="http://schemas.openxmlformats.org/officeDocument/2006/relationships/hyperlink" Target="https://www.audit-it.ru/plan_schetov/schet-07.html" TargetMode="External"/><Relationship Id="rId7" Type="http://schemas.openxmlformats.org/officeDocument/2006/relationships/hyperlink" Target="https://www.audit-it.ru/plan_schetov/schet-10.html" TargetMode="External"/><Relationship Id="rId12" Type="http://schemas.openxmlformats.org/officeDocument/2006/relationships/hyperlink" Target="https://www.audit-it.ru/plan_schetov/schet-50.html" TargetMode="External"/><Relationship Id="rId2" Type="http://schemas.openxmlformats.org/officeDocument/2006/relationships/hyperlink" Target="https://www.audit-it.ru/plan_schetov/schet-20.html" TargetMode="External"/><Relationship Id="rId16" Type="http://schemas.openxmlformats.org/officeDocument/2006/relationships/hyperlink" Target="https://www.audit-it.ru/plan_schetov/schet-76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udit-it.ru/plan_schetov/schet-83.html" TargetMode="External"/><Relationship Id="rId11" Type="http://schemas.openxmlformats.org/officeDocument/2006/relationships/hyperlink" Target="https://www.audit-it.ru/plan_schetov/schet-41.html" TargetMode="External"/><Relationship Id="rId5" Type="http://schemas.openxmlformats.org/officeDocument/2006/relationships/hyperlink" Target="https://www.audit-it.ru/plan_schetov/schet-08.html" TargetMode="External"/><Relationship Id="rId15" Type="http://schemas.openxmlformats.org/officeDocument/2006/relationships/hyperlink" Target="https://www.audit-it.ru/plan_schetov/schet-55.html" TargetMode="External"/><Relationship Id="rId10" Type="http://schemas.openxmlformats.org/officeDocument/2006/relationships/hyperlink" Target="https://www.audit-it.ru/plan_schetov/schet-15.html" TargetMode="External"/><Relationship Id="rId4" Type="http://schemas.openxmlformats.org/officeDocument/2006/relationships/hyperlink" Target="https://www.audit-it.ru/plan_schetov/schet-26.html" TargetMode="External"/><Relationship Id="rId9" Type="http://schemas.openxmlformats.org/officeDocument/2006/relationships/hyperlink" Target="https://www.audit-it.ru/plan_schetov/schet-11.html" TargetMode="External"/><Relationship Id="rId14" Type="http://schemas.openxmlformats.org/officeDocument/2006/relationships/hyperlink" Target="https://www.audit-it.ru/plan_schetov/schet-5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549" y="818607"/>
            <a:ext cx="11599817" cy="4511038"/>
          </a:xfrm>
        </p:spPr>
        <p:txBody>
          <a:bodyPr>
            <a:normAutofit/>
          </a:bodyPr>
          <a:lstStyle/>
          <a:p>
            <a:r>
              <a:rPr lang="ru-RU" sz="7000" b="1" dirty="0"/>
              <a:t>Бухгалтерский учет целевого финансирования.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4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783" y="748937"/>
            <a:ext cx="10515600" cy="5410608"/>
          </a:xfrm>
        </p:spPr>
        <p:txBody>
          <a:bodyPr/>
          <a:lstStyle/>
          <a:p>
            <a:r>
              <a:rPr lang="ru-RU" sz="3000" dirty="0"/>
              <a:t>Кредитовое сальдо  счета счет </a:t>
            </a:r>
            <a:r>
              <a:rPr lang="ru-RU" sz="3000" u="sng" dirty="0"/>
              <a:t>86 "Целевое финансирование"</a:t>
            </a:r>
            <a:r>
              <a:rPr lang="ru-RU" sz="3000" dirty="0"/>
              <a:t> отражает неиспользованные средства целевого назначения.</a:t>
            </a:r>
          </a:p>
          <a:p>
            <a:r>
              <a:rPr lang="ru-RU" sz="3000" dirty="0"/>
              <a:t>Кредитовый оборот по счету счет </a:t>
            </a:r>
            <a:r>
              <a:rPr lang="ru-RU" sz="3000" u="sng" dirty="0"/>
              <a:t>86 "Целевое финансирование"</a:t>
            </a:r>
            <a:r>
              <a:rPr lang="ru-RU" sz="3000" dirty="0"/>
              <a:t>  отражает целевые поступления.</a:t>
            </a:r>
          </a:p>
          <a:p>
            <a:r>
              <a:rPr lang="ru-RU" sz="3000" dirty="0"/>
              <a:t>Дебетовый оборот по счету счет </a:t>
            </a:r>
            <a:r>
              <a:rPr lang="ru-RU" sz="3000" u="sng" dirty="0"/>
              <a:t>86 "Целевое финансирование"</a:t>
            </a:r>
            <a:r>
              <a:rPr lang="ru-RU" sz="3000" dirty="0"/>
              <a:t>  показывает использование средств на запланированные мероприятия</a:t>
            </a:r>
            <a:r>
              <a:rPr lang="ru-RU" sz="3000" dirty="0" smtClean="0"/>
              <a:t>.</a:t>
            </a:r>
          </a:p>
          <a:p>
            <a:r>
              <a:rPr lang="ru-RU" sz="3000" dirty="0" smtClean="0"/>
              <a:t>Дебетового сальдо счета счет </a:t>
            </a:r>
            <a:r>
              <a:rPr lang="ru-RU" sz="3000" u="sng" dirty="0" smtClean="0"/>
              <a:t>86 "Целевое финансирование"</a:t>
            </a:r>
            <a:r>
              <a:rPr lang="ru-RU" sz="3000" dirty="0" smtClean="0"/>
              <a:t> быть не может.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90" y="2229394"/>
            <a:ext cx="11880819" cy="3614058"/>
          </a:xfrm>
        </p:spPr>
      </p:pic>
    </p:spTree>
    <p:extLst>
      <p:ext uri="{BB962C8B-B14F-4D97-AF65-F5344CB8AC3E}">
        <p14:creationId xmlns:p14="http://schemas.microsoft.com/office/powerpoint/2010/main" val="8907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1" y="4134446"/>
            <a:ext cx="12128970" cy="232932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59439" cy="3631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182880" y="3910149"/>
            <a:ext cx="7907383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3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91589" y="68625"/>
            <a:ext cx="11443062" cy="1124449"/>
          </a:xfrm>
        </p:spPr>
        <p:txBody>
          <a:bodyPr>
            <a:normAutofit/>
          </a:bodyPr>
          <a:lstStyle/>
          <a:p>
            <a:r>
              <a:rPr lang="ru-RU" dirty="0" smtClean="0"/>
              <a:t>Поступление целевых средств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4375"/>
            <a:ext cx="12031663" cy="2822575"/>
          </a:xfrm>
        </p:spPr>
      </p:pic>
    </p:spTree>
    <p:extLst>
      <p:ext uri="{BB962C8B-B14F-4D97-AF65-F5344CB8AC3E}">
        <p14:creationId xmlns:p14="http://schemas.microsoft.com/office/powerpoint/2010/main" val="1230932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73" y="111809"/>
            <a:ext cx="10537371" cy="674619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355" y="1145120"/>
            <a:ext cx="5639289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45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53433"/>
            <a:ext cx="10515600" cy="1325563"/>
          </a:xfrm>
        </p:spPr>
        <p:txBody>
          <a:bodyPr/>
          <a:lstStyle/>
          <a:p>
            <a:r>
              <a:rPr lang="ru-RU" dirty="0" smtClean="0"/>
              <a:t>Списание целевых средств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726"/>
            <a:ext cx="12084570" cy="319927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6924"/>
            <a:ext cx="8222693" cy="13031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248" y="4907111"/>
            <a:ext cx="6569009" cy="195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70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03" y="69667"/>
            <a:ext cx="11952523" cy="6409509"/>
          </a:xfrm>
        </p:spPr>
      </p:pic>
    </p:spTree>
    <p:extLst>
      <p:ext uri="{BB962C8B-B14F-4D97-AF65-F5344CB8AC3E}">
        <p14:creationId xmlns:p14="http://schemas.microsoft.com/office/powerpoint/2010/main" val="832749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700" dirty="0" smtClean="0"/>
              <a:t>Отражение в бухгалтерской налоговой отчетности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Если у организации в течении календарного года были обороты по счету 86, то в декларации по УСН в разделе 3 «Отчет о целевом использовании имущества» их необходимо отразить:</a:t>
            </a:r>
          </a:p>
          <a:p>
            <a:r>
              <a:rPr lang="ru-RU" dirty="0" smtClean="0"/>
              <a:t>Код вида поступлений – указывается согласно назначения целевых средств</a:t>
            </a:r>
          </a:p>
          <a:p>
            <a:r>
              <a:rPr lang="ru-RU" dirty="0" smtClean="0"/>
              <a:t>Дата поступления / срок использования / сумма средств – указывается согласно договора</a:t>
            </a:r>
          </a:p>
          <a:p>
            <a:r>
              <a:rPr lang="ru-RU" dirty="0" smtClean="0"/>
              <a:t>Сумма использованных средств по назначению – из данных бухгалтерского учета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2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343" y="67761"/>
            <a:ext cx="7389999" cy="6580568"/>
          </a:xfrm>
        </p:spPr>
      </p:pic>
    </p:spTree>
    <p:extLst>
      <p:ext uri="{BB962C8B-B14F-4D97-AF65-F5344CB8AC3E}">
        <p14:creationId xmlns:p14="http://schemas.microsoft.com/office/powerpoint/2010/main" val="20512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179388"/>
            <a:ext cx="4423953" cy="2699657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В бухгалтерском балансе в разделе «отчет о целевом использовании средств» необходимо указать обобщенные цифры на основе счета 86.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013" y="0"/>
            <a:ext cx="7676800" cy="6731726"/>
          </a:xfrm>
        </p:spPr>
      </p:pic>
    </p:spTree>
    <p:extLst>
      <p:ext uri="{BB962C8B-B14F-4D97-AF65-F5344CB8AC3E}">
        <p14:creationId xmlns:p14="http://schemas.microsoft.com/office/powerpoint/2010/main" val="1272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8965"/>
            <a:ext cx="10515600" cy="2378075"/>
          </a:xfrm>
        </p:spPr>
        <p:txBody>
          <a:bodyPr>
            <a:noAutofit/>
          </a:bodyPr>
          <a:lstStyle/>
          <a:p>
            <a:r>
              <a:rPr lang="ru-RU" sz="3000" dirty="0"/>
              <a:t>К </a:t>
            </a:r>
            <a:r>
              <a:rPr lang="ru-RU" sz="3000" b="1" u="sng" dirty="0"/>
              <a:t>целевому финансированию</a:t>
            </a:r>
            <a:r>
              <a:rPr lang="ru-RU" sz="3000" dirty="0"/>
              <a:t> относятся средства, которые организация получает  от государства в виде государственной помощи, от других организаций или физических лиц, предназначенные  для финансирования мероприятий целевого назначения</a:t>
            </a:r>
            <a:r>
              <a:rPr lang="ru-RU" sz="3000" dirty="0" smtClean="0"/>
              <a:t>.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ru-RU" sz="3000" b="1" dirty="0" smtClean="0"/>
              <a:t>Основные признаки целевого финансирования:</a:t>
            </a:r>
            <a:r>
              <a:rPr lang="ru-RU" sz="2500" dirty="0"/>
              <a:t/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87040"/>
            <a:ext cx="10515600" cy="3189923"/>
          </a:xfrm>
        </p:spPr>
        <p:txBody>
          <a:bodyPr/>
          <a:lstStyle/>
          <a:p>
            <a:pPr lvl="0"/>
            <a:r>
              <a:rPr lang="ru-RU" dirty="0"/>
              <a:t>Наличие условий предоставления средств. В некоторых случаях для привлечения негосударственного целевого финансирования организация должна выполнить определенные требования.</a:t>
            </a:r>
          </a:p>
          <a:p>
            <a:pPr lvl="0"/>
            <a:r>
              <a:rPr lang="ru-RU" dirty="0"/>
              <a:t>Направленность использования средств. Чтобы имущество (в т. ч. денежные средства) было признано полученным в рамках целевого финансирования, о его назначении должно быть прямо сказано в договоре с инвестором.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54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074" y="26641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000" b="1" dirty="0" smtClean="0"/>
              <a:t>Спасибо за внимание.</a:t>
            </a: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40186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п.14 п.1 ст.251 НКРФ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4367"/>
            <a:ext cx="10515600" cy="4967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п1</a:t>
            </a:r>
            <a:r>
              <a:rPr lang="ru-RU" dirty="0"/>
              <a:t>. При определении налоговой базы не учитываются следующие доходы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……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пп.14) </a:t>
            </a:r>
            <a:r>
              <a:rPr lang="ru-RU" dirty="0"/>
              <a:t>в виде имущества, полученного налогоплательщиком в рамках целевого финансирования. При этом налогоплательщики, получившие средства целевого финансирования, обязаны вести раздельный учет доходов (расходов), полученных (произведенных) в рамках целевого финансирования. При отсутствии такого учета у налогоплательщика, получившего средства целевого финансирования, указанные средства рассматриваются как подлежащие налогообложению с даты их получения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3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пп.14 п.1 ст.251 НКРФ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…</a:t>
            </a:r>
            <a:r>
              <a:rPr lang="ru-RU" dirty="0"/>
              <a:t>в виде полученных грантов. В целях настоящей главы грантами признаются денежные средства или иное имущество в случае, если их передача (получение) удовлетворяет следующим условиям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гранты предоставляются на безвозмездной и безвозвратной основах российскими физическими лицами, некоммерческими организациями, а также иностранными и международными организациями и объединениями по перечню таких организаций, утверждаемому Правительством Российской Федерации, на осуществление конкретных программ в области образования, искусства, культуры, науки, физической культуры и спорта (за исключением профессионального спорта), охраны здоровья, охраны окружающей среды, защиты прав и свобод человека и гражданина, предусмотренных законодательством Российской Федерации, социального обслуживания малоимущих и социально незащищенных категорий граждан, а в случае предоставления грантов Президента Российской Федерации - на осуществление деятельности (программ, проектов), определенной актами Президента Российской Федерации;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33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п.2 </a:t>
            </a:r>
            <a:r>
              <a:rPr lang="ru-RU" dirty="0"/>
              <a:t>ст.251 НКРФ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967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определении налоговой базы также не учитываются целевые </a:t>
            </a:r>
            <a:r>
              <a:rPr lang="ru-RU" dirty="0" smtClean="0"/>
              <a:t>поступления… </a:t>
            </a:r>
            <a:r>
              <a:rPr lang="ru-RU" dirty="0"/>
              <a:t>К ним относятся целевые поступления на содержание некоммерческих организаций и ведение ими уставной </a:t>
            </a:r>
            <a:r>
              <a:rPr lang="ru-RU" dirty="0" smtClean="0"/>
              <a:t>деятельности…</a:t>
            </a:r>
          </a:p>
          <a:p>
            <a:r>
              <a:rPr lang="ru-RU" dirty="0"/>
              <a:t>К целевым поступлениям на содержание некоммерческих организаций и ведение ими уставной деятельности относятся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Пожертвования</a:t>
            </a:r>
          </a:p>
          <a:p>
            <a:pPr lvl="1"/>
            <a:r>
              <a:rPr lang="ru-RU" dirty="0"/>
              <a:t>целевые поступления на формирование </a:t>
            </a:r>
            <a:r>
              <a:rPr lang="ru-RU" dirty="0" smtClean="0"/>
              <a:t>фондов</a:t>
            </a:r>
          </a:p>
          <a:p>
            <a:pPr lvl="1"/>
            <a:r>
              <a:rPr lang="ru-RU" dirty="0"/>
              <a:t>поступления от </a:t>
            </a:r>
            <a:r>
              <a:rPr lang="ru-RU" dirty="0" smtClean="0"/>
              <a:t>собственников</a:t>
            </a:r>
          </a:p>
          <a:p>
            <a:pPr lvl="1"/>
            <a:r>
              <a:rPr lang="ru-RU" dirty="0"/>
              <a:t>на формирование или пополнение целевого </a:t>
            </a:r>
            <a:r>
              <a:rPr lang="ru-RU" dirty="0" smtClean="0"/>
              <a:t>капитала</a:t>
            </a:r>
          </a:p>
          <a:p>
            <a:pPr lvl="1"/>
            <a:r>
              <a:rPr lang="ru-RU" dirty="0"/>
              <a:t>для осуществления компенсационных </a:t>
            </a:r>
            <a:r>
              <a:rPr lang="ru-RU" dirty="0" smtClean="0"/>
              <a:t>выплат</a:t>
            </a:r>
          </a:p>
          <a:p>
            <a:pPr lvl="1"/>
            <a:r>
              <a:rPr lang="ru-RU" dirty="0" smtClean="0"/>
              <a:t>И другое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99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Договоры целевого финансирования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Гражданский </a:t>
            </a:r>
            <a:r>
              <a:rPr lang="ru-RU" dirty="0"/>
              <a:t>кодекс РФ не содержит понятия «договор о целевом финансировании». Поэтому получение средств негосударственного целевого финансирования может быть оформлено договором, составленным в произвольной </a:t>
            </a:r>
            <a:r>
              <a:rPr lang="ru-RU" dirty="0" smtClean="0"/>
              <a:t>форме (с соблюдением основных требований к содержанию договора) п</a:t>
            </a:r>
            <a:r>
              <a:rPr lang="ru-RU" dirty="0"/>
              <a:t>. 2 и 4 ст. 421 ГК </a:t>
            </a:r>
            <a:r>
              <a:rPr lang="ru-RU" dirty="0" smtClean="0"/>
              <a:t>РФ.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7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Счет 86 "Целевое финансирование"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Счет 86 "Целевое финансирование" предназначен для обобщения информации о движении средств, предназначенных для осуществления мероприятий целевого назначения, средств, поступивших от других организаций и лиц, бюджетных средств и др.</a:t>
            </a:r>
          </a:p>
          <a:p>
            <a:r>
              <a:rPr lang="ru-RU" dirty="0"/>
              <a:t>Средства целевого назначения, полученные в качестве источников финансирования тех или иных мероприятий, отражаются по кредиту счета 86 "Целевое финансирование" в корреспонденции со счетом 76 "Расчеты с разными дебиторами и кредиторами".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4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792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300" dirty="0"/>
              <a:t>Аналитический учет по счету 86 "Целевое финансирование" ведется по назначению целевых средств и в разрезе источников поступления их.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04791"/>
            <a:ext cx="10515600" cy="3869782"/>
          </a:xfrm>
        </p:spPr>
        <p:txBody>
          <a:bodyPr>
            <a:normAutofit fontScale="92500"/>
          </a:bodyPr>
          <a:lstStyle/>
          <a:p>
            <a:r>
              <a:rPr lang="ru-RU" dirty="0"/>
              <a:t>Использование целевого финансирования отражается по дебету счета 86 "Целевое финансирование" в корреспонденции со счетами: </a:t>
            </a:r>
            <a:endParaRPr lang="ru-RU" dirty="0" smtClean="0"/>
          </a:p>
          <a:p>
            <a:r>
              <a:rPr lang="ru-RU" dirty="0" smtClean="0"/>
              <a:t>20</a:t>
            </a:r>
            <a:r>
              <a:rPr lang="ru-RU" dirty="0"/>
              <a:t> "Основное </a:t>
            </a:r>
            <a:r>
              <a:rPr lang="ru-RU" dirty="0" smtClean="0"/>
              <a:t>производство" или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26</a:t>
            </a:r>
            <a:r>
              <a:rPr lang="ru-RU" dirty="0"/>
              <a:t> "Общехозяйственные расходы" - при направлении средств целевого финансирования на содержание некоммерческой организации; </a:t>
            </a:r>
            <a:endParaRPr lang="ru-RU" dirty="0" smtClean="0"/>
          </a:p>
          <a:p>
            <a:r>
              <a:rPr lang="ru-RU" dirty="0" smtClean="0"/>
              <a:t>К счету 86 рекомендуется открыть два </a:t>
            </a:r>
            <a:r>
              <a:rPr lang="ru-RU" dirty="0" err="1" smtClean="0"/>
              <a:t>субсчета</a:t>
            </a:r>
            <a:r>
              <a:rPr lang="ru-RU" dirty="0" smtClean="0"/>
              <a:t>: 86.1 (</a:t>
            </a:r>
            <a:r>
              <a:rPr lang="ru-RU" dirty="0"/>
              <a:t>Получение средств из </a:t>
            </a:r>
            <a:r>
              <a:rPr lang="ru-RU" dirty="0" smtClean="0"/>
              <a:t>бюджета) и 86.2 (</a:t>
            </a:r>
            <a:r>
              <a:rPr lang="ru-RU" dirty="0"/>
              <a:t>Получение средств из других </a:t>
            </a:r>
            <a:r>
              <a:rPr lang="ru-RU" dirty="0" smtClean="0"/>
              <a:t>источников)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0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48937"/>
            <a:ext cx="10515600" cy="679269"/>
          </a:xfrm>
        </p:spPr>
        <p:txBody>
          <a:bodyPr>
            <a:normAutofit fontScale="90000"/>
          </a:bodyPr>
          <a:lstStyle/>
          <a:p>
            <a:r>
              <a:rPr lang="ru-RU" sz="3300" dirty="0"/>
              <a:t>Счет 86 "Целевое финансирование"</a:t>
            </a:r>
            <a:br>
              <a:rPr lang="ru-RU" sz="3300" dirty="0"/>
            </a:br>
            <a:r>
              <a:rPr lang="ru-RU" sz="3300" dirty="0"/>
              <a:t>корреспондирует со счетами: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15260"/>
              </p:ext>
            </p:extLst>
          </p:nvPr>
        </p:nvGraphicFramePr>
        <p:xfrm>
          <a:off x="838200" y="1428206"/>
          <a:ext cx="10515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2986796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13920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дебету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кредиту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51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20 Основное производство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07 Оборудование к установке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710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26 Общехозяйственные расходы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08 Вложения во </a:t>
                      </a:r>
                      <a:r>
                        <a:rPr lang="ru-RU" sz="18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внеоборотные</a:t>
                      </a:r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 активы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687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83 Добавочный капитал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10 Материалы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7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98 Доходы будущих периодов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11 Животные на выращивании и откорме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6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15 Заготовление и приобретение материальных ценностей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14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20 Основное производство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181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41 Товары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75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50 Касса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999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51 Расчетные счета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30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52 Валютные счета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986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55 Специальные счета в банках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99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76 Расчеты с разными дебиторами и кредиторами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295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3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582</Words>
  <Application>Microsoft Office PowerPoint</Application>
  <PresentationFormat>Широкоэкранный</PresentationFormat>
  <Paragraphs>62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Бухгалтерский учет целевого финансирования. </vt:lpstr>
      <vt:lpstr>К целевому финансированию относятся средства, которые организация получает  от государства в виде государственной помощи, от других организаций или физических лиц, предназначенные  для финансирования мероприятий целевого назначения. Основные признаки целевого финансирования: </vt:lpstr>
      <vt:lpstr>пп.14 п.1 ст.251 НКРФ</vt:lpstr>
      <vt:lpstr>пп.14 п.1 ст.251 НКРФ</vt:lpstr>
      <vt:lpstr>п.2 ст.251 НКРФ</vt:lpstr>
      <vt:lpstr>Договоры целевого финансирования</vt:lpstr>
      <vt:lpstr>Счет 86 "Целевое финансирование"</vt:lpstr>
      <vt:lpstr>Аналитический учет по счету 86 "Целевое финансирование" ведется по назначению целевых средств и в разрезе источников поступления их. </vt:lpstr>
      <vt:lpstr>Счет 86 "Целевое финансирование" корреспондирует со счетами: </vt:lpstr>
      <vt:lpstr>Презентация PowerPoint</vt:lpstr>
      <vt:lpstr>Презентация PowerPoint</vt:lpstr>
      <vt:lpstr>Презентация PowerPoint</vt:lpstr>
      <vt:lpstr>Поступление целевых средств</vt:lpstr>
      <vt:lpstr>Презентация PowerPoint</vt:lpstr>
      <vt:lpstr>Списание целевых средств</vt:lpstr>
      <vt:lpstr>Презентация PowerPoint</vt:lpstr>
      <vt:lpstr>Отражение в бухгалтерской налоговой отчетности</vt:lpstr>
      <vt:lpstr>Презентация PowerPoint</vt:lpstr>
      <vt:lpstr>В бухгалтерском балансе в разделе «отчет о целевом использовании средств» необходимо указать обобщенные цифры на основе счета 86. </vt:lpstr>
      <vt:lpstr>Спасибо за внимание.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Бухгалтерский учет целевого финансирования.</dc:title>
  <dc:creator>Владимир Мешков</dc:creator>
  <cp:lastModifiedBy>Владимир Мешков</cp:lastModifiedBy>
  <cp:revision>16</cp:revision>
  <cp:lastPrinted>2020-03-20T03:15:16Z</cp:lastPrinted>
  <dcterms:created xsi:type="dcterms:W3CDTF">2020-03-18T01:09:47Z</dcterms:created>
  <dcterms:modified xsi:type="dcterms:W3CDTF">2020-03-20T03:16:43Z</dcterms:modified>
</cp:coreProperties>
</file>