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9" r:id="rId3"/>
    <p:sldId id="295" r:id="rId4"/>
    <p:sldId id="282" r:id="rId5"/>
    <p:sldId id="272" r:id="rId6"/>
    <p:sldId id="280" r:id="rId7"/>
    <p:sldId id="291" r:id="rId8"/>
    <p:sldId id="299" r:id="rId9"/>
    <p:sldId id="283" r:id="rId10"/>
    <p:sldId id="284" r:id="rId11"/>
    <p:sldId id="300" r:id="rId12"/>
    <p:sldId id="285" r:id="rId13"/>
    <p:sldId id="288" r:id="rId14"/>
    <p:sldId id="296" r:id="rId15"/>
    <p:sldId id="297" r:id="rId16"/>
    <p:sldId id="292" r:id="rId17"/>
    <p:sldId id="293" r:id="rId18"/>
    <p:sldId id="294" r:id="rId19"/>
    <p:sldId id="290" r:id="rId20"/>
    <p:sldId id="29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2E"/>
    <a:srgbClr val="FDFEFF"/>
    <a:srgbClr val="215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1" autoAdjust="0"/>
    <p:restoredTop sz="94660" autoAdjust="0"/>
  </p:normalViewPr>
  <p:slideViewPr>
    <p:cSldViewPr>
      <p:cViewPr>
        <p:scale>
          <a:sx n="100" d="100"/>
          <a:sy n="100" d="100"/>
        </p:scale>
        <p:origin x="138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C4E27-DD5F-4592-A6BA-278671BF97B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8D1F4-2D51-445C-830E-B1CD9A39A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0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710136" y="2490465"/>
            <a:ext cx="4966320" cy="1802631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3600" baseline="0">
                <a:latin typeface="TT Norms Regular" pitchFamily="50" charset="-5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Проект презентации 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Правительства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T Norms Regular" pitchFamily="50" charset="-52"/>
                <a:ea typeface="+mn-ea"/>
                <a:cs typeface="+mn-cs"/>
              </a:rPr>
              <a:t>Амурской области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T Norms Regular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62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>
            <a:lvl1pPr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ШАБЛОН презентации</a:t>
            </a:r>
            <a:br>
              <a:rPr lang="ru-RU" dirty="0" smtClean="0"/>
            </a:br>
            <a:r>
              <a:rPr lang="ru-RU" dirty="0" smtClean="0"/>
              <a:t>Правительства Амурской области</a:t>
            </a:r>
            <a:endParaRPr lang="ru-RU" dirty="0"/>
          </a:p>
        </p:txBody>
      </p:sp>
      <p:sp>
        <p:nvSpPr>
          <p:cNvPr id="10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2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3"/>
          </p:nvPr>
        </p:nvSpPr>
        <p:spPr>
          <a:xfrm>
            <a:off x="468313" y="1412875"/>
            <a:ext cx="8207375" cy="4537075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Амурская область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219256" cy="451418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8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0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1322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7544" y="1484783"/>
            <a:ext cx="8208912" cy="324279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08912" cy="115212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27870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г. Благовещенск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864096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077072"/>
            <a:ext cx="3600400" cy="194421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34 Recortar rectángulo de esquina del mismo lado"/>
          <p:cNvSpPr/>
          <p:nvPr userDrawn="1"/>
        </p:nvSpPr>
        <p:spPr>
          <a:xfrm>
            <a:off x="8388424" y="-27384"/>
            <a:ext cx="504056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latin typeface="TT Norms Regular" pitchFamily="50" charset="-52"/>
            </a:endParaRP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8460432" y="8627"/>
            <a:ext cx="360040" cy="396038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№</a:t>
            </a: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331285" cy="4572000"/>
          </a:xfrm>
          <a:prstGeom prst="rect">
            <a:avLst/>
          </a:prstGeom>
        </p:spPr>
      </p:pic>
      <p:sp>
        <p:nvSpPr>
          <p:cNvPr id="17" name="Текст 3"/>
          <p:cNvSpPr>
            <a:spLocks noGrp="1"/>
          </p:cNvSpPr>
          <p:nvPr>
            <p:ph type="body" sz="half" idx="12" hasCustomPrompt="1"/>
          </p:nvPr>
        </p:nvSpPr>
        <p:spPr>
          <a:xfrm>
            <a:off x="323528" y="6453336"/>
            <a:ext cx="1584176" cy="288032"/>
          </a:xfrm>
        </p:spPr>
        <p:txBody>
          <a:bodyPr>
            <a:norm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25 июля 2018 г.</a:t>
            </a:r>
          </a:p>
        </p:txBody>
      </p:sp>
    </p:spTree>
    <p:extLst>
      <p:ext uri="{BB962C8B-B14F-4D97-AF65-F5344CB8AC3E}">
        <p14:creationId xmlns:p14="http://schemas.microsoft.com/office/powerpoint/2010/main" val="8734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65682" y="4149080"/>
            <a:ext cx="8208912" cy="360040"/>
          </a:xfrm>
        </p:spPr>
        <p:txBody>
          <a:bodyPr anchor="ctr"/>
          <a:lstStyle>
            <a:lvl1pPr marL="0" indent="0" algn="ctr">
              <a:buNone/>
              <a:defRPr sz="1800" b="1" u="sng">
                <a:solidFill>
                  <a:schemeClr val="accent1"/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www.amurobl.ru</a:t>
            </a:r>
            <a:endParaRPr lang="ru-RU" dirty="0" smtClean="0"/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2" y="1196752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21 CuadroTexto"/>
          <p:cNvSpPr txBox="1"/>
          <p:nvPr userDrawn="1"/>
        </p:nvSpPr>
        <p:spPr>
          <a:xfrm>
            <a:off x="1680872" y="2924944"/>
            <a:ext cx="654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Спасибо за </a:t>
            </a:r>
            <a:r>
              <a:rPr lang="ru-RU" sz="4800" dirty="0" smtClean="0">
                <a:solidFill>
                  <a:srgbClr val="C00000"/>
                </a:solidFill>
                <a:latin typeface="TT Norms Regular" pitchFamily="50" charset="-52"/>
              </a:rPr>
              <a:t>внимание!</a:t>
            </a:r>
            <a:endParaRPr lang="es-ES" sz="4800" b="1" dirty="0">
              <a:solidFill>
                <a:srgbClr val="C00000"/>
              </a:solidFill>
              <a:latin typeface="TT Norms Regular" pitchFamily="50" charset="-52"/>
            </a:endParaRPr>
          </a:p>
        </p:txBody>
      </p:sp>
      <p:sp>
        <p:nvSpPr>
          <p:cNvPr id="17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2411760" y="6309320"/>
            <a:ext cx="4320480" cy="360040"/>
          </a:xfrm>
        </p:spPr>
        <p:txBody>
          <a:bodyPr anchor="ctr"/>
          <a:lstStyle>
            <a:lvl1pPr marL="0" indent="0" algn="ctr">
              <a:buNone/>
              <a:defRPr sz="1800" b="1" u="none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ИОГВ</a:t>
            </a:r>
          </a:p>
        </p:txBody>
      </p:sp>
    </p:spTree>
    <p:extLst>
      <p:ext uri="{BB962C8B-B14F-4D97-AF65-F5344CB8AC3E}">
        <p14:creationId xmlns:p14="http://schemas.microsoft.com/office/powerpoint/2010/main" val="38454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T Norms Regular" pitchFamily="50" charset="-52"/>
              </a:rPr>
              <a:t>ШАБЛОН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T Norms Regular" pitchFamily="50" charset="-52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презентации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</a:br>
            <a:r>
              <a:rPr lang="ru-RU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T Norms Regular" pitchFamily="50" charset="-52"/>
              </a:rPr>
              <a:t>Правительства Амурской области</a:t>
            </a:r>
            <a:endParaRPr lang="es-ES" sz="2800" b="0" dirty="0">
              <a:solidFill>
                <a:schemeClr val="tx1">
                  <a:lumMod val="75000"/>
                  <a:lumOff val="25000"/>
                </a:schemeClr>
              </a:solidFill>
              <a:latin typeface="TT Norms Regular" pitchFamily="50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 userDrawn="1"/>
        </p:nvGrpSpPr>
        <p:grpSpPr>
          <a:xfrm>
            <a:off x="6804248" y="6165304"/>
            <a:ext cx="2232248" cy="584857"/>
            <a:chOff x="6876256" y="6165304"/>
            <a:chExt cx="2232248" cy="584857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/>
                      </a14:imgEffect>
                      <a14:imgEffect>
                        <a14:sharpenSoften amount="40000"/>
                      </a14:imgEffect>
                      <a14:imgEffect>
                        <a14:colorTemperature colorTemp="5200"/>
                      </a14:imgEffect>
                      <a14:imgEffect>
                        <a14:brightnessContrast bright="6000" contras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256" y="6165304"/>
              <a:ext cx="536119" cy="584857"/>
            </a:xfrm>
            <a:prstGeom prst="rect">
              <a:avLst/>
            </a:prstGeom>
          </p:spPr>
        </p:pic>
        <p:sp>
          <p:nvSpPr>
            <p:cNvPr id="10" name="3 CuadroTexto"/>
            <p:cNvSpPr txBox="1"/>
            <p:nvPr/>
          </p:nvSpPr>
          <p:spPr>
            <a:xfrm>
              <a:off x="7380312" y="6309320"/>
              <a:ext cx="1728192" cy="338554"/>
            </a:xfrm>
            <a:prstGeom prst="rect">
              <a:avLst/>
            </a:prstGeom>
            <a:noFill/>
          </p:spPr>
          <p:txBody>
            <a:bodyPr wrap="square" lIns="0" tIns="0" rIns="0" bIns="0" numCol="1" spcCol="720000" rtlCol="0">
              <a:spAutoFit/>
            </a:bodyPr>
            <a:lstStyle/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ПРАВИТЕЛЬСТВО</a:t>
              </a:r>
            </a:p>
            <a:p>
              <a:r>
                <a:rPr lang="ru-RU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T Norms Regular" pitchFamily="50" charset="-52"/>
                </a:rPr>
                <a:t>АМУРСКОЙ ОБЛАСТИ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4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9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T Norms Regular" pitchFamily="50" charset="-5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3491881" y="1340768"/>
            <a:ext cx="5544615" cy="20162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ВКЛЮЧЕНИЯ В РЕЕСТР ПОСТАВЩИКОВ СОЦИАЛЬНЫХ УСЛУГ АМУРСКОЙ ОБЛАСТИ, ОБЯЗАННОСТИ, ОТВЕТСТВЕННОСТЬ. </a:t>
            </a: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165304"/>
            <a:ext cx="536119" cy="58485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491881" y="4509120"/>
            <a:ext cx="5661712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социальной защиты населения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723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1080120"/>
          </a:xfrm>
        </p:spPr>
        <p:txBody>
          <a:bodyPr/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поставщиков социальных услуг Амурской области  содержит следующую информацию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1" cy="48965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учетной записи;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(если имеется) сокращенное наименование поставщика;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регистрации юридического лица, индивидуального предпринимателя, являющихся поставщиками;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поставщика (для юридических лиц);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(место нахождения, место предоставления социальных услуг), контактный телефон, адрес электронной почты поставщика;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руководителя поставщика;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лицензии – информация о ней (когда и кем выдана, на какие виды деятельности, срок действия);</a:t>
            </a:r>
          </a:p>
          <a:p>
            <a:pPr marL="0" indent="0" algn="just">
              <a:spcBef>
                <a:spcPts val="0"/>
              </a:spcBef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формах социального обслуживания;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27 сентября 2019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поставщиков социальных услуг Амурской области  содержит следующую информацию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7"/>
          </a:xfrm>
        </p:spPr>
        <p:txBody>
          <a:bodyPr>
            <a:norm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1" y="1412875"/>
            <a:ext cx="8712969" cy="45370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предоставляемых социальных услуг по формам социального обслуживания и видам социальных услуг;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на предоставляемые социальные услуги по формам социального обслуживания и видам социальных услуг;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общем количестве мест, предназначенных для предоставления социальных услуг, о наличии свободных мест, в том числе по формам социального обслуживания;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условиях предоставления социальных услуг;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проведенных проверок поставщика органами, уполномоченными на осуществление государственного контроля (надзора), за последние 2 года;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опыте работы поставщика за последние пять лет;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информация, определенная Правительством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455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поставщиков социальных услуг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504056" cy="39603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16815"/>
              </p:ext>
            </p:extLst>
          </p:nvPr>
        </p:nvGraphicFramePr>
        <p:xfrm>
          <a:off x="827587" y="1196752"/>
          <a:ext cx="7776859" cy="5139393"/>
        </p:xfrm>
        <a:graphic>
          <a:graphicData uri="http://schemas.openxmlformats.org/drawingml/2006/table">
            <a:tbl>
              <a:tblPr firstRow="1" firstCol="1" bandRow="1"/>
              <a:tblGrid>
                <a:gridCol w="1440157"/>
                <a:gridCol w="715505"/>
                <a:gridCol w="819758"/>
                <a:gridCol w="555180"/>
                <a:gridCol w="320963"/>
                <a:gridCol w="320963"/>
                <a:gridCol w="320963"/>
                <a:gridCol w="320963"/>
                <a:gridCol w="641926"/>
                <a:gridCol w="736307"/>
                <a:gridCol w="1584174"/>
              </a:tblGrid>
              <a:tr h="197666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09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797" marR="667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797" marR="667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357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Включенные в реестр поставщиков социальных услуг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включенные в реестр поставщиков социальных услуг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9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 12 Федерального закона от 28.12.2013 № 442-ФЗ «Об основах социального обслуживания граждан в Российской Федерации»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8473"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информации, запрашиваемой министерством социальной защиты населения Амурской области, утвержденной Приказом Минтруда России от 18.09.2014 № 651н, Приказами Росстата от 06.10.2017 № 662, от 10.11.2017 № 748, от 11.09.2009 № 196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97" marR="667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 flipH="1">
            <a:off x="3067124" y="1196752"/>
            <a:ext cx="496764" cy="478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52120" y="1196752"/>
            <a:ext cx="577726" cy="4781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52339" y="2564904"/>
            <a:ext cx="911549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580112" y="2665065"/>
            <a:ext cx="949348" cy="5346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14178" y="2223985"/>
            <a:ext cx="0" cy="23290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27 сентября 2019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1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ПОСТАВЩИКА</a:t>
            </a:r>
            <a:b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УСЛУГ ИЗ РЕЕСТР ПОСТАВЩИКОВ СОЦИАЛЬНЫХ УСЛУГ </a:t>
            </a:r>
            <a:endParaRPr lang="ru-RU" sz="25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504056" cy="39603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исключения поставщика из реестра являются: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министерство заявления поставщика об исключении его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поставщиком деятельности в сфере социального обслуживания;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недостоверности сведений, представленных поставщиком;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установленный срок нарушений законодательства о социальном обслуживании, выявленных в ходе проверок, проведенных в рамках регионального государственного контроля (надзора) в сфере социального обслуживания в Амурской области.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27 сентября 2019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2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2987824" y="1628800"/>
            <a:ext cx="5976665" cy="20162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ПРЕДОСТАВЛЕНИЯ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ЗА ПРЕДОСТАВЛЕНИЕ СОЦИАЛЬНЫХ УСЛУГ ПОСТАВЩИКАМ СОЦИАЛЬНЫХ УСЛУГ, ВКЛЮЧЕННЫМ В РЕЕСТР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СОЦИАЛЬНЫХ УСЛУГ АМУРСКОЙ ОБЛАСТИ,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УЧАСТВУЮЩИМ В ВЫПОЛНЕНИИ ГОСУДАРСТВЕННОГО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(ЗАКАЗА)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165304"/>
            <a:ext cx="536119" cy="58485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491881" y="4509120"/>
            <a:ext cx="5661712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социальной защиты населения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057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06" y="1412776"/>
            <a:ext cx="8911037" cy="460851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выплаты и определения размера компенсации за предоставление социальных услуг поставщикам социальных услуг, включенным в реестр поставщиков социальных услуг амурской области, но не участвующим в выполнении государственного задания (заказа) утвержден постановлением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мурской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05.11.2014 № 666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Порядок)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Благовещенск</a:t>
            </a:r>
          </a:p>
        </p:txBody>
      </p:sp>
    </p:spTree>
    <p:extLst>
      <p:ext uri="{BB962C8B-B14F-4D97-AF65-F5344CB8AC3E}">
        <p14:creationId xmlns:p14="http://schemas.microsoft.com/office/powerpoint/2010/main" val="26658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компенсации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7" cy="48245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(К) определяется министерством по следующей формуле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= Р </a:t>
            </a:r>
            <a:r>
              <a:rPr lang="ru-RU" sz="1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00670"/>
              </p:ext>
            </p:extLst>
          </p:nvPr>
        </p:nvGraphicFramePr>
        <p:xfrm>
          <a:off x="3491880" y="4149080"/>
          <a:ext cx="496855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812"/>
                <a:gridCol w="518528"/>
                <a:gridCol w="267221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размер фактических расходов поставщика по предоставлению социальных услуг получателю в соответствии с индивидуальной программой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сумма, оплачиваемая поставщику получателем в качестве частичной платы за предоставление социальных услуг в соответствии со статьей 32 Федерального закона от 28 декабря 2013 г. N 442-ФЗ "Об основах социального обслуживания граждан в Российской Федерации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922114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необходимый для предоставления компенсации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68313" y="1412875"/>
            <a:ext cx="8424167" cy="45370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выплате компенсации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согласно приложению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Порядка)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получателей социальных услуг (по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согласно приложению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 Порядка) 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копиями следующих документов: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индивидуальных программ предоставления социальных услуг 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договоров о предоставлении социальных услуг;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актов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социальных услуг;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платежных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оплату услуг получателем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Справка-расчет суммы компенсации (по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согласно приложению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8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922114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документам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предоставляемым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компенсации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1412875"/>
            <a:ext cx="8784975" cy="45370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представляемые для получения компенсации, должны быть надлежащим образом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установленные для них реквизиты: наименование и адрес поставщика, подпись уполномоченного лица, печать поставщика (при наличии), дату, номер и серию (если есть) документа. При этом документы не должны иметь повреждений, наличие которых не позволяет однозначно истолковать их содержание;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и разборчиво напечатаны (написаны) синими или черными чернилами (пастой), в тексте документа не допускаются подчистки, приписки, наличие зачеркнутых слов, нерасшифрованные сокращения, исправления, за исключением исправлений, скрепленных печатью и заверенных подписью уполномоченного лица, исполнение документов карандашом не допускается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достоверность и полноту представляемых сведений и документов, являющихся основанием для выплаты компенсации, возлагается на заявителя-поставщика.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5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в назначении компенсации являются: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>
          <a:xfrm>
            <a:off x="8388424" y="8627"/>
            <a:ext cx="432048" cy="396038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68952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всех документов, которые должны быть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оформленных с нарушением установленных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получателя, указанного в договоре социальных услуг, в регистре получателей;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 в реестре поставщиков социальных услуг;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предоставленных социальных услуг индивидуальной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отказа в предоставлении компенсации по основаниям, указанным в настоящем пункте, поставщик имеет право на повторное обращение за получением компенсации после устранения оснований для отказа.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>
            <a:norm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06" y="1412776"/>
            <a:ext cx="8911037" cy="460851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28.12.2013 № 442-ФЗ «Об основах социального обслуживания граждан в Российской Федерации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- 442-ФЗ) 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социальной защиты населения Амурской области от 25.11.2014 № 374 «Об утверждении Порядка организации работы по формированию и ведению реестра поставщиков социальных услуг Амурской области и Порядка организации работы по формированию и ведению регистра получателей социальных услуг Амурской области» (далее – Порядок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Благовещенск</a:t>
            </a:r>
          </a:p>
        </p:txBody>
      </p:sp>
    </p:spTree>
    <p:extLst>
      <p:ext uri="{BB962C8B-B14F-4D97-AF65-F5344CB8AC3E}">
        <p14:creationId xmlns:p14="http://schemas.microsoft.com/office/powerpoint/2010/main" val="2615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3" b="14351"/>
          <a:stretch/>
        </p:blipFill>
        <p:spPr bwMode="auto">
          <a:xfrm>
            <a:off x="236789" y="6309320"/>
            <a:ext cx="1152128" cy="36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>
            <a:spLocks noGrp="1"/>
          </p:cNvSpPr>
          <p:nvPr>
            <p:ph type="subTitle" idx="4294967295"/>
          </p:nvPr>
        </p:nvSpPr>
        <p:spPr>
          <a:xfrm>
            <a:off x="2843808" y="908720"/>
            <a:ext cx="6309785" cy="20162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ВКЛЮЧЕНИЯ В РЕЕСТР ПОСТАВЩИКОВ СОЦИАЛЬНЫХ УСЛУГ АМУРСКОЙ ОБЛАСТИ, ОБЯЗАННОСТИ, ОТВЕТСТВЕННОСТЬ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КОМПЕНСАЦИИ ЗА ПРЕДОСТАВЛЕНИЕ СОЦИАЛЬНЫХ УСЛУГ ПОСТАВЩИКАМ СОЦИАЛЬНЫХ УСЛУГ, ВКЛЮЧЕННЫМ В РЕЕСТР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СОЦИАЛЬНЫХ УСЛУГ АМУРСКОЙ ОБЛАСТИ,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УЧАСТВУЮЩИМ В ВЫПОЛНЕНИИ ГОСУДАРСТВЕННОГО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(ЗАКАЗА)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5" y="6093296"/>
            <a:ext cx="9125018" cy="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40000"/>
                    </a14:imgEffect>
                    <a14:imgEffect>
                      <a14:colorTemperature colorTemp="5200"/>
                    </a14:imgEffect>
                    <a14:imgEffect>
                      <a14:brightnessContrast bright="6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165304"/>
            <a:ext cx="536119" cy="58485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482288" y="4977975"/>
            <a:ext cx="5661712" cy="398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социальной защиты населения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408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социальных услуг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3" y="1127381"/>
            <a:ext cx="9026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социальных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(далее – ПСУ)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юридическое лицо независимо от его организационно-правовой формы и (или) индивидуальный предприниматель, осуществляющие социальное обслуживание.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004544"/>
            <a:ext cx="91042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ПСУ имеют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запрашивать соответствующие органы государственной власти, а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ОМСУ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получать от указанных органов информацию, необходимую для организации социального обслуживания;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отказать в предоставлении социальной услуги получателю социальных услуг в случае нарушения им условий договора о предоставлении социальных услуг, заключенного с получателем социальных услуг или его законным представителем, а также в случае, предусмотренном частью 3 статьи 18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442-ФЗ;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быть включенными в реестр поставщиков социальных услуг субъекта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получать в течение двух рабочих дней информацию о включении их в перечень рекомендуемых поставщиков социальных услуг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" y="517464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социального обслуживания в реестр поставщиков социальных услуг осуществляется на добровольной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1053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92211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ПОСТАВЩИКОВ СОЦИАЛЬНЫХ УСЛУГ, ВКЛЮЧЕННЫХ В РЕЕСТР ПОСТАВЩИКОВ СОЦИАЛЬНЫХ УСЛУГ АМУРСКОЙ ОБЛАСТИ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1433"/>
              </p:ext>
            </p:extLst>
          </p:nvPr>
        </p:nvGraphicFramePr>
        <p:xfrm>
          <a:off x="395535" y="1397000"/>
          <a:ext cx="8496945" cy="4297680"/>
        </p:xfrm>
        <a:graphic>
          <a:graphicData uri="http://schemas.openxmlformats.org/drawingml/2006/table">
            <a:tbl>
              <a:tblPr firstRow="1" bandRow="1"/>
              <a:tblGrid>
                <a:gridCol w="2832315"/>
                <a:gridCol w="2832315"/>
                <a:gridCol w="283231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налоговой ставки 0 % по налогу на прибыль (ст. 284.5 Налогового кодекса Российской Федерации)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перечень рекомендуемых поставщиков социальных услуг в индивидуальной программе предоставления социальных услуг гражданина.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компенсации за предоставление социальных услуг поставщикам социальных услуг, включенным в реестр поставщиков социальных услуг амурской области, но не участвующим в выполнении государственного задания (заказа) 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1403648" y="1196752"/>
            <a:ext cx="576064" cy="792088"/>
          </a:xfrm>
          <a:prstGeom prst="downArrow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6752"/>
            <a:ext cx="603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1181633"/>
            <a:ext cx="596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в реестр поставщиков социальных услуг необходимо: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0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5184576" cy="13681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 зарегистрировать  изменения в Устав организации (при необходимости), уточнив ОКВЭД организации (87, 88) </a:t>
            </a:r>
          </a:p>
          <a:p>
            <a:pPr indent="360000" algn="just"/>
            <a:endPara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Текст 3"/>
          <p:cNvSpPr>
            <a:spLocks noGrp="1"/>
          </p:cNvSpPr>
          <p:nvPr>
            <p:ph type="body" sz="half" idx="11"/>
          </p:nvPr>
        </p:nvSpPr>
        <p:spPr>
          <a:xfrm>
            <a:off x="323528" y="6165304"/>
            <a:ext cx="1584176" cy="5040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TT Norms Regular" pitchFamily="50" charset="-5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Благовещенск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31" y="1268760"/>
            <a:ext cx="3197349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3" y="2276871"/>
            <a:ext cx="558762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в министерство социальной защиты населения Амурской области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заявление, содержащее следующие сведения: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сокращенное наименование поставщика;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налогоплательщика (ИНН) поставщика;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регистрационный номер и дата государственной регистрации юридического лица (ОГРН) или индивидуального предпринимателя (ОГРНИП);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организационно-правовую форму поставщика (для юридических лиц);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руководителя поставщика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необходимые для включения в реестр поставщиков социальных услуг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формах социального обслуживания, предоставляемых получателям социальных услуг;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социальных услуг по формам социального обслуживания и видам социальных услуг;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предоставляемые социальные услуги по формам социального обслуживания и видам социальных услуг;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общем количестве мест, предназначенных для предоставления социальных услуг, о наличии свободных мест, в том числе по формам социального обслуживания;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условиях предоставления социальных услуг;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проведенных проверок поставщика органами, уполномоченными на осуществление государственного контроля (надзора), за последние 2 года;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опыте работы поставщика за последние пять лет;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лицензиях, имеющихся у поставщика (при осуществлении деятельности, требующей в соответствии с законодательством Российской Федерации лицензирования).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half" idx="12"/>
          </p:nvPr>
        </p:nvSpPr>
        <p:spPr>
          <a:xfrm>
            <a:off x="323528" y="6453336"/>
            <a:ext cx="1584176" cy="2880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2019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81472"/>
          </a:xfrm>
        </p:spPr>
        <p:txBody>
          <a:bodyPr/>
          <a:lstStyle/>
          <a:p>
            <a:pPr algn="ctr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во включении поставщика в реестр поставщиков социальных услуг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27 сентября 2019 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42120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18435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или неполное представление документов;</a:t>
            </a:r>
          </a:p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документов, напечатанных (написанных) нечетко и неразборчиво, имеющих подчистки, приписки, зачеркнутые слова, нерасшифрованные сокращения, исправления, за исключением исправлений, скрепленных печатью и заверенных подписью руководителя поставщика;</a:t>
            </a:r>
          </a:p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документов, не содержащих всех установленных для них реквизитов (наименование и адрес организации, выдавшей документ, подпись уполномоченного лица, печать организации, выдавшей документ, дата выдачи документа, номер и серия (при наличии) документа, срок действия документа);</a:t>
            </a:r>
          </a:p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документов, имеющих повреждения, наличие которых не позволяет однозначно истолковать содержание документов;</a:t>
            </a:r>
          </a:p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копий документов, не заверенных в установленном порядке (при направлении документов по почте);</a:t>
            </a:r>
          </a:p>
          <a:p>
            <a:pPr indent="3600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документов лицом, не имеющим полномочий на представительство заявителя.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256" y="1340768"/>
            <a:ext cx="8803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во включении поставщика в реестр не препятствует повторному обращению после устранения замечаний, послуживших основанием для отказа.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256" y="2767683"/>
            <a:ext cx="88032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со дня получения уведомления о включении его в реестр несет ответственность за достоверность и актуальность информации, содержащейся в реестре поставщиков социальных услуг. </a:t>
            </a:r>
          </a:p>
        </p:txBody>
      </p:sp>
    </p:spTree>
    <p:extLst>
      <p:ext uri="{BB962C8B-B14F-4D97-AF65-F5344CB8AC3E}">
        <p14:creationId xmlns:p14="http://schemas.microsoft.com/office/powerpoint/2010/main" val="102898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2808312" cy="922114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поставщиков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 Амурской области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ru-RU" dirty="0"/>
              <a:t>9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07504" y="1412875"/>
            <a:ext cx="3096343" cy="4537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организациях, включенных в реестр поставщиков социальных услуг размещаются на официальном сайте министерства социальной защиты населения Амурской области https://szn.amurobl.ru в разделе «Деятельность министерства / Социальное обслуживание (реализация 442-ФЗ)/ Реестр поставщиков социальных услуг Амурской области»</a:t>
            </a:r>
          </a:p>
        </p:txBody>
      </p:sp>
      <p:pic>
        <p:nvPicPr>
          <p:cNvPr id="3077" name="Picture 5" descr="C:\Users\DUBOVIKOVALA\Desktop\Дубовикова\в раздатку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6725663" cy="3546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12" name="Текст 5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ru-RU" dirty="0" smtClean="0"/>
              <a:t>27 сентября 2019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6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 algn="ctr">
          <a:defRPr sz="1200" b="1" dirty="0"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1682</Words>
  <Application>Microsoft Office PowerPoint</Application>
  <PresentationFormat>Экран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Правовая база </vt:lpstr>
      <vt:lpstr>Поставщик социальных услуг </vt:lpstr>
      <vt:lpstr>ПРЕИМУЩЕСТВА ПОСТАВЩИКОВ СОЦИАЛЬНЫХ УСЛУГ, ВКЛЮЧЕННЫХ В РЕЕСТР ПОСТАВЩИКОВ СОЦИАЛЬНЫХ УСЛУГ АМУРСКОЙ ОБЛАСТИ</vt:lpstr>
      <vt:lpstr>Для включения в реестр поставщиков социальных услуг необходимо:</vt:lpstr>
      <vt:lpstr>Документы необходимые для включения в реестр поставщиков социальных услуг</vt:lpstr>
      <vt:lpstr>Отказ во включении поставщика в реестр поставщиков социальных услуг</vt:lpstr>
      <vt:lpstr>Презентация PowerPoint</vt:lpstr>
      <vt:lpstr>Реестр поставщиков социальных услуг Амурской области </vt:lpstr>
      <vt:lpstr>Реестр поставщиков социальных услуг Амурской области  содержит следующую информацию</vt:lpstr>
      <vt:lpstr>Реестр поставщиков социальных услуг Амурской области  содержит следующую информацию</vt:lpstr>
      <vt:lpstr>Обязанности поставщиков социальных услуг </vt:lpstr>
      <vt:lpstr>ИСКЛЮЧЕНИЕ ПОСТАВЩИКА  СОЦИАЛЬНЫХ УСЛУГ ИЗ РЕЕСТР ПОСТАВЩИКОВ СОЦИАЛЬНЫХ УСЛУГ </vt:lpstr>
      <vt:lpstr>Презентация PowerPoint</vt:lpstr>
      <vt:lpstr>Правовая база </vt:lpstr>
      <vt:lpstr>Определение размера компенсации </vt:lpstr>
      <vt:lpstr>Перечень документов необходимый для предоставления компенсации </vt:lpstr>
      <vt:lpstr>Требования к документам предоставляемым для получения компенсации </vt:lpstr>
      <vt:lpstr>Основаниями для отказа в назначении компенсации являются: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AMKurdyukov</dc:creator>
  <cp:lastModifiedBy>Дубовикова Людмила Андреевна</cp:lastModifiedBy>
  <cp:revision>156</cp:revision>
  <dcterms:created xsi:type="dcterms:W3CDTF">2018-06-29T06:25:40Z</dcterms:created>
  <dcterms:modified xsi:type="dcterms:W3CDTF">2019-09-26T09:08:01Z</dcterms:modified>
</cp:coreProperties>
</file>