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96" r:id="rId2"/>
    <p:sldId id="300" r:id="rId3"/>
    <p:sldId id="301" r:id="rId4"/>
    <p:sldId id="297" r:id="rId5"/>
    <p:sldId id="302" r:id="rId6"/>
    <p:sldId id="299" r:id="rId7"/>
    <p:sldId id="303" r:id="rId8"/>
    <p:sldId id="304" r:id="rId9"/>
    <p:sldId id="305" r:id="rId10"/>
    <p:sldId id="292" r:id="rId11"/>
    <p:sldId id="294" r:id="rId12"/>
    <p:sldId id="290" r:id="rId13"/>
    <p:sldId id="29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12E"/>
    <a:srgbClr val="FDFEFF"/>
    <a:srgbClr val="215A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81" autoAdjust="0"/>
    <p:restoredTop sz="99520" autoAdjust="0"/>
  </p:normalViewPr>
  <p:slideViewPr>
    <p:cSldViewPr>
      <p:cViewPr varScale="1">
        <p:scale>
          <a:sx n="92" d="100"/>
          <a:sy n="92" d="100"/>
        </p:scale>
        <p:origin x="145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2" d="100"/>
          <a:sy n="82" d="100"/>
        </p:scale>
        <p:origin x="-318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7C4E27-DD5F-4592-A6BA-278671BF97BB}" type="datetimeFigureOut">
              <a:rPr lang="ru-RU" smtClean="0"/>
              <a:pPr/>
              <a:t>08.09.2020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38D1F4-2D51-445C-830E-B1CD9A39A1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6406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colorTemperature colorTemp="5200"/>
                    </a14:imgEffect>
                    <a14:imgEffect>
                      <a14:brightnessContrast bright="6000" contrast="35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363" b="14351"/>
          <a:stretch/>
        </p:blipFill>
        <p:spPr bwMode="auto">
          <a:xfrm>
            <a:off x="236789" y="6309320"/>
            <a:ext cx="1152128" cy="36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3710136" y="2490465"/>
            <a:ext cx="4966320" cy="1802631"/>
          </a:xfrm>
          <a:prstGeom prst="rect">
            <a:avLst/>
          </a:prstGeom>
        </p:spPr>
        <p:txBody>
          <a:bodyPr/>
          <a:lstStyle>
            <a:lvl1pPr marL="0" marR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3600" baseline="0">
                <a:latin typeface="TT Norms Regular" pitchFamily="50" charset="-52"/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T Norms Regular" pitchFamily="50" charset="-52"/>
                <a:ea typeface="+mn-ea"/>
                <a:cs typeface="+mn-cs"/>
              </a:rPr>
              <a:t>Проект презентации </a:t>
            </a:r>
            <a:b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T Norms Regular" pitchFamily="50" charset="-52"/>
                <a:ea typeface="+mn-ea"/>
                <a:cs typeface="+mn-cs"/>
              </a:rPr>
            </a:b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T Norms Regular" pitchFamily="50" charset="-52"/>
                <a:ea typeface="+mn-ea"/>
                <a:cs typeface="+mn-cs"/>
              </a:rPr>
              <a:t>Правительства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T Norms Regular" pitchFamily="50" charset="-52"/>
                <a:ea typeface="+mn-ea"/>
                <a:cs typeface="+mn-cs"/>
              </a:rPr>
              <a:t/>
            </a:r>
            <a:b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T Norms Regular" pitchFamily="50" charset="-52"/>
                <a:ea typeface="+mn-ea"/>
                <a:cs typeface="+mn-cs"/>
              </a:rPr>
            </a:b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T Norms Regular" pitchFamily="50" charset="-52"/>
                <a:ea typeface="+mn-ea"/>
                <a:cs typeface="+mn-cs"/>
              </a:rPr>
              <a:t>Амурской области</a:t>
            </a:r>
            <a:endParaRPr kumimoji="0" lang="es-ES" sz="3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T Norms Regular" pitchFamily="50" charset="-52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26264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solidFill>
          <a:srgbClr val="FDFE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Текст 3"/>
          <p:cNvSpPr>
            <a:spLocks noGrp="1"/>
          </p:cNvSpPr>
          <p:nvPr>
            <p:ph type="body" sz="half" idx="11" hasCustomPrompt="1"/>
          </p:nvPr>
        </p:nvSpPr>
        <p:spPr>
          <a:xfrm>
            <a:off x="323528" y="6165304"/>
            <a:ext cx="1584176" cy="50405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TT Norms Regular" pitchFamily="50" charset="-5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г. Благовещенск</a:t>
            </a:r>
          </a:p>
        </p:txBody>
      </p:sp>
      <p:sp>
        <p:nvSpPr>
          <p:cNvPr id="8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>
            <a:lvl1pPr>
              <a:defRPr sz="2800" b="0">
                <a:solidFill>
                  <a:schemeClr val="tx1">
                    <a:lumMod val="75000"/>
                    <a:lumOff val="25000"/>
                  </a:schemeClr>
                </a:solidFill>
                <a:latin typeface="TT Norms Regular" pitchFamily="50" charset="-52"/>
              </a:defRPr>
            </a:lvl1pPr>
          </a:lstStyle>
          <a:p>
            <a:r>
              <a:rPr lang="ru-RU" dirty="0" smtClean="0"/>
              <a:t>ШАБЛОН презентации</a:t>
            </a:r>
            <a:br>
              <a:rPr lang="ru-RU" dirty="0" smtClean="0"/>
            </a:br>
            <a:r>
              <a:rPr lang="ru-RU" dirty="0" smtClean="0"/>
              <a:t>Правительства Амурской области</a:t>
            </a:r>
            <a:endParaRPr lang="ru-RU" dirty="0"/>
          </a:p>
        </p:txBody>
      </p:sp>
      <p:sp>
        <p:nvSpPr>
          <p:cNvPr id="10" name="34 Recortar rectángulo de esquina del mismo lado"/>
          <p:cNvSpPr/>
          <p:nvPr userDrawn="1"/>
        </p:nvSpPr>
        <p:spPr>
          <a:xfrm>
            <a:off x="8388424" y="-27384"/>
            <a:ext cx="504056" cy="432048"/>
          </a:xfrm>
          <a:prstGeom prst="snip2SameRect">
            <a:avLst/>
          </a:prstGeom>
          <a:gradFill>
            <a:gsLst>
              <a:gs pos="0">
                <a:srgbClr val="C00000"/>
              </a:gs>
              <a:gs pos="80000">
                <a:srgbClr val="70201E"/>
              </a:gs>
              <a:gs pos="100000">
                <a:schemeClr val="accent2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800" b="1" dirty="0">
              <a:latin typeface="TT Norms Regular" pitchFamily="50" charset="-52"/>
            </a:endParaRPr>
          </a:p>
        </p:txBody>
      </p:sp>
      <p:sp>
        <p:nvSpPr>
          <p:cNvPr id="11" name="Текст 3"/>
          <p:cNvSpPr>
            <a:spLocks noGrp="1"/>
          </p:cNvSpPr>
          <p:nvPr>
            <p:ph type="body" sz="half" idx="10" hasCustomPrompt="1"/>
          </p:nvPr>
        </p:nvSpPr>
        <p:spPr>
          <a:xfrm>
            <a:off x="8460432" y="8627"/>
            <a:ext cx="360040" cy="396038"/>
          </a:xfrm>
        </p:spPr>
        <p:txBody>
          <a:bodyPr>
            <a:norm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  <a:latin typeface="TT Norms Regular" pitchFamily="50" charset="-5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№</a:t>
            </a:r>
          </a:p>
        </p:txBody>
      </p:sp>
      <p:pic>
        <p:nvPicPr>
          <p:cNvPr id="12" name="Picture 4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982" y="1196752"/>
            <a:ext cx="9125018" cy="1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Текст 3"/>
          <p:cNvSpPr>
            <a:spLocks noGrp="1"/>
          </p:cNvSpPr>
          <p:nvPr>
            <p:ph type="body" sz="half" idx="12" hasCustomPrompt="1"/>
          </p:nvPr>
        </p:nvSpPr>
        <p:spPr>
          <a:xfrm>
            <a:off x="323528" y="6453336"/>
            <a:ext cx="1584176" cy="288032"/>
          </a:xfrm>
        </p:spPr>
        <p:txBody>
          <a:bodyPr>
            <a:normAutofit/>
          </a:bodyPr>
          <a:lstStyle>
            <a:lvl1pPr marL="0" indent="0" algn="ctr">
              <a:buNone/>
              <a:defRPr sz="1000" b="0">
                <a:solidFill>
                  <a:schemeClr val="tx1">
                    <a:lumMod val="50000"/>
                    <a:lumOff val="50000"/>
                  </a:schemeClr>
                </a:solidFill>
                <a:latin typeface="TT Norms Regular" pitchFamily="50" charset="-5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25 июля 2018 г.</a:t>
            </a:r>
          </a:p>
        </p:txBody>
      </p:sp>
      <p:sp>
        <p:nvSpPr>
          <p:cNvPr id="21" name="Объект 20"/>
          <p:cNvSpPr>
            <a:spLocks noGrp="1"/>
          </p:cNvSpPr>
          <p:nvPr>
            <p:ph sz="quarter" idx="13"/>
          </p:nvPr>
        </p:nvSpPr>
        <p:spPr>
          <a:xfrm>
            <a:off x="468313" y="1412875"/>
            <a:ext cx="8207375" cy="4537075"/>
          </a:xfrm>
        </p:spPr>
        <p:txBody>
          <a:bodyPr/>
          <a:lstStyle>
            <a:lvl1pPr marL="342900" indent="-342900">
              <a:buClr>
                <a:srgbClr val="C00000"/>
              </a:buClr>
              <a:buFont typeface="Wingdings" panose="05000000000000000000" pitchFamily="2" charset="2"/>
              <a:buChar char="§"/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812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1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1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1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1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Текст 3"/>
          <p:cNvSpPr>
            <a:spLocks noGrp="1"/>
          </p:cNvSpPr>
          <p:nvPr>
            <p:ph type="body" sz="half" idx="11" hasCustomPrompt="1"/>
          </p:nvPr>
        </p:nvSpPr>
        <p:spPr>
          <a:xfrm>
            <a:off x="323528" y="6165304"/>
            <a:ext cx="1584176" cy="50405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TT Norms Regular" pitchFamily="50" charset="-5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г. Благовещенск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  <a:latin typeface="TT Norms Regular" pitchFamily="50" charset="-52"/>
              </a:defRPr>
            </a:lvl1pPr>
          </a:lstStyle>
          <a:p>
            <a:r>
              <a:rPr lang="ru-RU" dirty="0" smtClean="0"/>
              <a:t>Амурская область</a:t>
            </a:r>
            <a:endParaRPr lang="ru-RU" dirty="0"/>
          </a:p>
        </p:txBody>
      </p:sp>
      <p:sp>
        <p:nvSpPr>
          <p:cNvPr id="7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8219256" cy="451418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T Norms Regular" pitchFamily="50" charset="-5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9" name="34 Recortar rectángulo de esquina del mismo lado"/>
          <p:cNvSpPr/>
          <p:nvPr userDrawn="1"/>
        </p:nvSpPr>
        <p:spPr>
          <a:xfrm>
            <a:off x="8388424" y="-27384"/>
            <a:ext cx="504056" cy="432048"/>
          </a:xfrm>
          <a:prstGeom prst="snip2SameRect">
            <a:avLst/>
          </a:prstGeom>
          <a:gradFill>
            <a:gsLst>
              <a:gs pos="0">
                <a:srgbClr val="C00000"/>
              </a:gs>
              <a:gs pos="80000">
                <a:srgbClr val="70201E"/>
              </a:gs>
              <a:gs pos="100000">
                <a:schemeClr val="accent2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800" b="1" dirty="0">
              <a:latin typeface="TT Norms Regular" pitchFamily="50" charset="-52"/>
            </a:endParaRPr>
          </a:p>
        </p:txBody>
      </p:sp>
      <p:sp>
        <p:nvSpPr>
          <p:cNvPr id="8" name="Текст 3"/>
          <p:cNvSpPr>
            <a:spLocks noGrp="1"/>
          </p:cNvSpPr>
          <p:nvPr>
            <p:ph type="body" sz="half" idx="10" hasCustomPrompt="1"/>
          </p:nvPr>
        </p:nvSpPr>
        <p:spPr>
          <a:xfrm>
            <a:off x="8460432" y="8627"/>
            <a:ext cx="360040" cy="396038"/>
          </a:xfrm>
        </p:spPr>
        <p:txBody>
          <a:bodyPr>
            <a:norm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  <a:latin typeface="TT Norms Regular" pitchFamily="50" charset="-5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№</a:t>
            </a:r>
          </a:p>
        </p:txBody>
      </p:sp>
      <p:pic>
        <p:nvPicPr>
          <p:cNvPr id="10" name="Picture 4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982" y="1196752"/>
            <a:ext cx="9125018" cy="1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Текст 3"/>
          <p:cNvSpPr>
            <a:spLocks noGrp="1"/>
          </p:cNvSpPr>
          <p:nvPr>
            <p:ph type="body" sz="half" idx="12" hasCustomPrompt="1"/>
          </p:nvPr>
        </p:nvSpPr>
        <p:spPr>
          <a:xfrm>
            <a:off x="323528" y="6453336"/>
            <a:ext cx="1584176" cy="288032"/>
          </a:xfrm>
        </p:spPr>
        <p:txBody>
          <a:bodyPr>
            <a:normAutofit/>
          </a:bodyPr>
          <a:lstStyle>
            <a:lvl1pPr marL="0" indent="0" algn="ctr">
              <a:buNone/>
              <a:defRPr sz="1000" b="0">
                <a:solidFill>
                  <a:schemeClr val="tx1">
                    <a:lumMod val="50000"/>
                    <a:lumOff val="50000"/>
                  </a:schemeClr>
                </a:solidFill>
                <a:latin typeface="TT Norms Regular" pitchFamily="50" charset="-5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25 июля 2018 г.</a:t>
            </a:r>
          </a:p>
        </p:txBody>
      </p:sp>
    </p:spTree>
    <p:extLst>
      <p:ext uri="{BB962C8B-B14F-4D97-AF65-F5344CB8AC3E}">
        <p14:creationId xmlns:p14="http://schemas.microsoft.com/office/powerpoint/2010/main" val="132259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Текст 3"/>
          <p:cNvSpPr>
            <a:spLocks noGrp="1"/>
          </p:cNvSpPr>
          <p:nvPr>
            <p:ph type="body" sz="half" idx="11" hasCustomPrompt="1"/>
          </p:nvPr>
        </p:nvSpPr>
        <p:spPr>
          <a:xfrm>
            <a:off x="323528" y="6165304"/>
            <a:ext cx="1584176" cy="50405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TT Norms Regular" pitchFamily="50" charset="-5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г. Благовещенск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08912" cy="864096"/>
          </a:xfrm>
        </p:spPr>
        <p:txBody>
          <a:bodyPr anchor="b">
            <a:noAutofit/>
          </a:bodyPr>
          <a:lstStyle>
            <a:lvl1pPr algn="ctr">
              <a:defRPr sz="4400" b="0">
                <a:solidFill>
                  <a:schemeClr val="tx1">
                    <a:lumMod val="75000"/>
                    <a:lumOff val="25000"/>
                  </a:schemeClr>
                </a:solidFill>
                <a:latin typeface="TT Norms Regular" pitchFamily="50" charset="-52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67544" y="1484783"/>
            <a:ext cx="8208912" cy="3242791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  <a:latin typeface="TT Norms Regular" pitchFamily="50" charset="-5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7544" y="4869160"/>
            <a:ext cx="8208912" cy="1152128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T Norms Regular" pitchFamily="50" charset="-5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1" name="34 Recortar rectángulo de esquina del mismo lado"/>
          <p:cNvSpPr/>
          <p:nvPr userDrawn="1"/>
        </p:nvSpPr>
        <p:spPr>
          <a:xfrm>
            <a:off x="8388424" y="-27384"/>
            <a:ext cx="504056" cy="432048"/>
          </a:xfrm>
          <a:prstGeom prst="snip2SameRect">
            <a:avLst/>
          </a:prstGeom>
          <a:gradFill>
            <a:gsLst>
              <a:gs pos="0">
                <a:srgbClr val="C00000"/>
              </a:gs>
              <a:gs pos="80000">
                <a:srgbClr val="70201E"/>
              </a:gs>
              <a:gs pos="100000">
                <a:schemeClr val="accent2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800" b="1" dirty="0">
              <a:latin typeface="TT Norms Regular" pitchFamily="50" charset="-52"/>
            </a:endParaRPr>
          </a:p>
        </p:txBody>
      </p:sp>
      <p:sp>
        <p:nvSpPr>
          <p:cNvPr id="12" name="Текст 3"/>
          <p:cNvSpPr>
            <a:spLocks noGrp="1"/>
          </p:cNvSpPr>
          <p:nvPr>
            <p:ph type="body" sz="half" idx="10" hasCustomPrompt="1"/>
          </p:nvPr>
        </p:nvSpPr>
        <p:spPr>
          <a:xfrm>
            <a:off x="8460432" y="8627"/>
            <a:ext cx="360040" cy="396038"/>
          </a:xfrm>
        </p:spPr>
        <p:txBody>
          <a:bodyPr>
            <a:norm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  <a:latin typeface="TT Norms Regular" pitchFamily="50" charset="-5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№</a:t>
            </a:r>
          </a:p>
        </p:txBody>
      </p:sp>
      <p:pic>
        <p:nvPicPr>
          <p:cNvPr id="13" name="Picture 4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982" y="1196752"/>
            <a:ext cx="9125018" cy="1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Текст 3"/>
          <p:cNvSpPr>
            <a:spLocks noGrp="1"/>
          </p:cNvSpPr>
          <p:nvPr>
            <p:ph type="body" sz="half" idx="12" hasCustomPrompt="1"/>
          </p:nvPr>
        </p:nvSpPr>
        <p:spPr>
          <a:xfrm>
            <a:off x="323528" y="6453336"/>
            <a:ext cx="1584176" cy="288032"/>
          </a:xfrm>
        </p:spPr>
        <p:txBody>
          <a:bodyPr>
            <a:normAutofit/>
          </a:bodyPr>
          <a:lstStyle>
            <a:lvl1pPr marL="0" indent="0" algn="ctr">
              <a:buNone/>
              <a:defRPr sz="1000" b="0">
                <a:solidFill>
                  <a:schemeClr val="tx1">
                    <a:lumMod val="50000"/>
                    <a:lumOff val="50000"/>
                  </a:schemeClr>
                </a:solidFill>
                <a:latin typeface="TT Norms Regular" pitchFamily="50" charset="-5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25 июля 2018 г.</a:t>
            </a:r>
          </a:p>
        </p:txBody>
      </p:sp>
    </p:spTree>
    <p:extLst>
      <p:ext uri="{BB962C8B-B14F-4D97-AF65-F5344CB8AC3E}">
        <p14:creationId xmlns:p14="http://schemas.microsoft.com/office/powerpoint/2010/main" val="2787009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Текст 3"/>
          <p:cNvSpPr>
            <a:spLocks noGrp="1"/>
          </p:cNvSpPr>
          <p:nvPr>
            <p:ph type="body" sz="half" idx="11" hasCustomPrompt="1"/>
          </p:nvPr>
        </p:nvSpPr>
        <p:spPr>
          <a:xfrm>
            <a:off x="323528" y="6165304"/>
            <a:ext cx="1584176" cy="50405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TT Norms Regular" pitchFamily="50" charset="-5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г. Благовещенск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08912" cy="864096"/>
          </a:xfrm>
        </p:spPr>
        <p:txBody>
          <a:bodyPr anchor="b">
            <a:noAutofit/>
          </a:bodyPr>
          <a:lstStyle>
            <a:lvl1pPr algn="ctr">
              <a:defRPr sz="4400" b="0">
                <a:solidFill>
                  <a:schemeClr val="tx1">
                    <a:lumMod val="75000"/>
                    <a:lumOff val="25000"/>
                  </a:schemeClr>
                </a:solidFill>
                <a:latin typeface="TT Norms Regular" pitchFamily="50" charset="-52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23528" y="4077072"/>
            <a:ext cx="3600400" cy="1944216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T Norms Regular" pitchFamily="50" charset="-5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1" name="34 Recortar rectángulo de esquina del mismo lado"/>
          <p:cNvSpPr/>
          <p:nvPr userDrawn="1"/>
        </p:nvSpPr>
        <p:spPr>
          <a:xfrm>
            <a:off x="8388424" y="-27384"/>
            <a:ext cx="504056" cy="432048"/>
          </a:xfrm>
          <a:prstGeom prst="snip2SameRect">
            <a:avLst/>
          </a:prstGeom>
          <a:gradFill>
            <a:gsLst>
              <a:gs pos="0">
                <a:srgbClr val="C00000"/>
              </a:gs>
              <a:gs pos="80000">
                <a:srgbClr val="70201E"/>
              </a:gs>
              <a:gs pos="100000">
                <a:schemeClr val="accent2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800" b="1" dirty="0">
              <a:latin typeface="TT Norms Regular" pitchFamily="50" charset="-52"/>
            </a:endParaRPr>
          </a:p>
        </p:txBody>
      </p:sp>
      <p:sp>
        <p:nvSpPr>
          <p:cNvPr id="12" name="Текст 3"/>
          <p:cNvSpPr>
            <a:spLocks noGrp="1"/>
          </p:cNvSpPr>
          <p:nvPr>
            <p:ph type="body" sz="half" idx="10" hasCustomPrompt="1"/>
          </p:nvPr>
        </p:nvSpPr>
        <p:spPr>
          <a:xfrm>
            <a:off x="8460432" y="8627"/>
            <a:ext cx="360040" cy="396038"/>
          </a:xfrm>
        </p:spPr>
        <p:txBody>
          <a:bodyPr>
            <a:norm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  <a:latin typeface="TT Norms Regular" pitchFamily="50" charset="-5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№</a:t>
            </a:r>
          </a:p>
        </p:txBody>
      </p:sp>
      <p:pic>
        <p:nvPicPr>
          <p:cNvPr id="13" name="Picture 4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982" y="1196752"/>
            <a:ext cx="9125018" cy="1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412776"/>
            <a:ext cx="6331285" cy="4572000"/>
          </a:xfrm>
          <a:prstGeom prst="rect">
            <a:avLst/>
          </a:prstGeom>
        </p:spPr>
      </p:pic>
      <p:sp>
        <p:nvSpPr>
          <p:cNvPr id="17" name="Текст 3"/>
          <p:cNvSpPr>
            <a:spLocks noGrp="1"/>
          </p:cNvSpPr>
          <p:nvPr>
            <p:ph type="body" sz="half" idx="12" hasCustomPrompt="1"/>
          </p:nvPr>
        </p:nvSpPr>
        <p:spPr>
          <a:xfrm>
            <a:off x="323528" y="6453336"/>
            <a:ext cx="1584176" cy="288032"/>
          </a:xfrm>
        </p:spPr>
        <p:txBody>
          <a:bodyPr>
            <a:normAutofit/>
          </a:bodyPr>
          <a:lstStyle>
            <a:lvl1pPr marL="0" indent="0" algn="ctr">
              <a:buNone/>
              <a:defRPr sz="1000" b="0">
                <a:solidFill>
                  <a:schemeClr val="tx1">
                    <a:lumMod val="50000"/>
                    <a:lumOff val="50000"/>
                  </a:schemeClr>
                </a:solidFill>
                <a:latin typeface="TT Norms Regular" pitchFamily="50" charset="-5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25 июля 2018 г.</a:t>
            </a:r>
          </a:p>
        </p:txBody>
      </p:sp>
    </p:spTree>
    <p:extLst>
      <p:ext uri="{BB962C8B-B14F-4D97-AF65-F5344CB8AC3E}">
        <p14:creationId xmlns:p14="http://schemas.microsoft.com/office/powerpoint/2010/main" val="873440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465682" y="4149080"/>
            <a:ext cx="8208912" cy="360040"/>
          </a:xfrm>
        </p:spPr>
        <p:txBody>
          <a:bodyPr anchor="ctr"/>
          <a:lstStyle>
            <a:lvl1pPr marL="0" indent="0" algn="ctr">
              <a:buNone/>
              <a:defRPr sz="1800" b="1" u="sng">
                <a:solidFill>
                  <a:schemeClr val="accent1"/>
                </a:solidFill>
                <a:latin typeface="TT Norms Regular" pitchFamily="50" charset="-5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www.amurobl.ru</a:t>
            </a:r>
            <a:endParaRPr lang="ru-RU" dirty="0" smtClean="0"/>
          </a:p>
        </p:txBody>
      </p:sp>
      <p:pic>
        <p:nvPicPr>
          <p:cNvPr id="13" name="Picture 4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982" y="1196752"/>
            <a:ext cx="9125018" cy="1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363" b="14351"/>
          <a:stretch/>
        </p:blipFill>
        <p:spPr bwMode="auto">
          <a:xfrm>
            <a:off x="236789" y="6309320"/>
            <a:ext cx="1152128" cy="36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21 CuadroTexto"/>
          <p:cNvSpPr txBox="1"/>
          <p:nvPr userDrawn="1"/>
        </p:nvSpPr>
        <p:spPr>
          <a:xfrm>
            <a:off x="1680872" y="2924944"/>
            <a:ext cx="65405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T Norms Regular" pitchFamily="50" charset="-52"/>
              </a:rPr>
              <a:t>Спасибо за </a:t>
            </a:r>
            <a:r>
              <a:rPr lang="ru-RU" sz="4800" dirty="0" smtClean="0">
                <a:solidFill>
                  <a:srgbClr val="C00000"/>
                </a:solidFill>
                <a:latin typeface="TT Norms Regular" pitchFamily="50" charset="-52"/>
              </a:rPr>
              <a:t>внимание!</a:t>
            </a:r>
            <a:endParaRPr lang="es-ES" sz="4800" b="1" dirty="0">
              <a:solidFill>
                <a:srgbClr val="C00000"/>
              </a:solidFill>
              <a:latin typeface="TT Norms Regular" pitchFamily="50" charset="-52"/>
            </a:endParaRPr>
          </a:p>
        </p:txBody>
      </p:sp>
      <p:sp>
        <p:nvSpPr>
          <p:cNvPr id="17" name="Текст 3"/>
          <p:cNvSpPr>
            <a:spLocks noGrp="1"/>
          </p:cNvSpPr>
          <p:nvPr>
            <p:ph type="body" sz="half" idx="10" hasCustomPrompt="1"/>
          </p:nvPr>
        </p:nvSpPr>
        <p:spPr>
          <a:xfrm>
            <a:off x="2411760" y="6309320"/>
            <a:ext cx="4320480" cy="360040"/>
          </a:xfrm>
        </p:spPr>
        <p:txBody>
          <a:bodyPr anchor="ctr"/>
          <a:lstStyle>
            <a:lvl1pPr marL="0" indent="0" algn="ctr">
              <a:buNone/>
              <a:defRPr sz="1800" b="1" u="none">
                <a:solidFill>
                  <a:schemeClr val="tx1">
                    <a:lumMod val="50000"/>
                    <a:lumOff val="50000"/>
                  </a:schemeClr>
                </a:solidFill>
                <a:latin typeface="TT Norms Regular" pitchFamily="50" charset="-5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ИОГВ</a:t>
            </a:r>
          </a:p>
        </p:txBody>
      </p:sp>
    </p:spTree>
    <p:extLst>
      <p:ext uri="{BB962C8B-B14F-4D97-AF65-F5344CB8AC3E}">
        <p14:creationId xmlns:p14="http://schemas.microsoft.com/office/powerpoint/2010/main" val="3845440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microsoft.com/office/2007/relationships/hdphoto" Target="../media/hdphoto1.wdp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E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spcBef>
                <a:spcPts val="0"/>
              </a:spcBef>
            </a:pPr>
            <a:r>
              <a:rPr lang="ru-RU" sz="2800" b="1" dirty="0" smtClean="0">
                <a:solidFill>
                  <a:srgbClr val="C00000"/>
                </a:solidFill>
                <a:latin typeface="TT Norms Regular" pitchFamily="50" charset="-52"/>
              </a:rPr>
              <a:t>ШАБЛОН</a:t>
            </a:r>
            <a:r>
              <a:rPr lang="ru-RU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T Norms Regular" pitchFamily="50" charset="-52"/>
              </a:rPr>
              <a:t> 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T Norms Regular" pitchFamily="50" charset="-52"/>
              </a:rPr>
              <a:t>презентации</a:t>
            </a:r>
            <a:b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T Norms Regular" pitchFamily="50" charset="-52"/>
              </a:rPr>
            </a:br>
            <a:r>
              <a:rPr lang="ru-RU" sz="28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T Norms Regular" pitchFamily="50" charset="-52"/>
              </a:rPr>
              <a:t>Правительства Амурской области</a:t>
            </a:r>
            <a:endParaRPr lang="es-ES" sz="2800" b="0" dirty="0">
              <a:solidFill>
                <a:schemeClr val="tx1">
                  <a:lumMod val="75000"/>
                  <a:lumOff val="25000"/>
                </a:schemeClr>
              </a:solidFill>
              <a:latin typeface="TT Norms Regular" pitchFamily="50" charset="-52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484784"/>
            <a:ext cx="8229600" cy="4421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pic>
        <p:nvPicPr>
          <p:cNvPr id="7" name="Picture 4"/>
          <p:cNvPicPr>
            <a:picLocks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575" y="6093296"/>
            <a:ext cx="9125018" cy="1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Группа 7"/>
          <p:cNvGrpSpPr/>
          <p:nvPr userDrawn="1"/>
        </p:nvGrpSpPr>
        <p:grpSpPr>
          <a:xfrm>
            <a:off x="6804248" y="6165304"/>
            <a:ext cx="2232248" cy="584857"/>
            <a:chOff x="6876256" y="6165304"/>
            <a:chExt cx="2232248" cy="584857"/>
          </a:xfrm>
        </p:grpSpPr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9"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backgroundRemoval t="10000" b="90000" l="10000" r="90000"/>
                      </a14:imgEffect>
                      <a14:imgEffect>
                        <a14:sharpenSoften amount="40000"/>
                      </a14:imgEffect>
                      <a14:imgEffect>
                        <a14:colorTemperature colorTemp="5200"/>
                      </a14:imgEffect>
                      <a14:imgEffect>
                        <a14:brightnessContrast bright="6000" contrast="35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76256" y="6165304"/>
              <a:ext cx="536119" cy="584857"/>
            </a:xfrm>
            <a:prstGeom prst="rect">
              <a:avLst/>
            </a:prstGeom>
          </p:spPr>
        </p:pic>
        <p:sp>
          <p:nvSpPr>
            <p:cNvPr id="10" name="3 CuadroTexto"/>
            <p:cNvSpPr txBox="1"/>
            <p:nvPr/>
          </p:nvSpPr>
          <p:spPr>
            <a:xfrm>
              <a:off x="7380312" y="6309320"/>
              <a:ext cx="1728192" cy="338554"/>
            </a:xfrm>
            <a:prstGeom prst="rect">
              <a:avLst/>
            </a:prstGeom>
            <a:noFill/>
          </p:spPr>
          <p:txBody>
            <a:bodyPr wrap="square" lIns="0" tIns="0" rIns="0" bIns="0" numCol="1" spcCol="720000" rtlCol="0">
              <a:spAutoFit/>
            </a:bodyPr>
            <a:lstStyle/>
            <a:p>
              <a:r>
                <a:rPr lang="ru-RU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T Norms Regular" pitchFamily="50" charset="-52"/>
                </a:rPr>
                <a:t>ПРАВИТЕЛЬСТВО</a:t>
              </a:r>
            </a:p>
            <a:p>
              <a:r>
                <a:rPr lang="ru-RU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T Norms Regular" pitchFamily="50" charset="-52"/>
                </a:rPr>
                <a:t>АМУРСКОЙ ОБЛАСТИ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98423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7" r:id="rId4"/>
    <p:sldLayoutId id="2147483659" r:id="rId5"/>
    <p:sldLayoutId id="2147483658" r:id="rId6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C00000"/>
        </a:buClr>
        <a:buFont typeface="Wingdings" panose="05000000000000000000" pitchFamily="2" charset="2"/>
        <a:buChar char="§"/>
        <a:defRPr sz="3200" kern="1200">
          <a:solidFill>
            <a:schemeClr val="tx1">
              <a:lumMod val="75000"/>
              <a:lumOff val="25000"/>
            </a:schemeClr>
          </a:solidFill>
          <a:latin typeface="TT Norms Regular" pitchFamily="50" charset="-52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Char char="–"/>
        <a:defRPr sz="2800" kern="1200">
          <a:solidFill>
            <a:schemeClr val="tx1">
              <a:lumMod val="75000"/>
              <a:lumOff val="25000"/>
            </a:schemeClr>
          </a:solidFill>
          <a:latin typeface="TT Norms Regular" pitchFamily="50" charset="-52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TT Norms Regular" pitchFamily="50" charset="-52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TT Norms Regular" pitchFamily="50" charset="-52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Char char="»"/>
        <a:defRPr sz="2000" kern="1200">
          <a:solidFill>
            <a:schemeClr val="tx1">
              <a:lumMod val="75000"/>
              <a:lumOff val="25000"/>
            </a:schemeClr>
          </a:solidFill>
          <a:latin typeface="TT Norms Regular" pitchFamily="50" charset="-52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7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7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colorTemperature colorTemp="5200"/>
                    </a14:imgEffect>
                    <a14:imgEffect>
                      <a14:brightnessContrast bright="6000" contrast="35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363" b="14351"/>
          <a:stretch/>
        </p:blipFill>
        <p:spPr bwMode="auto">
          <a:xfrm>
            <a:off x="236789" y="6309320"/>
            <a:ext cx="1152128" cy="36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2 Subtítulo"/>
          <p:cNvSpPr>
            <a:spLocks noGrp="1"/>
          </p:cNvSpPr>
          <p:nvPr>
            <p:ph type="subTitle" idx="4294967295"/>
          </p:nvPr>
        </p:nvSpPr>
        <p:spPr>
          <a:xfrm>
            <a:off x="2987824" y="1628800"/>
            <a:ext cx="5976665" cy="2016224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 ПРЕДОСТАВЛЕНИЯ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КОМПЕНСАЦИИ ЗА ПРЕДОСТАВЛЕНИЕ СОЦИАЛЬНЫХ УСЛУГ ПОСТАВЩИКАМ СОЦИАЛЬНЫХ УСЛУГ, ВКЛЮЧЕННЫМ В РЕЕСТР</a:t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ПОСТАВЩИКОВ СОЦИАЛЬНЫХ УСЛУГ АМУРСКОЙ ОБЛАСТИ,</a:t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 НЕ УЧАСТВУЮЩИМ В ВЫПОЛНЕНИИ ГОСУДАРСТВЕННОГО</a:t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 (ЗАКАЗА)</a:t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4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575" y="6093296"/>
            <a:ext cx="9125018" cy="1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/>
                    </a14:imgEffect>
                    <a14:imgEffect>
                      <a14:sharpenSoften amount="40000"/>
                    </a14:imgEffect>
                    <a14:imgEffect>
                      <a14:colorTemperature colorTemp="5200"/>
                    </a14:imgEffect>
                    <a14:imgEffect>
                      <a14:brightnessContrast bright="6000" contrast="3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6165304"/>
            <a:ext cx="536119" cy="584857"/>
          </a:xfrm>
          <a:prstGeom prst="rect">
            <a:avLst/>
          </a:prstGeom>
        </p:spPr>
      </p:pic>
      <p:sp>
        <p:nvSpPr>
          <p:cNvPr id="11" name="Заголовок 1"/>
          <p:cNvSpPr txBox="1">
            <a:spLocks/>
          </p:cNvSpPr>
          <p:nvPr/>
        </p:nvSpPr>
        <p:spPr>
          <a:xfrm>
            <a:off x="3491881" y="4509120"/>
            <a:ext cx="5661712" cy="3983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600" kern="1200" baseline="0">
                <a:solidFill>
                  <a:schemeClr val="tx1"/>
                </a:solidFill>
                <a:latin typeface="TT Norms Regular" pitchFamily="50" charset="-52"/>
                <a:ea typeface="+mj-ea"/>
                <a:cs typeface="+mj-cs"/>
              </a:defRPr>
            </a:lvl1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инистерство социальной защиты населения Амурской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190576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922114"/>
          </a:xfrm>
        </p:spPr>
        <p:txBody>
          <a:bodyPr/>
          <a:lstStyle/>
          <a:p>
            <a:pPr algn="ctr"/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размера компенсации 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10"/>
          </p:nvPr>
        </p:nvSpPr>
        <p:spPr>
          <a:xfrm>
            <a:off x="8388424" y="8627"/>
            <a:ext cx="432048" cy="396038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13"/>
          </p:nvPr>
        </p:nvSpPr>
        <p:spPr>
          <a:xfrm>
            <a:off x="179512" y="1196752"/>
            <a:ext cx="8712967" cy="482453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компенсации (К) определяется министерством по следующей формуле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= Р </a:t>
            </a:r>
            <a:r>
              <a:rPr lang="ru-RU" sz="1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П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Текст 5"/>
          <p:cNvSpPr>
            <a:spLocks noGrp="1"/>
          </p:cNvSpPr>
          <p:nvPr>
            <p:ph type="body" sz="half" idx="12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 сентября 2019 г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4800670"/>
              </p:ext>
            </p:extLst>
          </p:nvPr>
        </p:nvGraphicFramePr>
        <p:xfrm>
          <a:off x="3491880" y="4149080"/>
          <a:ext cx="4968552" cy="143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7812"/>
                <a:gridCol w="518528"/>
                <a:gridCol w="2672212"/>
              </a:tblGrid>
              <a:tr h="1224136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размер фактических расходов поставщика по предоставлению социальных услуг получателю в соответствии с индивидуальной программой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сумма, оплачиваемая поставщику получателем в качестве частичной платы за предоставление социальных услуг в соответствии со статьей 32 Федерального закона от 28 декабря 2013 г. N 442-ФЗ "Об основах социального обслуживания граждан в Российской Федерации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75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274638"/>
            <a:ext cx="8579296" cy="922114"/>
          </a:xfrm>
        </p:spPr>
        <p:txBody>
          <a:bodyPr/>
          <a:lstStyle/>
          <a:p>
            <a:pPr algn="ctr"/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документам 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предоставляемым </a:t>
            </a: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для получения компенсации 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10"/>
          </p:nvPr>
        </p:nvSpPr>
        <p:spPr>
          <a:xfrm>
            <a:off x="8388424" y="8627"/>
            <a:ext cx="432048" cy="396038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13"/>
          </p:nvPr>
        </p:nvSpPr>
        <p:spPr>
          <a:xfrm>
            <a:off x="251520" y="1412875"/>
            <a:ext cx="8784975" cy="453707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представляемые для получения компенсации, должны быть надлежащим образом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оформлены: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установленные для них реквизиты: наименование и адрес поставщика, подпись уполномоченного лица, печать поставщика (при наличии), дату, номер и серию (если есть) документа. При этом документы не должны иметь повреждений, наличие которых не позволяет однозначно истолковать их содержание;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четко и разборчиво напечатаны (написаны) синими или черными чернилами (пастой), в тексте документа не допускаются подчистки, приписки, наличие зачеркнутых слов, нерасшифрованные сокращения, исправления, за исключением исправлений, скрепленных печатью и заверенных подписью уполномоченного лица, исполнение документов карандашом не допускается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 </a:t>
            </a:r>
            <a:r>
              <a:rPr lang="ru-RU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достоверность и полноту представляемых сведений и документов, являющихся основанием для выплаты компенсации, возлагается на заявителя-поставщика.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95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648072"/>
          </a:xfrm>
        </p:spPr>
        <p:txBody>
          <a:bodyPr/>
          <a:lstStyle/>
          <a:p>
            <a:pPr algn="ctr"/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Основаниями для отказа в назначении компенсации являются: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10"/>
          </p:nvPr>
        </p:nvSpPr>
        <p:spPr>
          <a:xfrm>
            <a:off x="8388424" y="8627"/>
            <a:ext cx="432048" cy="396038"/>
          </a:xfrm>
        </p:spPr>
        <p:txBody>
          <a:bodyPr>
            <a:normAutofit fontScale="92500"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13"/>
          </p:nvPr>
        </p:nvSpPr>
        <p:spPr>
          <a:xfrm>
            <a:off x="251520" y="1196752"/>
            <a:ext cx="8568952" cy="475252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всех документов, которые должны быть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представлены;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документов, оформленных с нарушением установленных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требований;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получателя, указанного в договоре социальных услуг, в регистре получателей;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поставщика в реестре поставщиков социальных услуг;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несоответствие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фактически предоставленных социальных услуг индивидуальной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программе;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отказа в предоставлении компенсации по основаниям, указанным в настоящем пункте, поставщик имеет право на повторное обращение за получением компенсации после устранения оснований для отказа.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593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colorTemperature colorTemp="5200"/>
                    </a14:imgEffect>
                    <a14:imgEffect>
                      <a14:brightnessContrast bright="6000" contrast="35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363" b="14351"/>
          <a:stretch/>
        </p:blipFill>
        <p:spPr bwMode="auto">
          <a:xfrm>
            <a:off x="236789" y="6309320"/>
            <a:ext cx="1152128" cy="36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2 Subtítulo"/>
          <p:cNvSpPr>
            <a:spLocks noGrp="1"/>
          </p:cNvSpPr>
          <p:nvPr>
            <p:ph type="subTitle" idx="4294967295"/>
          </p:nvPr>
        </p:nvSpPr>
        <p:spPr>
          <a:xfrm>
            <a:off x="2843808" y="908720"/>
            <a:ext cx="6309785" cy="2016224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 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ПРЕДОСТАВЛЕНИЯ КОМПЕНСАЦИИ ЗА ПРЕДОСТАВЛЕНИЕ СОЦИАЛЬНЫХ УСЛУГ ПОСТАВЩИКАМ СОЦИАЛЬНЫХ УСЛУГ, ВКЛЮЧЕННЫМ В РЕЕСТР</a:t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ПОСТАВЩИКОВ СОЦИАЛЬНЫХ УСЛУГ АМУРСКОЙ ОБЛАСТИ,</a:t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 НЕ УЧАСТВУЮЩИМ В ВЫПОЛНЕНИИ ГОСУДАРСТВЕННОГО</a:t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 (ЗАКАЗА)</a:t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4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575" y="6093296"/>
            <a:ext cx="9125018" cy="1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/>
                    </a14:imgEffect>
                    <a14:imgEffect>
                      <a14:sharpenSoften amount="40000"/>
                    </a14:imgEffect>
                    <a14:imgEffect>
                      <a14:colorTemperature colorTemp="5200"/>
                    </a14:imgEffect>
                    <a14:imgEffect>
                      <a14:brightnessContrast bright="6000" contrast="3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6165304"/>
            <a:ext cx="536119" cy="584857"/>
          </a:xfrm>
          <a:prstGeom prst="rect">
            <a:avLst/>
          </a:prstGeom>
        </p:spPr>
      </p:pic>
      <p:sp>
        <p:nvSpPr>
          <p:cNvPr id="11" name="Заголовок 1"/>
          <p:cNvSpPr txBox="1">
            <a:spLocks/>
          </p:cNvSpPr>
          <p:nvPr/>
        </p:nvSpPr>
        <p:spPr>
          <a:xfrm>
            <a:off x="3482288" y="4977975"/>
            <a:ext cx="5661712" cy="3983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600" kern="1200" baseline="0">
                <a:solidFill>
                  <a:schemeClr val="tx1"/>
                </a:solidFill>
                <a:latin typeface="TT Norms Regular" pitchFamily="50" charset="-52"/>
                <a:ea typeface="+mj-ea"/>
                <a:cs typeface="+mj-cs"/>
              </a:defRPr>
            </a:lvl1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инистерство социальной защиты населения Амурской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154086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922114"/>
          </a:xfrm>
        </p:spPr>
        <p:txBody>
          <a:bodyPr/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 финансового обеспечения социального обслуживания 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бюджетов бюджетной системы Российской Федерации;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благотворительные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взносы и пожертвования;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получателей социальных услуг при предоставлении социальных услуг за плату или частичную плату;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предпринимательской и иной приносящей доход деятельности, осуществляемой организациями социального обслуживания, а также иные не запрещенные законом источники.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65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UBOVIKOVALA\Desktop\Дубовикова\реестр поставщиков социальных услуг\Рабочее совещание по вклв реестр и оказанию услуг 23.07.2020\семинар\белый лист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1500"/>
            <a:ext cx="9144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Текст 3"/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3"/>
          </p:nvPr>
        </p:nvSpPr>
        <p:spPr>
          <a:xfrm>
            <a:off x="251520" y="570146"/>
            <a:ext cx="8712968" cy="552315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гражданин получает социальные услуги, предусмотренные индивидуальной программой, у поставщика или поставщиков социальных услуг, которые включены в реестр поставщиков социальных услуг субъекта Российской Федерации, но не участвуют в выполнении государственного задания (заказа), поставщику или поставщикам социальных услуг выплачивается компенсация в размере и в порядке, которые определяются нормативными правовыми актами субъекта Российской Федерации.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442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008112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Правовая база </a:t>
            </a:r>
            <a:endParaRPr lang="ru-RU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506" y="1412776"/>
            <a:ext cx="8911037" cy="4608512"/>
          </a:xfrm>
        </p:spPr>
        <p:txBody>
          <a:bodyPr>
            <a:norm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выплаты и определения размера компенсации за предоставление социальных услуг поставщикам социальных услуг, включенным в реестр поставщиков социальных услуг амурской области, но не участвующим в выполнении государственного задания (заказа) утвержден постановлением </a:t>
            </a:r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</a:t>
            </a:r>
            <a:r>
              <a:rPr lang="ru-RU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мурской </a:t>
            </a:r>
            <a:r>
              <a:rPr lang="ru-RU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от 05.11.2014 № 666 </a:t>
            </a:r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(далее – Порядок)</a:t>
            </a:r>
            <a:endParaRPr lang="ru-RU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half" idx="10"/>
          </p:nvPr>
        </p:nvSpPr>
        <p:spPr>
          <a:xfrm>
            <a:off x="8388424" y="8627"/>
            <a:ext cx="432048" cy="396038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584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DUBOVIKOVALA\Desktop\Дубовикова\реестр поставщиков социальных услуг\Рабочее совещание по вклв реестр и оказанию услуг 23.07.2020\семинар\белый лист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4664"/>
            <a:ext cx="9144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23528" y="410130"/>
            <a:ext cx="8568952" cy="4603045"/>
          </a:xfrm>
        </p:spPr>
        <p:txBody>
          <a:bodyPr>
            <a:norm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Компенсация выплачивается министерством социальной защиты населения Амурской области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поставщику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предоставление социальных услуг, которые оказаны получателю, проживающему в Амурской области, в соответствии с индивидуальной программой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основании заключенного министерством с поставщиком договора о предоставлении компенсации при условии документального подтверждения поставщиком понесенных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расходов.</a:t>
            </a:r>
          </a:p>
          <a:p>
            <a:pPr algn="just"/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2510903"/>
            <a:ext cx="84969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документов необходимый для предоставления компенсации </a:t>
            </a:r>
            <a:endParaRPr lang="ru-RU" sz="2800" dirty="0"/>
          </a:p>
        </p:txBody>
      </p:sp>
      <p:sp>
        <p:nvSpPr>
          <p:cNvPr id="9" name="Объект 5"/>
          <p:cNvSpPr txBox="1">
            <a:spLocks/>
          </p:cNvSpPr>
          <p:nvPr/>
        </p:nvSpPr>
        <p:spPr>
          <a:xfrm>
            <a:off x="395536" y="3443741"/>
            <a:ext cx="8496944" cy="237626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TT Norms Regular" pitchFamily="50" charset="-52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TT Norms Regular" pitchFamily="50" charset="-52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TT Norms Regular" pitchFamily="50" charset="-52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TT Norms Regular" pitchFamily="50" charset="-52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TT Norms Regular" pitchFamily="50" charset="-52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 о выплате компенсации (по форме согласно приложению № 1 Порядка)</a:t>
            </a:r>
          </a:p>
          <a:p>
            <a:pPr algn="just"/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Реестр получателей социальных услуг (по форме согласно приложению № 2 Порядка) </a:t>
            </a:r>
          </a:p>
          <a:p>
            <a:pPr algn="just"/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Справка-расчет суммы компенсации (по форме согласно приложению № 3 Порядка)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501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1" name="Picture 3" descr="C:\Users\DUBOVIKOVALA\Desktop\Дубовикова\реестр поставщиков социальных услуг\Рабочее совещание по вклв реестр и оказанию услуг 23.07.2020\семинар\белый лист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9728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DUBOVIKOVALA\Desktop\Дубовикова\реестр поставщиков социальных услуг\Рабочее совещание по вклв реестр и оказанию услуг 23.07.2020\семинар\Заявление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-1"/>
            <a:ext cx="7228812" cy="7078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918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DUBOVIKOVALA\Desktop\Дубовикова\реестр поставщиков социальных услуг\Рабочее совещание по вклв реестр и оказанию услуг 23.07.2020\семинар\белый лист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" y="-10960"/>
            <a:ext cx="9144000" cy="6868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DUBOVIKOVALA\Desktop\Дубовикова\реестр поставщиков социальных услуг\Рабочее совещание по вклв реестр и оказанию услуг 23.07.2020\семинар\Реестр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4630"/>
            <a:ext cx="9144000" cy="5028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8446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r>
              <a:rPr lang="ru-RU" dirty="0" smtClean="0"/>
              <a:t>9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Копии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индивидуальных программ предоставления социальных услуг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Копии договоров о предоставлении социальных услуг;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Копии актов об оказании социальных услуг;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Копии платежных документов, подтверждающих оплату услуг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получателем.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32086"/>
            <a:ext cx="7776864" cy="1717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Clr>
                <a:srgbClr val="C00000"/>
              </a:buClr>
            </a:pP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Реестр получателей социальных услуг предоставляется вместе с копиями следующих документов:</a:t>
            </a:r>
          </a:p>
          <a:p>
            <a:pPr lvl="0" algn="just">
              <a:spcBef>
                <a:spcPct val="20000"/>
              </a:spcBef>
              <a:buClr>
                <a:srgbClr val="C00000"/>
              </a:buClr>
            </a:pPr>
            <a:endParaRPr lang="ru-RU" sz="2800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964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 descr="C:\Users\DUBOVIKOVALA\Desktop\Дубовикова\реестр поставщиков социальных услуг\Рабочее совещание по вклв реестр и оказанию услуг 23.07.2020\семинар\белый лист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DUBOVIKOVALA\Desktop\Дубовикова\реестр поставщиков социальных услуг\Рабочее совещание по вклв реестр и оказанию услуг 23.07.2020\семинар\справка-расчет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854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330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Autofit/>
      </a:bodyPr>
      <a:lstStyle>
        <a:defPPr algn="ctr">
          <a:defRPr sz="1200" b="1" dirty="0" smtClean="0">
            <a:solidFill>
              <a:schemeClr val="tx1">
                <a:lumMod val="50000"/>
                <a:lumOff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2312</TotalTime>
  <Words>639</Words>
  <Application>Microsoft Office PowerPoint</Application>
  <PresentationFormat>Экран (4:3)</PresentationFormat>
  <Paragraphs>51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Times New Roman</vt:lpstr>
      <vt:lpstr>TT Norms Regular</vt:lpstr>
      <vt:lpstr>Wingdings</vt:lpstr>
      <vt:lpstr>Тема Office</vt:lpstr>
      <vt:lpstr>Презентация PowerPoint</vt:lpstr>
      <vt:lpstr>Источники финансового обеспечения социального обслуживания </vt:lpstr>
      <vt:lpstr>Презентация PowerPoint</vt:lpstr>
      <vt:lpstr>Правовая база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Определение размера компенсации </vt:lpstr>
      <vt:lpstr>Требования к документам предоставляемым для получения компенсации </vt:lpstr>
      <vt:lpstr>Основаниями для отказа в назначении компенсации являются: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AMKurdyukov</dc:creator>
  <cp:lastModifiedBy>леново</cp:lastModifiedBy>
  <cp:revision>172</cp:revision>
  <cp:lastPrinted>2020-07-22T11:14:48Z</cp:lastPrinted>
  <dcterms:created xsi:type="dcterms:W3CDTF">2018-06-29T06:25:40Z</dcterms:created>
  <dcterms:modified xsi:type="dcterms:W3CDTF">2020-09-08T08:04:26Z</dcterms:modified>
</cp:coreProperties>
</file>