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6"/>
  </p:handoutMasterIdLst>
  <p:sldIdLst>
    <p:sldId id="256" r:id="rId2"/>
    <p:sldId id="269" r:id="rId3"/>
    <p:sldId id="279" r:id="rId4"/>
    <p:sldId id="280" r:id="rId5"/>
    <p:sldId id="281" r:id="rId6"/>
    <p:sldId id="282" r:id="rId7"/>
    <p:sldId id="283" r:id="rId8"/>
    <p:sldId id="284" r:id="rId9"/>
    <p:sldId id="286" r:id="rId10"/>
    <p:sldId id="287" r:id="rId11"/>
    <p:sldId id="288" r:id="rId12"/>
    <p:sldId id="290" r:id="rId13"/>
    <p:sldId id="289" r:id="rId14"/>
    <p:sldId id="25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12E"/>
    <a:srgbClr val="FDFEFF"/>
    <a:srgbClr val="215A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91" autoAdjust="0"/>
    <p:restoredTop sz="94660" autoAdjust="0"/>
  </p:normalViewPr>
  <p:slideViewPr>
    <p:cSldViewPr>
      <p:cViewPr varScale="1">
        <p:scale>
          <a:sx n="92" d="100"/>
          <a:sy n="92" d="100"/>
        </p:scale>
        <p:origin x="1344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2" d="100"/>
          <a:sy n="82" d="100"/>
        </p:scale>
        <p:origin x="-3180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7C4E27-DD5F-4592-A6BA-278671BF97BB}" type="datetimeFigureOut">
              <a:rPr lang="ru-RU" smtClean="0"/>
              <a:pPr/>
              <a:t>08.09.2020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38D1F4-2D51-445C-830E-B1CD9A39A1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64063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0000"/>
                    </a14:imgEffect>
                    <a14:imgEffect>
                      <a14:colorTemperature colorTemp="5200"/>
                    </a14:imgEffect>
                    <a14:imgEffect>
                      <a14:brightnessContrast bright="6000" contrast="3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/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63" b="14351"/>
          <a:stretch/>
        </p:blipFill>
        <p:spPr bwMode="auto">
          <a:xfrm>
            <a:off x="236789" y="6309320"/>
            <a:ext cx="1152128" cy="36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710136" y="2490465"/>
            <a:ext cx="4966320" cy="1802631"/>
          </a:xfrm>
          <a:prstGeom prst="rect">
            <a:avLst/>
          </a:prstGeom>
        </p:spPr>
        <p:txBody>
          <a:bodyPr/>
          <a:lstStyle>
            <a:lvl1pPr marL="0" marR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3600" baseline="0">
                <a:latin typeface="TT Norms Regular" pitchFamily="50" charset="-52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T Norms Regular" pitchFamily="50" charset="-52"/>
                <a:ea typeface="+mn-ea"/>
                <a:cs typeface="+mn-cs"/>
              </a:rPr>
              <a:t>Проект презентации </a:t>
            </a:r>
            <a:b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T Norms Regular" pitchFamily="50" charset="-52"/>
                <a:ea typeface="+mn-ea"/>
                <a:cs typeface="+mn-cs"/>
              </a:rPr>
            </a:b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T Norms Regular" pitchFamily="50" charset="-52"/>
                <a:ea typeface="+mn-ea"/>
                <a:cs typeface="+mn-cs"/>
              </a:rPr>
              <a:t>Правительства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T Norms Regular" pitchFamily="50" charset="-52"/>
                <a:ea typeface="+mn-ea"/>
                <a:cs typeface="+mn-cs"/>
              </a:rPr>
              <a:t/>
            </a:r>
            <a:b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T Norms Regular" pitchFamily="50" charset="-52"/>
                <a:ea typeface="+mn-ea"/>
                <a:cs typeface="+mn-cs"/>
              </a:rPr>
            </a:b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T Norms Regular" pitchFamily="50" charset="-52"/>
                <a:ea typeface="+mn-ea"/>
                <a:cs typeface="+mn-cs"/>
              </a:rPr>
              <a:t>Амурской области</a:t>
            </a:r>
            <a:endParaRPr kumimoji="0" lang="es-ES" sz="3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TT Norms Regular" pitchFamily="50" charset="-52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26264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bg>
      <p:bgPr>
        <a:solidFill>
          <a:srgbClr val="FDF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Текст 3"/>
          <p:cNvSpPr>
            <a:spLocks noGrp="1"/>
          </p:cNvSpPr>
          <p:nvPr>
            <p:ph type="body" sz="half" idx="11" hasCustomPrompt="1"/>
          </p:nvPr>
        </p:nvSpPr>
        <p:spPr>
          <a:xfrm>
            <a:off x="323528" y="6165304"/>
            <a:ext cx="1584176" cy="50405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  <a:latin typeface="TT Norms Regular" pitchFamily="50" charset="-5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г. Благовещенск</a:t>
            </a:r>
          </a:p>
        </p:txBody>
      </p:sp>
      <p:sp>
        <p:nvSpPr>
          <p:cNvPr id="8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922114"/>
          </a:xfrm>
        </p:spPr>
        <p:txBody>
          <a:bodyPr>
            <a:noAutofit/>
          </a:bodyPr>
          <a:lstStyle>
            <a:lvl1pPr>
              <a:defRPr sz="2800" b="0">
                <a:solidFill>
                  <a:schemeClr val="tx1">
                    <a:lumMod val="75000"/>
                    <a:lumOff val="25000"/>
                  </a:schemeClr>
                </a:solidFill>
                <a:latin typeface="TT Norms Regular" pitchFamily="50" charset="-52"/>
              </a:defRPr>
            </a:lvl1pPr>
          </a:lstStyle>
          <a:p>
            <a:r>
              <a:rPr lang="ru-RU" dirty="0" smtClean="0"/>
              <a:t>ШАБЛОН презентации</a:t>
            </a:r>
            <a:br>
              <a:rPr lang="ru-RU" dirty="0" smtClean="0"/>
            </a:br>
            <a:r>
              <a:rPr lang="ru-RU" dirty="0" smtClean="0"/>
              <a:t>Правительства Амурской области</a:t>
            </a:r>
            <a:endParaRPr lang="ru-RU" dirty="0"/>
          </a:p>
        </p:txBody>
      </p:sp>
      <p:sp>
        <p:nvSpPr>
          <p:cNvPr id="10" name="34 Recortar rectángulo de esquina del mismo lado"/>
          <p:cNvSpPr/>
          <p:nvPr userDrawn="1"/>
        </p:nvSpPr>
        <p:spPr>
          <a:xfrm>
            <a:off x="8388424" y="-27384"/>
            <a:ext cx="504056" cy="432048"/>
          </a:xfrm>
          <a:prstGeom prst="snip2SameRect">
            <a:avLst/>
          </a:prstGeom>
          <a:gradFill>
            <a:gsLst>
              <a:gs pos="0">
                <a:srgbClr val="C00000"/>
              </a:gs>
              <a:gs pos="80000">
                <a:srgbClr val="70201E"/>
              </a:gs>
              <a:gs pos="100000">
                <a:schemeClr val="accent2">
                  <a:shade val="94000"/>
                  <a:satMod val="135000"/>
                </a:schemeClr>
              </a:gs>
            </a:gsLst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0" b="1" dirty="0">
              <a:latin typeface="TT Norms Regular" pitchFamily="50" charset="-52"/>
            </a:endParaRPr>
          </a:p>
        </p:txBody>
      </p:sp>
      <p:sp>
        <p:nvSpPr>
          <p:cNvPr id="11" name="Текст 3"/>
          <p:cNvSpPr>
            <a:spLocks noGrp="1"/>
          </p:cNvSpPr>
          <p:nvPr>
            <p:ph type="body" sz="half" idx="10" hasCustomPrompt="1"/>
          </p:nvPr>
        </p:nvSpPr>
        <p:spPr>
          <a:xfrm>
            <a:off x="8460432" y="8627"/>
            <a:ext cx="360040" cy="396038"/>
          </a:xfrm>
        </p:spPr>
        <p:txBody>
          <a:bodyPr>
            <a:norm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  <a:latin typeface="TT Norms Regular" pitchFamily="50" charset="-5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№</a:t>
            </a:r>
          </a:p>
        </p:txBody>
      </p:sp>
      <p:pic>
        <p:nvPicPr>
          <p:cNvPr id="12" name="Picture 4"/>
          <p:cNvPicPr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982" y="1196752"/>
            <a:ext cx="9125018" cy="1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Текст 3"/>
          <p:cNvSpPr>
            <a:spLocks noGrp="1"/>
          </p:cNvSpPr>
          <p:nvPr>
            <p:ph type="body" sz="half" idx="12" hasCustomPrompt="1"/>
          </p:nvPr>
        </p:nvSpPr>
        <p:spPr>
          <a:xfrm>
            <a:off x="323528" y="6453336"/>
            <a:ext cx="1584176" cy="288032"/>
          </a:xfrm>
        </p:spPr>
        <p:txBody>
          <a:bodyPr>
            <a:normAutofit/>
          </a:bodyPr>
          <a:lstStyle>
            <a:lvl1pPr marL="0" indent="0" algn="ctr">
              <a:buNone/>
              <a:defRPr sz="1000" b="0">
                <a:solidFill>
                  <a:schemeClr val="tx1">
                    <a:lumMod val="50000"/>
                    <a:lumOff val="50000"/>
                  </a:schemeClr>
                </a:solidFill>
                <a:latin typeface="TT Norms Regular" pitchFamily="50" charset="-5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25 июля 2018 г.</a:t>
            </a:r>
          </a:p>
        </p:txBody>
      </p:sp>
      <p:sp>
        <p:nvSpPr>
          <p:cNvPr id="21" name="Объект 20"/>
          <p:cNvSpPr>
            <a:spLocks noGrp="1"/>
          </p:cNvSpPr>
          <p:nvPr>
            <p:ph sz="quarter" idx="13"/>
          </p:nvPr>
        </p:nvSpPr>
        <p:spPr>
          <a:xfrm>
            <a:off x="468313" y="1412875"/>
            <a:ext cx="8207375" cy="4537075"/>
          </a:xfrm>
        </p:spPr>
        <p:txBody>
          <a:bodyPr/>
          <a:lstStyle>
            <a:lvl1pPr marL="342900" indent="-342900">
              <a:buClr>
                <a:srgbClr val="C00000"/>
              </a:buClr>
              <a:buFont typeface="Wingdings" panose="05000000000000000000" pitchFamily="2" charset="2"/>
              <a:buChar char="§"/>
              <a:defRPr/>
            </a:lvl1pPr>
            <a:lvl2pPr>
              <a:buClr>
                <a:srgbClr val="C00000"/>
              </a:buClr>
              <a:defRPr/>
            </a:lvl2pPr>
            <a:lvl3pPr>
              <a:buClr>
                <a:srgbClr val="C00000"/>
              </a:buClr>
              <a:defRPr/>
            </a:lvl3pPr>
            <a:lvl4pPr>
              <a:buClr>
                <a:srgbClr val="C00000"/>
              </a:buClr>
              <a:defRPr/>
            </a:lvl4pPr>
            <a:lvl5pPr>
              <a:buClr>
                <a:srgbClr val="C00000"/>
              </a:buClr>
              <a:defRPr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4812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Текст 3"/>
          <p:cNvSpPr>
            <a:spLocks noGrp="1"/>
          </p:cNvSpPr>
          <p:nvPr>
            <p:ph type="body" sz="half" idx="11" hasCustomPrompt="1"/>
          </p:nvPr>
        </p:nvSpPr>
        <p:spPr>
          <a:xfrm>
            <a:off x="323528" y="6165304"/>
            <a:ext cx="1584176" cy="50405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  <a:latin typeface="TT Norms Regular" pitchFamily="50" charset="-5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г. Благовещенск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  <a:latin typeface="TT Norms Regular" pitchFamily="50" charset="-52"/>
              </a:defRPr>
            </a:lvl1pPr>
          </a:lstStyle>
          <a:p>
            <a:r>
              <a:rPr lang="ru-RU" dirty="0" smtClean="0"/>
              <a:t>Амурская область</a:t>
            </a:r>
            <a:endParaRPr lang="ru-RU" dirty="0"/>
          </a:p>
        </p:txBody>
      </p:sp>
      <p:sp>
        <p:nvSpPr>
          <p:cNvPr id="7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8219256" cy="4514180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TT Norms Regular" pitchFamily="50" charset="-5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" name="34 Recortar rectángulo de esquina del mismo lado"/>
          <p:cNvSpPr/>
          <p:nvPr userDrawn="1"/>
        </p:nvSpPr>
        <p:spPr>
          <a:xfrm>
            <a:off x="8388424" y="-27384"/>
            <a:ext cx="504056" cy="432048"/>
          </a:xfrm>
          <a:prstGeom prst="snip2SameRect">
            <a:avLst/>
          </a:prstGeom>
          <a:gradFill>
            <a:gsLst>
              <a:gs pos="0">
                <a:srgbClr val="C00000"/>
              </a:gs>
              <a:gs pos="80000">
                <a:srgbClr val="70201E"/>
              </a:gs>
              <a:gs pos="100000">
                <a:schemeClr val="accent2">
                  <a:shade val="94000"/>
                  <a:satMod val="135000"/>
                </a:schemeClr>
              </a:gs>
            </a:gsLst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0" b="1" dirty="0">
              <a:latin typeface="TT Norms Regular" pitchFamily="50" charset="-52"/>
            </a:endParaRPr>
          </a:p>
        </p:txBody>
      </p:sp>
      <p:sp>
        <p:nvSpPr>
          <p:cNvPr id="8" name="Текст 3"/>
          <p:cNvSpPr>
            <a:spLocks noGrp="1"/>
          </p:cNvSpPr>
          <p:nvPr>
            <p:ph type="body" sz="half" idx="10" hasCustomPrompt="1"/>
          </p:nvPr>
        </p:nvSpPr>
        <p:spPr>
          <a:xfrm>
            <a:off x="8460432" y="8627"/>
            <a:ext cx="360040" cy="396038"/>
          </a:xfrm>
        </p:spPr>
        <p:txBody>
          <a:bodyPr>
            <a:norm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  <a:latin typeface="TT Norms Regular" pitchFamily="50" charset="-5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№</a:t>
            </a:r>
          </a:p>
        </p:txBody>
      </p:sp>
      <p:pic>
        <p:nvPicPr>
          <p:cNvPr id="10" name="Picture 4"/>
          <p:cNvPicPr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982" y="1196752"/>
            <a:ext cx="9125018" cy="1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Текст 3"/>
          <p:cNvSpPr>
            <a:spLocks noGrp="1"/>
          </p:cNvSpPr>
          <p:nvPr>
            <p:ph type="body" sz="half" idx="12" hasCustomPrompt="1"/>
          </p:nvPr>
        </p:nvSpPr>
        <p:spPr>
          <a:xfrm>
            <a:off x="323528" y="6453336"/>
            <a:ext cx="1584176" cy="288032"/>
          </a:xfrm>
        </p:spPr>
        <p:txBody>
          <a:bodyPr>
            <a:normAutofit/>
          </a:bodyPr>
          <a:lstStyle>
            <a:lvl1pPr marL="0" indent="0" algn="ctr">
              <a:buNone/>
              <a:defRPr sz="1000" b="0">
                <a:solidFill>
                  <a:schemeClr val="tx1">
                    <a:lumMod val="50000"/>
                    <a:lumOff val="50000"/>
                  </a:schemeClr>
                </a:solidFill>
                <a:latin typeface="TT Norms Regular" pitchFamily="50" charset="-5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25 июля 2018 г.</a:t>
            </a:r>
          </a:p>
        </p:txBody>
      </p:sp>
    </p:spTree>
    <p:extLst>
      <p:ext uri="{BB962C8B-B14F-4D97-AF65-F5344CB8AC3E}">
        <p14:creationId xmlns:p14="http://schemas.microsoft.com/office/powerpoint/2010/main" val="132259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Текст 3"/>
          <p:cNvSpPr>
            <a:spLocks noGrp="1"/>
          </p:cNvSpPr>
          <p:nvPr>
            <p:ph type="body" sz="half" idx="11" hasCustomPrompt="1"/>
          </p:nvPr>
        </p:nvSpPr>
        <p:spPr>
          <a:xfrm>
            <a:off x="323528" y="6165304"/>
            <a:ext cx="1584176" cy="50405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  <a:latin typeface="TT Norms Regular" pitchFamily="50" charset="-5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г. Благовещенск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08912" cy="864096"/>
          </a:xfrm>
        </p:spPr>
        <p:txBody>
          <a:bodyPr anchor="b">
            <a:noAutofit/>
          </a:bodyPr>
          <a:lstStyle>
            <a:lvl1pPr algn="ctr">
              <a:defRPr sz="4400" b="0">
                <a:solidFill>
                  <a:schemeClr val="tx1">
                    <a:lumMod val="75000"/>
                    <a:lumOff val="25000"/>
                  </a:schemeClr>
                </a:solidFill>
                <a:latin typeface="TT Norms Regular" pitchFamily="50" charset="-52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67544" y="1484783"/>
            <a:ext cx="8208912" cy="3242791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  <a:latin typeface="TT Norms Regular" pitchFamily="50" charset="-5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7544" y="4869160"/>
            <a:ext cx="8208912" cy="1152128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TT Norms Regular" pitchFamily="50" charset="-5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1" name="34 Recortar rectángulo de esquina del mismo lado"/>
          <p:cNvSpPr/>
          <p:nvPr userDrawn="1"/>
        </p:nvSpPr>
        <p:spPr>
          <a:xfrm>
            <a:off x="8388424" y="-27384"/>
            <a:ext cx="504056" cy="432048"/>
          </a:xfrm>
          <a:prstGeom prst="snip2SameRect">
            <a:avLst/>
          </a:prstGeom>
          <a:gradFill>
            <a:gsLst>
              <a:gs pos="0">
                <a:srgbClr val="C00000"/>
              </a:gs>
              <a:gs pos="80000">
                <a:srgbClr val="70201E"/>
              </a:gs>
              <a:gs pos="100000">
                <a:schemeClr val="accent2">
                  <a:shade val="94000"/>
                  <a:satMod val="135000"/>
                </a:schemeClr>
              </a:gs>
            </a:gsLst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0" b="1" dirty="0">
              <a:latin typeface="TT Norms Regular" pitchFamily="50" charset="-52"/>
            </a:endParaRPr>
          </a:p>
        </p:txBody>
      </p:sp>
      <p:sp>
        <p:nvSpPr>
          <p:cNvPr id="12" name="Текст 3"/>
          <p:cNvSpPr>
            <a:spLocks noGrp="1"/>
          </p:cNvSpPr>
          <p:nvPr>
            <p:ph type="body" sz="half" idx="10" hasCustomPrompt="1"/>
          </p:nvPr>
        </p:nvSpPr>
        <p:spPr>
          <a:xfrm>
            <a:off x="8460432" y="8627"/>
            <a:ext cx="360040" cy="396038"/>
          </a:xfrm>
        </p:spPr>
        <p:txBody>
          <a:bodyPr>
            <a:norm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  <a:latin typeface="TT Norms Regular" pitchFamily="50" charset="-5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№</a:t>
            </a:r>
          </a:p>
        </p:txBody>
      </p:sp>
      <p:pic>
        <p:nvPicPr>
          <p:cNvPr id="13" name="Picture 4"/>
          <p:cNvPicPr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982" y="1196752"/>
            <a:ext cx="9125018" cy="1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Текст 3"/>
          <p:cNvSpPr>
            <a:spLocks noGrp="1"/>
          </p:cNvSpPr>
          <p:nvPr>
            <p:ph type="body" sz="half" idx="12" hasCustomPrompt="1"/>
          </p:nvPr>
        </p:nvSpPr>
        <p:spPr>
          <a:xfrm>
            <a:off x="323528" y="6453336"/>
            <a:ext cx="1584176" cy="288032"/>
          </a:xfrm>
        </p:spPr>
        <p:txBody>
          <a:bodyPr>
            <a:normAutofit/>
          </a:bodyPr>
          <a:lstStyle>
            <a:lvl1pPr marL="0" indent="0" algn="ctr">
              <a:buNone/>
              <a:defRPr sz="1000" b="0">
                <a:solidFill>
                  <a:schemeClr val="tx1">
                    <a:lumMod val="50000"/>
                    <a:lumOff val="50000"/>
                  </a:schemeClr>
                </a:solidFill>
                <a:latin typeface="TT Norms Regular" pitchFamily="50" charset="-5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25 июля 2018 г.</a:t>
            </a:r>
          </a:p>
        </p:txBody>
      </p:sp>
    </p:spTree>
    <p:extLst>
      <p:ext uri="{BB962C8B-B14F-4D97-AF65-F5344CB8AC3E}">
        <p14:creationId xmlns:p14="http://schemas.microsoft.com/office/powerpoint/2010/main" val="2787009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Текст 3"/>
          <p:cNvSpPr>
            <a:spLocks noGrp="1"/>
          </p:cNvSpPr>
          <p:nvPr>
            <p:ph type="body" sz="half" idx="11" hasCustomPrompt="1"/>
          </p:nvPr>
        </p:nvSpPr>
        <p:spPr>
          <a:xfrm>
            <a:off x="323528" y="6165304"/>
            <a:ext cx="1584176" cy="50405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  <a:latin typeface="TT Norms Regular" pitchFamily="50" charset="-5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г. Благовещенск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08912" cy="864096"/>
          </a:xfrm>
        </p:spPr>
        <p:txBody>
          <a:bodyPr anchor="b">
            <a:noAutofit/>
          </a:bodyPr>
          <a:lstStyle>
            <a:lvl1pPr algn="ctr">
              <a:defRPr sz="4400" b="0">
                <a:solidFill>
                  <a:schemeClr val="tx1">
                    <a:lumMod val="75000"/>
                    <a:lumOff val="25000"/>
                  </a:schemeClr>
                </a:solidFill>
                <a:latin typeface="TT Norms Regular" pitchFamily="50" charset="-52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23528" y="4077072"/>
            <a:ext cx="3600400" cy="1944216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TT Norms Regular" pitchFamily="50" charset="-5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1" name="34 Recortar rectángulo de esquina del mismo lado"/>
          <p:cNvSpPr/>
          <p:nvPr userDrawn="1"/>
        </p:nvSpPr>
        <p:spPr>
          <a:xfrm>
            <a:off x="8388424" y="-27384"/>
            <a:ext cx="504056" cy="432048"/>
          </a:xfrm>
          <a:prstGeom prst="snip2SameRect">
            <a:avLst/>
          </a:prstGeom>
          <a:gradFill>
            <a:gsLst>
              <a:gs pos="0">
                <a:srgbClr val="C00000"/>
              </a:gs>
              <a:gs pos="80000">
                <a:srgbClr val="70201E"/>
              </a:gs>
              <a:gs pos="100000">
                <a:schemeClr val="accent2">
                  <a:shade val="94000"/>
                  <a:satMod val="135000"/>
                </a:schemeClr>
              </a:gs>
            </a:gsLst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0" b="1" dirty="0">
              <a:latin typeface="TT Norms Regular" pitchFamily="50" charset="-52"/>
            </a:endParaRPr>
          </a:p>
        </p:txBody>
      </p:sp>
      <p:sp>
        <p:nvSpPr>
          <p:cNvPr id="12" name="Текст 3"/>
          <p:cNvSpPr>
            <a:spLocks noGrp="1"/>
          </p:cNvSpPr>
          <p:nvPr>
            <p:ph type="body" sz="half" idx="10" hasCustomPrompt="1"/>
          </p:nvPr>
        </p:nvSpPr>
        <p:spPr>
          <a:xfrm>
            <a:off x="8460432" y="8627"/>
            <a:ext cx="360040" cy="396038"/>
          </a:xfrm>
        </p:spPr>
        <p:txBody>
          <a:bodyPr>
            <a:norm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  <a:latin typeface="TT Norms Regular" pitchFamily="50" charset="-5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№</a:t>
            </a:r>
          </a:p>
        </p:txBody>
      </p:sp>
      <p:pic>
        <p:nvPicPr>
          <p:cNvPr id="13" name="Picture 4"/>
          <p:cNvPicPr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982" y="1196752"/>
            <a:ext cx="9125018" cy="1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412776"/>
            <a:ext cx="6331285" cy="4572000"/>
          </a:xfrm>
          <a:prstGeom prst="rect">
            <a:avLst/>
          </a:prstGeom>
        </p:spPr>
      </p:pic>
      <p:sp>
        <p:nvSpPr>
          <p:cNvPr id="17" name="Текст 3"/>
          <p:cNvSpPr>
            <a:spLocks noGrp="1"/>
          </p:cNvSpPr>
          <p:nvPr>
            <p:ph type="body" sz="half" idx="12" hasCustomPrompt="1"/>
          </p:nvPr>
        </p:nvSpPr>
        <p:spPr>
          <a:xfrm>
            <a:off x="323528" y="6453336"/>
            <a:ext cx="1584176" cy="288032"/>
          </a:xfrm>
        </p:spPr>
        <p:txBody>
          <a:bodyPr>
            <a:normAutofit/>
          </a:bodyPr>
          <a:lstStyle>
            <a:lvl1pPr marL="0" indent="0" algn="ctr">
              <a:buNone/>
              <a:defRPr sz="1000" b="0">
                <a:solidFill>
                  <a:schemeClr val="tx1">
                    <a:lumMod val="50000"/>
                    <a:lumOff val="50000"/>
                  </a:schemeClr>
                </a:solidFill>
                <a:latin typeface="TT Norms Regular" pitchFamily="50" charset="-5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25 июля 2018 г.</a:t>
            </a:r>
          </a:p>
        </p:txBody>
      </p:sp>
    </p:spTree>
    <p:extLst>
      <p:ext uri="{BB962C8B-B14F-4D97-AF65-F5344CB8AC3E}">
        <p14:creationId xmlns:p14="http://schemas.microsoft.com/office/powerpoint/2010/main" val="873440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465682" y="4149080"/>
            <a:ext cx="8208912" cy="360040"/>
          </a:xfrm>
        </p:spPr>
        <p:txBody>
          <a:bodyPr anchor="ctr"/>
          <a:lstStyle>
            <a:lvl1pPr marL="0" indent="0" algn="ctr">
              <a:buNone/>
              <a:defRPr sz="1800" b="1" u="sng">
                <a:solidFill>
                  <a:schemeClr val="accent1"/>
                </a:solidFill>
                <a:latin typeface="TT Norms Regular" pitchFamily="50" charset="-5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www.amurobl.ru</a:t>
            </a:r>
            <a:endParaRPr lang="ru-RU" dirty="0" smtClean="0"/>
          </a:p>
        </p:txBody>
      </p:sp>
      <p:pic>
        <p:nvPicPr>
          <p:cNvPr id="13" name="Picture 4"/>
          <p:cNvPicPr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982" y="1196752"/>
            <a:ext cx="9125018" cy="1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63" b="14351"/>
          <a:stretch/>
        </p:blipFill>
        <p:spPr bwMode="auto">
          <a:xfrm>
            <a:off x="236789" y="6309320"/>
            <a:ext cx="1152128" cy="36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21 CuadroTexto"/>
          <p:cNvSpPr txBox="1"/>
          <p:nvPr userDrawn="1"/>
        </p:nvSpPr>
        <p:spPr>
          <a:xfrm>
            <a:off x="1680872" y="2924944"/>
            <a:ext cx="654057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T Norms Regular" pitchFamily="50" charset="-52"/>
              </a:rPr>
              <a:t>Спасибо за </a:t>
            </a:r>
            <a:r>
              <a:rPr lang="ru-RU" sz="4800" dirty="0" smtClean="0">
                <a:solidFill>
                  <a:srgbClr val="C00000"/>
                </a:solidFill>
                <a:latin typeface="TT Norms Regular" pitchFamily="50" charset="-52"/>
              </a:rPr>
              <a:t>внимание!</a:t>
            </a:r>
            <a:endParaRPr lang="es-ES" sz="4800" b="1" dirty="0">
              <a:solidFill>
                <a:srgbClr val="C00000"/>
              </a:solidFill>
              <a:latin typeface="TT Norms Regular" pitchFamily="50" charset="-52"/>
            </a:endParaRPr>
          </a:p>
        </p:txBody>
      </p:sp>
      <p:sp>
        <p:nvSpPr>
          <p:cNvPr id="17" name="Текст 3"/>
          <p:cNvSpPr>
            <a:spLocks noGrp="1"/>
          </p:cNvSpPr>
          <p:nvPr>
            <p:ph type="body" sz="half" idx="10" hasCustomPrompt="1"/>
          </p:nvPr>
        </p:nvSpPr>
        <p:spPr>
          <a:xfrm>
            <a:off x="2411760" y="6309320"/>
            <a:ext cx="4320480" cy="360040"/>
          </a:xfrm>
        </p:spPr>
        <p:txBody>
          <a:bodyPr anchor="ctr"/>
          <a:lstStyle>
            <a:lvl1pPr marL="0" indent="0" algn="ctr">
              <a:buNone/>
              <a:defRPr sz="1800" b="1" u="none">
                <a:solidFill>
                  <a:schemeClr val="tx1">
                    <a:lumMod val="50000"/>
                    <a:lumOff val="50000"/>
                  </a:schemeClr>
                </a:solidFill>
                <a:latin typeface="TT Norms Regular" pitchFamily="50" charset="-5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ИОГВ</a:t>
            </a:r>
          </a:p>
        </p:txBody>
      </p:sp>
    </p:spTree>
    <p:extLst>
      <p:ext uri="{BB962C8B-B14F-4D97-AF65-F5344CB8AC3E}">
        <p14:creationId xmlns:p14="http://schemas.microsoft.com/office/powerpoint/2010/main" val="3845440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microsoft.com/office/2007/relationships/hdphoto" Target="../media/hdphoto1.wdp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spcBef>
                <a:spcPts val="0"/>
              </a:spcBef>
            </a:pPr>
            <a:r>
              <a:rPr lang="ru-RU" sz="2800" b="1" dirty="0" smtClean="0">
                <a:solidFill>
                  <a:srgbClr val="C00000"/>
                </a:solidFill>
                <a:latin typeface="TT Norms Regular" pitchFamily="50" charset="-52"/>
              </a:rPr>
              <a:t>ШАБЛОН</a:t>
            </a:r>
            <a:r>
              <a:rPr 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T Norms Regular" pitchFamily="50" charset="-52"/>
              </a:rPr>
              <a:t> </a:t>
            </a: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T Norms Regular" pitchFamily="50" charset="-52"/>
              </a:rPr>
              <a:t>презентации</a:t>
            </a:r>
            <a:b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T Norms Regular" pitchFamily="50" charset="-52"/>
              </a:rPr>
            </a:br>
            <a:r>
              <a:rPr lang="ru-RU" sz="28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T Norms Regular" pitchFamily="50" charset="-52"/>
              </a:rPr>
              <a:t>Правительства Амурской области</a:t>
            </a:r>
            <a:endParaRPr lang="es-ES" sz="2800" b="0" dirty="0">
              <a:solidFill>
                <a:schemeClr val="tx1">
                  <a:lumMod val="75000"/>
                  <a:lumOff val="25000"/>
                </a:schemeClr>
              </a:solidFill>
              <a:latin typeface="TT Norms Regular" pitchFamily="50" charset="-52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484784"/>
            <a:ext cx="8229600" cy="4421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pic>
        <p:nvPicPr>
          <p:cNvPr id="7" name="Picture 4"/>
          <p:cNvPicPr>
            <a:picLocks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575" y="6093296"/>
            <a:ext cx="9125018" cy="1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Группа 7"/>
          <p:cNvGrpSpPr/>
          <p:nvPr userDrawn="1"/>
        </p:nvGrpSpPr>
        <p:grpSpPr>
          <a:xfrm>
            <a:off x="6804248" y="6165304"/>
            <a:ext cx="2232248" cy="584857"/>
            <a:chOff x="6876256" y="6165304"/>
            <a:chExt cx="2232248" cy="584857"/>
          </a:xfrm>
        </p:grpSpPr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0000" b="90000" l="10000" r="90000"/>
                      </a14:imgEffect>
                      <a14:imgEffect>
                        <a14:sharpenSoften amount="40000"/>
                      </a14:imgEffect>
                      <a14:imgEffect>
                        <a14:colorTemperature colorTemp="5200"/>
                      </a14:imgEffect>
                      <a14:imgEffect>
                        <a14:brightnessContrast bright="6000" contrast="3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6256" y="6165304"/>
              <a:ext cx="536119" cy="584857"/>
            </a:xfrm>
            <a:prstGeom prst="rect">
              <a:avLst/>
            </a:prstGeom>
          </p:spPr>
        </p:pic>
        <p:sp>
          <p:nvSpPr>
            <p:cNvPr id="10" name="3 CuadroTexto"/>
            <p:cNvSpPr txBox="1"/>
            <p:nvPr/>
          </p:nvSpPr>
          <p:spPr>
            <a:xfrm>
              <a:off x="7380312" y="6309320"/>
              <a:ext cx="1728192" cy="338554"/>
            </a:xfrm>
            <a:prstGeom prst="rect">
              <a:avLst/>
            </a:prstGeom>
            <a:noFill/>
          </p:spPr>
          <p:txBody>
            <a:bodyPr wrap="square" lIns="0" tIns="0" rIns="0" bIns="0" numCol="1" spcCol="720000" rtlCol="0">
              <a:spAutoFit/>
            </a:bodyPr>
            <a:lstStyle/>
            <a:p>
              <a:r>
                <a:rPr lang="ru-RU" sz="11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T Norms Regular" pitchFamily="50" charset="-52"/>
                </a:rPr>
                <a:t>ПРАВИТЕЛЬСТВО</a:t>
              </a:r>
            </a:p>
            <a:p>
              <a:r>
                <a:rPr lang="ru-RU" sz="11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T Norms Regular" pitchFamily="50" charset="-52"/>
                </a:rPr>
                <a:t>АМУРСКОЙ ОБЛАСТИ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98423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57" r:id="rId4"/>
    <p:sldLayoutId id="2147483659" r:id="rId5"/>
    <p:sldLayoutId id="2147483658" r:id="rId6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C00000"/>
        </a:buClr>
        <a:buFont typeface="Wingdings" panose="05000000000000000000" pitchFamily="2" charset="2"/>
        <a:buChar char="§"/>
        <a:defRPr sz="3200" kern="1200">
          <a:solidFill>
            <a:schemeClr val="tx1">
              <a:lumMod val="75000"/>
              <a:lumOff val="25000"/>
            </a:schemeClr>
          </a:solidFill>
          <a:latin typeface="TT Norms Regular" pitchFamily="50" charset="-52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C00000"/>
        </a:buClr>
        <a:buFont typeface="Arial" panose="020B0604020202020204" pitchFamily="34" charset="0"/>
        <a:buChar char="–"/>
        <a:defRPr sz="2800" kern="1200">
          <a:solidFill>
            <a:schemeClr val="tx1">
              <a:lumMod val="75000"/>
              <a:lumOff val="25000"/>
            </a:schemeClr>
          </a:solidFill>
          <a:latin typeface="TT Norms Regular" pitchFamily="50" charset="-52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C00000"/>
        </a:buClr>
        <a:buFont typeface="Arial" panose="020B0604020202020204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TT Norms Regular" pitchFamily="50" charset="-52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C00000"/>
        </a:buClr>
        <a:buFont typeface="Arial" panose="020B0604020202020204" pitchFamily="34" charset="0"/>
        <a:buChar char="–"/>
        <a:defRPr sz="2000" kern="1200">
          <a:solidFill>
            <a:schemeClr val="tx1">
              <a:lumMod val="75000"/>
              <a:lumOff val="25000"/>
            </a:schemeClr>
          </a:solidFill>
          <a:latin typeface="TT Norms Regular" pitchFamily="50" charset="-52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C00000"/>
        </a:buClr>
        <a:buFont typeface="Arial" panose="020B0604020202020204" pitchFamily="34" charset="0"/>
        <a:buChar char="»"/>
        <a:defRPr sz="2000" kern="1200">
          <a:solidFill>
            <a:schemeClr val="tx1">
              <a:lumMod val="75000"/>
              <a:lumOff val="25000"/>
            </a:schemeClr>
          </a:solidFill>
          <a:latin typeface="TT Norms Regular" pitchFamily="50" charset="-52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consultantplus://offline/ref=1633F0B5518CDC59EB0E5318A357D4ED88A564334AFFF3DD63531C71F48EFEA38C2C812DBD2BFF2BDA624AC2EF4F3BD4822A5B886ACFD4E8P3b1D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0000"/>
                    </a14:imgEffect>
                    <a14:imgEffect>
                      <a14:colorTemperature colorTemp="5200"/>
                    </a14:imgEffect>
                    <a14:imgEffect>
                      <a14:brightnessContrast bright="6000" contrast="3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63" b="14351"/>
          <a:stretch/>
        </p:blipFill>
        <p:spPr bwMode="auto">
          <a:xfrm>
            <a:off x="236789" y="6309320"/>
            <a:ext cx="1152128" cy="36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2 Subtítulo"/>
          <p:cNvSpPr>
            <a:spLocks noGrp="1"/>
          </p:cNvSpPr>
          <p:nvPr>
            <p:ph type="subTitle" idx="4294967295"/>
          </p:nvPr>
        </p:nvSpPr>
        <p:spPr>
          <a:xfrm>
            <a:off x="3491881" y="2132856"/>
            <a:ext cx="5400599" cy="2575456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b="1" dirty="0">
                <a:solidFill>
                  <a:schemeClr val="tx1"/>
                </a:solidFill>
              </a:rPr>
              <a:t>Социальное обслуживание </a:t>
            </a:r>
            <a:r>
              <a:rPr lang="ru-RU" b="1" dirty="0" smtClean="0">
                <a:solidFill>
                  <a:schemeClr val="tx1"/>
                </a:solidFill>
              </a:rPr>
              <a:t>граждан</a:t>
            </a:r>
            <a:r>
              <a:rPr lang="ru-RU" dirty="0" smtClean="0">
                <a:solidFill>
                  <a:schemeClr val="tx1"/>
                </a:solidFill>
              </a:rPr>
              <a:t>. </a:t>
            </a:r>
            <a:r>
              <a:rPr lang="ru-RU" b="1" dirty="0" smtClean="0">
                <a:solidFill>
                  <a:schemeClr val="tx1"/>
                </a:solidFill>
              </a:rPr>
              <a:t>Формы социального обслуживания. Социальные услуги.</a:t>
            </a:r>
            <a:endParaRPr lang="ru-RU" sz="1600" b="1" dirty="0" smtClean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1600" dirty="0" smtClean="0"/>
          </a:p>
          <a:p>
            <a:pPr marL="0" indent="0">
              <a:spcBef>
                <a:spcPts val="0"/>
              </a:spcBef>
              <a:buNone/>
            </a:pPr>
            <a:endParaRPr lang="ru-RU" sz="16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 smtClean="0">
                <a:solidFill>
                  <a:schemeClr val="tx1"/>
                </a:solidFill>
                <a:latin typeface="+mj-lt"/>
              </a:rPr>
              <a:t>Министерство социальной защиты населения Амурской области</a:t>
            </a:r>
            <a:endParaRPr lang="ru-RU" sz="2400" dirty="0">
              <a:solidFill>
                <a:schemeClr val="tx1"/>
              </a:solidFill>
              <a:latin typeface="+mj-lt"/>
            </a:endParaRPr>
          </a:p>
          <a:p>
            <a:pPr marL="0" indent="0">
              <a:spcBef>
                <a:spcPts val="0"/>
              </a:spcBef>
              <a:buNone/>
            </a:pPr>
            <a:endParaRPr lang="ru-RU" dirty="0" smtClean="0"/>
          </a:p>
          <a:p>
            <a:pPr marL="0" indent="0">
              <a:spcBef>
                <a:spcPts val="0"/>
              </a:spcBef>
              <a:buNone/>
            </a:pPr>
            <a:endParaRPr lang="ru-RU" dirty="0"/>
          </a:p>
          <a:p>
            <a:pPr marL="0" indent="0">
              <a:spcBef>
                <a:spcPts val="0"/>
              </a:spcBef>
              <a:buNone/>
            </a:pPr>
            <a:endParaRPr lang="es-ES" dirty="0">
              <a:solidFill>
                <a:schemeClr val="tx1">
                  <a:lumMod val="75000"/>
                  <a:lumOff val="25000"/>
                </a:schemeClr>
              </a:solidFill>
              <a:latin typeface="TT Norms Regular" pitchFamily="50" charset="-52"/>
            </a:endParaRPr>
          </a:p>
        </p:txBody>
      </p:sp>
      <p:pic>
        <p:nvPicPr>
          <p:cNvPr id="9" name="Picture 4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575" y="6093296"/>
            <a:ext cx="9125018" cy="1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Группа 2"/>
          <p:cNvGrpSpPr/>
          <p:nvPr/>
        </p:nvGrpSpPr>
        <p:grpSpPr>
          <a:xfrm>
            <a:off x="6804248" y="6165304"/>
            <a:ext cx="2232248" cy="584857"/>
            <a:chOff x="6876256" y="6165304"/>
            <a:chExt cx="2232248" cy="584857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/>
                      </a14:imgEffect>
                      <a14:imgEffect>
                        <a14:sharpenSoften amount="40000"/>
                      </a14:imgEffect>
                      <a14:imgEffect>
                        <a14:colorTemperature colorTemp="5200"/>
                      </a14:imgEffect>
                      <a14:imgEffect>
                        <a14:brightnessContrast bright="6000" contrast="3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6256" y="6165304"/>
              <a:ext cx="536119" cy="584857"/>
            </a:xfrm>
            <a:prstGeom prst="rect">
              <a:avLst/>
            </a:prstGeom>
          </p:spPr>
        </p:pic>
        <p:sp>
          <p:nvSpPr>
            <p:cNvPr id="8" name="3 CuadroTexto"/>
            <p:cNvSpPr txBox="1"/>
            <p:nvPr/>
          </p:nvSpPr>
          <p:spPr>
            <a:xfrm>
              <a:off x="7380312" y="6309320"/>
              <a:ext cx="1728192" cy="338554"/>
            </a:xfrm>
            <a:prstGeom prst="rect">
              <a:avLst/>
            </a:prstGeom>
            <a:noFill/>
          </p:spPr>
          <p:txBody>
            <a:bodyPr wrap="square" lIns="0" tIns="0" rIns="0" bIns="0" numCol="1" spcCol="720000" rtlCol="0">
              <a:spAutoFit/>
            </a:bodyPr>
            <a:lstStyle/>
            <a:p>
              <a:r>
                <a:rPr lang="ru-RU" sz="11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T Norms Regular" pitchFamily="50" charset="-52"/>
                </a:rPr>
                <a:t>ПРАВИТЕЛЬСТВО</a:t>
              </a:r>
            </a:p>
            <a:p>
              <a:r>
                <a:rPr lang="ru-RU" sz="11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T Norms Regular" pitchFamily="50" charset="-52"/>
                </a:rPr>
                <a:t>АМУРСКОЙ ОБЛАСТИ</a:t>
              </a:r>
            </a:p>
          </p:txBody>
        </p:sp>
      </p:grpSp>
      <p:sp>
        <p:nvSpPr>
          <p:cNvPr id="11" name="Заголовок 1"/>
          <p:cNvSpPr txBox="1">
            <a:spLocks/>
          </p:cNvSpPr>
          <p:nvPr/>
        </p:nvSpPr>
        <p:spPr>
          <a:xfrm>
            <a:off x="3491881" y="4509120"/>
            <a:ext cx="5661712" cy="3983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3600" kern="1200" baseline="0">
                <a:solidFill>
                  <a:schemeClr val="tx1"/>
                </a:solidFill>
                <a:latin typeface="TT Norms Regular" pitchFamily="50" charset="-52"/>
                <a:ea typeface="+mj-ea"/>
                <a:cs typeface="+mj-cs"/>
              </a:defRPr>
            </a:lvl1pPr>
          </a:lstStyle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4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2326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Индивидуальная </a:t>
            </a:r>
            <a:r>
              <a:rPr lang="ru-RU" b="1" dirty="0" smtClean="0"/>
              <a:t>программа предоставления </a:t>
            </a:r>
            <a:r>
              <a:rPr lang="ru-RU" b="1" dirty="0"/>
              <a:t>социальных услуг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12"/>
          </p:nvPr>
        </p:nvSpPr>
        <p:spPr/>
        <p:txBody>
          <a:bodyPr/>
          <a:lstStyle/>
          <a:p>
            <a:r>
              <a:rPr lang="ru-RU" dirty="0" smtClean="0"/>
              <a:t>23 июля 2020 г</a:t>
            </a:r>
          </a:p>
          <a:p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1412875"/>
            <a:ext cx="8712968" cy="460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80797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Индивидуальная программы предоставления социальных услуг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12"/>
          </p:nvPr>
        </p:nvSpPr>
        <p:spPr/>
        <p:txBody>
          <a:bodyPr/>
          <a:lstStyle/>
          <a:p>
            <a:r>
              <a:rPr lang="ru-RU" dirty="0" smtClean="0"/>
              <a:t>23 июля 2020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045" y="1412875"/>
            <a:ext cx="8281427" cy="453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64040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Индивидуальная </a:t>
            </a:r>
            <a:r>
              <a:rPr lang="ru-RU" b="1" dirty="0" smtClean="0"/>
              <a:t>программа </a:t>
            </a:r>
            <a:r>
              <a:rPr lang="ru-RU" b="1" dirty="0"/>
              <a:t>предоставления социальных услуг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1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045" y="1412875"/>
            <a:ext cx="8065911" cy="453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31832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Договор о предоставлении социальных услуг</a:t>
            </a:r>
            <a:endParaRPr lang="ru-RU" b="1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12"/>
          </p:nvPr>
        </p:nvSpPr>
        <p:spPr/>
        <p:txBody>
          <a:bodyPr/>
          <a:lstStyle/>
          <a:p>
            <a:r>
              <a:rPr lang="ru-RU" dirty="0" smtClean="0"/>
              <a:t>23 июля 2020 г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1800" dirty="0" smtClean="0">
                <a:solidFill>
                  <a:schemeClr val="tx1"/>
                </a:solidFill>
              </a:rPr>
              <a:t>Примерная форма договора о предоставлении социальных услуг  утверждена Министерством труда и социальной защиты Российской Федерации  приказом от 10.10.2014 № 874н «О примерной форме договора о предоставлении социальных услуг, а так же о форме индивидуальной программы предоставления социальных услуг»</a:t>
            </a:r>
          </a:p>
          <a:p>
            <a:pPr marL="0" indent="0" algn="just">
              <a:buNone/>
            </a:pPr>
            <a:endParaRPr lang="ru-RU" sz="1800" dirty="0" smtClean="0">
              <a:solidFill>
                <a:schemeClr val="tx1"/>
              </a:solidFill>
            </a:endParaRPr>
          </a:p>
          <a:p>
            <a:pPr lvl="0" algn="just"/>
            <a:r>
              <a:rPr lang="ru-RU" sz="2000" dirty="0">
                <a:solidFill>
                  <a:schemeClr val="tx1"/>
                </a:solidFill>
              </a:rPr>
              <a:t>Социальные услуги предоставляются гражданину на основании </a:t>
            </a:r>
            <a:r>
              <a:rPr lang="ru-RU" sz="2000" dirty="0" smtClean="0">
                <a:solidFill>
                  <a:schemeClr val="tx1"/>
                </a:solidFill>
              </a:rPr>
              <a:t>договора о </a:t>
            </a:r>
            <a:r>
              <a:rPr lang="ru-RU" sz="2000" dirty="0">
                <a:solidFill>
                  <a:schemeClr val="tx1"/>
                </a:solidFill>
              </a:rPr>
              <a:t>предоставлении социальных услуг, заключаемого между поставщиком социальных услуг и гражданином или его законным представителем, в течение суток с даты представления индивидуальной программы поставщику социальных услуг.</a:t>
            </a:r>
          </a:p>
          <a:p>
            <a:endParaRPr lang="ru-RU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26718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575" y="6093296"/>
            <a:ext cx="9125018" cy="1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21 CuadroTexto"/>
          <p:cNvSpPr txBox="1"/>
          <p:nvPr/>
        </p:nvSpPr>
        <p:spPr>
          <a:xfrm>
            <a:off x="1680872" y="2924944"/>
            <a:ext cx="654057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T Norms Regular" pitchFamily="50" charset="-52"/>
              </a:rPr>
              <a:t>Спасибо за </a:t>
            </a:r>
            <a:r>
              <a:rPr lang="ru-RU" sz="4800" dirty="0" smtClean="0">
                <a:solidFill>
                  <a:srgbClr val="C00000"/>
                </a:solidFill>
                <a:latin typeface="TT Norms Regular" pitchFamily="50" charset="-52"/>
              </a:rPr>
              <a:t>внимание!</a:t>
            </a:r>
            <a:endParaRPr lang="es-ES" sz="4800" b="1" dirty="0">
              <a:solidFill>
                <a:srgbClr val="C00000"/>
              </a:solidFill>
              <a:latin typeface="TT Norms Regular" pitchFamily="50" charset="-52"/>
            </a:endParaRPr>
          </a:p>
        </p:txBody>
      </p:sp>
      <p:pic>
        <p:nvPicPr>
          <p:cNvPr id="18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63" b="14351"/>
          <a:stretch/>
        </p:blipFill>
        <p:spPr bwMode="auto">
          <a:xfrm>
            <a:off x="236789" y="6309320"/>
            <a:ext cx="1152128" cy="36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21 CuadroTexto"/>
          <p:cNvSpPr txBox="1"/>
          <p:nvPr/>
        </p:nvSpPr>
        <p:spPr>
          <a:xfrm>
            <a:off x="3491880" y="4077072"/>
            <a:ext cx="25036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>
                <a:solidFill>
                  <a:schemeClr val="accent1"/>
                </a:solidFill>
                <a:latin typeface="TT Norms Regular" pitchFamily="50" charset="-52"/>
              </a:rPr>
              <a:t>www.szn.amurobl.ru</a:t>
            </a:r>
            <a:r>
              <a:rPr lang="en-US" sz="2000" dirty="0" smtClean="0">
                <a:solidFill>
                  <a:schemeClr val="accent1"/>
                </a:solidFill>
                <a:latin typeface="TT Norms Regular" pitchFamily="50" charset="-52"/>
              </a:rPr>
              <a:t> </a:t>
            </a:r>
            <a:endParaRPr lang="es-ES" sz="2000" b="1" dirty="0">
              <a:solidFill>
                <a:schemeClr val="accent1"/>
              </a:solidFill>
              <a:latin typeface="TT Norms Regular" pitchFamily="50" charset="-52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6804248" y="6165304"/>
            <a:ext cx="2232248" cy="584857"/>
            <a:chOff x="6876256" y="6165304"/>
            <a:chExt cx="2232248" cy="584857"/>
          </a:xfrm>
        </p:grpSpPr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  <a14:imgEffect>
                        <a14:sharpenSoften amount="40000"/>
                      </a14:imgEffect>
                      <a14:imgEffect>
                        <a14:colorTemperature colorTemp="5200"/>
                      </a14:imgEffect>
                      <a14:imgEffect>
                        <a14:brightnessContrast bright="6000" contrast="3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6256" y="6165304"/>
              <a:ext cx="536119" cy="584857"/>
            </a:xfrm>
            <a:prstGeom prst="rect">
              <a:avLst/>
            </a:prstGeom>
          </p:spPr>
        </p:pic>
        <p:sp>
          <p:nvSpPr>
            <p:cNvPr id="13" name="3 CuadroTexto"/>
            <p:cNvSpPr txBox="1"/>
            <p:nvPr/>
          </p:nvSpPr>
          <p:spPr>
            <a:xfrm>
              <a:off x="7380312" y="6309320"/>
              <a:ext cx="1728192" cy="338554"/>
            </a:xfrm>
            <a:prstGeom prst="rect">
              <a:avLst/>
            </a:prstGeom>
            <a:noFill/>
          </p:spPr>
          <p:txBody>
            <a:bodyPr wrap="square" lIns="0" tIns="0" rIns="0" bIns="0" numCol="1" spcCol="720000" rtlCol="0">
              <a:spAutoFit/>
            </a:bodyPr>
            <a:lstStyle/>
            <a:p>
              <a:r>
                <a:rPr lang="ru-RU" sz="11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T Norms Regular" pitchFamily="50" charset="-52"/>
                </a:rPr>
                <a:t>ПРАВИТЕЛЬСТВО</a:t>
              </a:r>
            </a:p>
            <a:p>
              <a:r>
                <a:rPr lang="ru-RU" sz="11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T Norms Regular" pitchFamily="50" charset="-52"/>
                </a:rPr>
                <a:t>АМУРСКОЙ ОБЛАСТИ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74520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3"/>
          <p:cNvSpPr>
            <a:spLocks noGrp="1"/>
          </p:cNvSpPr>
          <p:nvPr>
            <p:ph type="body" sz="half" idx="11"/>
          </p:nvPr>
        </p:nvSpPr>
        <p:spPr/>
        <p:txBody>
          <a:bodyPr anchor="ctr">
            <a:normAutofit/>
          </a:bodyPr>
          <a:lstStyle>
            <a:lvl1pPr marL="0" indent="0" algn="ctr">
              <a:buNone/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  <a:latin typeface="TT Norms Regular" pitchFamily="50" charset="-5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г. Благовещенск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157592" cy="1080120"/>
          </a:xfrm>
        </p:spPr>
        <p:txBody>
          <a:bodyPr/>
          <a:lstStyle/>
          <a:p>
            <a:pPr algn="ctr"/>
            <a:r>
              <a:rPr lang="ru-RU" sz="3200" b="1" dirty="0" smtClean="0">
                <a:solidFill>
                  <a:schemeClr val="tx2"/>
                </a:solidFill>
              </a:rPr>
              <a:t/>
            </a:r>
            <a:br>
              <a:rPr lang="ru-RU" sz="3200" b="1" dirty="0" smtClean="0">
                <a:solidFill>
                  <a:schemeClr val="tx2"/>
                </a:solidFill>
              </a:rPr>
            </a:br>
            <a:r>
              <a:rPr lang="ru-RU" sz="2400" b="1" dirty="0">
                <a:solidFill>
                  <a:schemeClr val="tx1"/>
                </a:solidFill>
              </a:rPr>
              <a:t>Федеральный </a:t>
            </a:r>
            <a:r>
              <a:rPr lang="ru-RU" sz="2400" b="1" dirty="0" smtClean="0">
                <a:solidFill>
                  <a:schemeClr val="tx1"/>
                </a:solidFill>
              </a:rPr>
              <a:t>закон от 28.12.2013 </a:t>
            </a:r>
            <a:r>
              <a:rPr lang="ru-RU" sz="2400" b="1" dirty="0">
                <a:solidFill>
                  <a:schemeClr val="tx1"/>
                </a:solidFill>
              </a:rPr>
              <a:t>№ 442 </a:t>
            </a:r>
            <a:r>
              <a:rPr lang="ru-RU" sz="2400" b="1" dirty="0" smtClean="0">
                <a:solidFill>
                  <a:schemeClr val="tx1"/>
                </a:solidFill>
              </a:rPr>
              <a:t>«Об </a:t>
            </a:r>
            <a:r>
              <a:rPr lang="ru-RU" sz="2400" b="1" dirty="0">
                <a:solidFill>
                  <a:schemeClr val="tx1"/>
                </a:solidFill>
              </a:rPr>
              <a:t>основах социального обслуживания граждан в Российской Федерации»</a:t>
            </a:r>
            <a:br>
              <a:rPr lang="ru-RU" sz="2400" b="1" dirty="0">
                <a:solidFill>
                  <a:schemeClr val="tx1"/>
                </a:solidFill>
              </a:rPr>
            </a:b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10"/>
          </p:nvPr>
        </p:nvSpPr>
        <p:spPr>
          <a:xfrm>
            <a:off x="8460432" y="0"/>
            <a:ext cx="360040" cy="396038"/>
          </a:xfrm>
        </p:spPr>
        <p:txBody>
          <a:bodyPr/>
          <a:lstStyle/>
          <a:p>
            <a:pPr algn="ctr"/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10" name="Текст 3"/>
          <p:cNvSpPr>
            <a:spLocks noGrp="1"/>
          </p:cNvSpPr>
          <p:nvPr>
            <p:ph type="body" sz="half" idx="12"/>
          </p:nvPr>
        </p:nvSpPr>
        <p:spPr>
          <a:xfrm>
            <a:off x="395536" y="6453336"/>
            <a:ext cx="1584176" cy="288032"/>
          </a:xfrm>
        </p:spPr>
        <p:txBody>
          <a:bodyPr>
            <a:normAutofit/>
          </a:bodyPr>
          <a:lstStyle>
            <a:lvl1pPr marL="0" indent="0" algn="ctr">
              <a:buNone/>
              <a:defRPr sz="1000" b="0">
                <a:solidFill>
                  <a:schemeClr val="tx1">
                    <a:lumMod val="50000"/>
                    <a:lumOff val="50000"/>
                  </a:schemeClr>
                </a:solidFill>
                <a:latin typeface="TT Norms Regular" pitchFamily="50" charset="-5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23 июля 2020г.</a:t>
            </a:r>
          </a:p>
        </p:txBody>
      </p:sp>
      <p:sp>
        <p:nvSpPr>
          <p:cNvPr id="7" name="2 Subtítulo"/>
          <p:cNvSpPr txBox="1">
            <a:spLocks/>
          </p:cNvSpPr>
          <p:nvPr/>
        </p:nvSpPr>
        <p:spPr>
          <a:xfrm>
            <a:off x="0" y="0"/>
            <a:ext cx="8388424" cy="119675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endParaRPr lang="es-ES" sz="1400" dirty="0">
              <a:latin typeface="TT Norms Regular" pitchFamily="50" charset="-52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504816"/>
            <a:ext cx="817341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/>
              <a:t>Социальное обслуживание граждан</a:t>
            </a:r>
            <a:r>
              <a:rPr lang="ru-RU" sz="2400" dirty="0"/>
              <a:t> (далее - социальное обслуживание) – это деятельность по предоставлению социальных услуг гражданам.</a:t>
            </a:r>
            <a:endParaRPr lang="ru-RU" sz="2400" dirty="0" smtClean="0">
              <a:latin typeface="TT Norms Regular"/>
            </a:endParaRPr>
          </a:p>
          <a:p>
            <a:pPr algn="just"/>
            <a:r>
              <a:rPr lang="ru-RU" sz="2400" b="1" dirty="0"/>
              <a:t>Социальная услуга</a:t>
            </a:r>
            <a:r>
              <a:rPr lang="ru-RU" sz="2400" dirty="0"/>
              <a:t> - действие или действия в сфере социального обслуживания по оказанию постоянной, периодической, разовой помощи, в том числе срочной помощи, гражданину в целях улучшения условий его жизнедеятельности и (или) расширения его возможностей самостоятельно обеспечивать свои основные жизненные потребности.</a:t>
            </a:r>
          </a:p>
        </p:txBody>
      </p:sp>
    </p:spTree>
    <p:extLst>
      <p:ext uri="{BB962C8B-B14F-4D97-AF65-F5344CB8AC3E}">
        <p14:creationId xmlns:p14="http://schemas.microsoft.com/office/powerpoint/2010/main" val="3384162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-252536" y="188640"/>
            <a:ext cx="8928992" cy="864096"/>
          </a:xfrm>
        </p:spPr>
        <p:txBody>
          <a:bodyPr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В</a:t>
            </a:r>
            <a:r>
              <a:rPr lang="ru-RU" sz="2400" b="1" dirty="0" smtClean="0">
                <a:solidFill>
                  <a:schemeClr val="tx1"/>
                </a:solidFill>
              </a:rPr>
              <a:t>иды </a:t>
            </a:r>
            <a:r>
              <a:rPr lang="ru-RU" sz="2400" b="1" dirty="0">
                <a:solidFill>
                  <a:schemeClr val="tx1"/>
                </a:solidFill>
              </a:rPr>
              <a:t>социальных услуг:</a:t>
            </a:r>
            <a:endParaRPr lang="ru-RU" sz="1600" b="1" dirty="0">
              <a:solidFill>
                <a:schemeClr val="tx1"/>
              </a:solidFill>
              <a:hlinkClick r:id="rId2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half" idx="12"/>
          </p:nvPr>
        </p:nvSpPr>
        <p:spPr/>
        <p:txBody>
          <a:bodyPr/>
          <a:lstStyle/>
          <a:p>
            <a:r>
              <a:rPr lang="ru-RU" dirty="0" smtClean="0"/>
              <a:t>23 июля 2020 г.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51520" y="1412776"/>
            <a:ext cx="8640960" cy="4924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b="1" dirty="0">
              <a:solidFill>
                <a:srgbClr val="002060"/>
              </a:solidFill>
              <a:latin typeface="TT Norms Regular"/>
            </a:endParaRPr>
          </a:p>
          <a:p>
            <a:r>
              <a:rPr lang="ru-RU" sz="2200" dirty="0"/>
              <a:t>1) социально-бытовые, направленные на поддержание жизнедеятельности получателей социальных услуг в быту;</a:t>
            </a:r>
          </a:p>
          <a:p>
            <a:r>
              <a:rPr lang="ru-RU" sz="2200" dirty="0"/>
              <a:t>2) социально-медицинские, направленные на поддержание и сохранение здоровья получателей социальных услуг путем организации ухода, оказания содействия в проведении оздоровительных мероприятий, систематического наблюдения за получателями социальных услуг для выявления отклонений в состоянии их здоровья;</a:t>
            </a:r>
          </a:p>
          <a:p>
            <a:r>
              <a:rPr lang="ru-RU" sz="2200" dirty="0"/>
              <a:t>3) социально-психологические, предусматривающие оказание помощи в коррекции психологического состояния получателей социальных услуг для адаптации в социальной среде, в том числе оказание психологической помощи анонимно с использованием телефона доверия;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ru-RU" sz="1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0677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116632"/>
            <a:ext cx="8373616" cy="936104"/>
          </a:xfrm>
        </p:spPr>
        <p:txBody>
          <a:bodyPr/>
          <a:lstStyle/>
          <a:p>
            <a:pPr algn="ctr"/>
            <a:r>
              <a:rPr lang="ru-RU" sz="2400" b="1" dirty="0"/>
              <a:t>Виды социальных услуг: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r>
              <a:rPr lang="ru-RU" dirty="0" smtClean="0"/>
              <a:t>4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12"/>
          </p:nvPr>
        </p:nvSpPr>
        <p:spPr/>
        <p:txBody>
          <a:bodyPr/>
          <a:lstStyle/>
          <a:p>
            <a:r>
              <a:rPr lang="ru-RU" dirty="0" smtClean="0"/>
              <a:t>23 июля 2020 г.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1340768"/>
            <a:ext cx="8568951" cy="4939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100" dirty="0"/>
              <a:t>4) социально-педагогические, направленные на профилактику отклонений в поведении и развитии личности получателей социальных услуг, формирование у них позитивных интересов (в том числе в сфере досуга), организацию их досуга, оказание помощи семье в воспитании детей;</a:t>
            </a:r>
          </a:p>
          <a:p>
            <a:pPr algn="just"/>
            <a:r>
              <a:rPr lang="ru-RU" sz="2100" dirty="0"/>
              <a:t>5) социально-трудовые, направленные на оказание помощи в трудоустройстве и в решении других проблем, связанных с трудовой адаптацией;</a:t>
            </a:r>
          </a:p>
          <a:p>
            <a:pPr algn="just"/>
            <a:r>
              <a:rPr lang="ru-RU" sz="2100" dirty="0"/>
              <a:t>6) социально-правовые, направленные на оказание помощи в получении юридических услуг, в том числе бесплатно, в защите прав и законных интересов получателей социальных услуг;</a:t>
            </a:r>
          </a:p>
          <a:p>
            <a:pPr algn="just"/>
            <a:r>
              <a:rPr lang="ru-RU" sz="2100" dirty="0"/>
              <a:t>7) услуги в целях повышения коммуникативного потенциала получателей социальных услуг, имеющих ограничения жизнедеятельности, в том числе детей-инвалидов;</a:t>
            </a:r>
          </a:p>
          <a:p>
            <a:pPr algn="just"/>
            <a:r>
              <a:rPr lang="ru-RU" sz="2100" dirty="0"/>
              <a:t>8) срочные социальные услуги.</a:t>
            </a:r>
          </a:p>
        </p:txBody>
      </p:sp>
    </p:spTree>
    <p:extLst>
      <p:ext uri="{BB962C8B-B14F-4D97-AF65-F5344CB8AC3E}">
        <p14:creationId xmlns:p14="http://schemas.microsoft.com/office/powerpoint/2010/main" val="3800161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116632"/>
            <a:ext cx="8229600" cy="922114"/>
          </a:xfrm>
        </p:spPr>
        <p:txBody>
          <a:bodyPr/>
          <a:lstStyle/>
          <a:p>
            <a:pPr algn="ctr"/>
            <a:r>
              <a:rPr lang="ru-RU" b="1" dirty="0"/>
              <a:t>С</a:t>
            </a:r>
            <a:r>
              <a:rPr lang="ru-RU" b="1" dirty="0" smtClean="0"/>
              <a:t>рочные </a:t>
            </a:r>
            <a:r>
              <a:rPr lang="ru-RU" b="1" dirty="0"/>
              <a:t>социальные </a:t>
            </a:r>
            <a:r>
              <a:rPr lang="ru-RU" b="1" dirty="0" smtClean="0"/>
              <a:t>услуги: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r>
              <a:rPr lang="ru-RU" dirty="0" smtClean="0"/>
              <a:t>5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12"/>
          </p:nvPr>
        </p:nvSpPr>
        <p:spPr>
          <a:xfrm>
            <a:off x="323528" y="6453336"/>
            <a:ext cx="1728192" cy="288032"/>
          </a:xfrm>
        </p:spPr>
        <p:txBody>
          <a:bodyPr/>
          <a:lstStyle/>
          <a:p>
            <a:r>
              <a:rPr lang="ru-RU" dirty="0" smtClean="0"/>
              <a:t>23 июля 2020 г.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1305342"/>
            <a:ext cx="8280920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Срочные социальные услуги включают в себя:</a:t>
            </a:r>
            <a:endParaRPr lang="ru-RU" dirty="0"/>
          </a:p>
          <a:p>
            <a:r>
              <a:rPr lang="ru-RU" sz="2500" dirty="0"/>
              <a:t>1) обеспечение бесплатным горячим питанием или наборами продуктов;</a:t>
            </a:r>
          </a:p>
          <a:p>
            <a:r>
              <a:rPr lang="ru-RU" sz="2500" dirty="0"/>
              <a:t>2) обеспечение одеждой, обувью и другими предметами первой необходимости;</a:t>
            </a:r>
          </a:p>
          <a:p>
            <a:r>
              <a:rPr lang="ru-RU" sz="2500" dirty="0"/>
              <a:t>3) содействие в получении временного жилого помещения;</a:t>
            </a:r>
          </a:p>
          <a:p>
            <a:r>
              <a:rPr lang="ru-RU" sz="2500" dirty="0"/>
              <a:t>4) содействие в получении юридической помощи в целях защиты прав и законных интересов получателей социальных услуг;</a:t>
            </a:r>
          </a:p>
          <a:p>
            <a:r>
              <a:rPr lang="ru-RU" sz="2500" dirty="0"/>
              <a:t>5) содействие в получении экстренной психологической помощи с привлечением к этой работе психологов и </a:t>
            </a:r>
            <a:r>
              <a:rPr lang="ru-RU" sz="2500" dirty="0" smtClean="0"/>
              <a:t>священнослужителей.</a:t>
            </a:r>
            <a:endParaRPr lang="ru-RU" sz="2500" dirty="0"/>
          </a:p>
        </p:txBody>
      </p:sp>
    </p:spTree>
    <p:extLst>
      <p:ext uri="{BB962C8B-B14F-4D97-AF65-F5344CB8AC3E}">
        <p14:creationId xmlns:p14="http://schemas.microsoft.com/office/powerpoint/2010/main" val="967255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008112"/>
          </a:xfrm>
        </p:spPr>
        <p:txBody>
          <a:bodyPr/>
          <a:lstStyle/>
          <a:p>
            <a:pPr algn="ctr"/>
            <a:r>
              <a:rPr lang="ru-RU" sz="2400" b="1" dirty="0" smtClean="0"/>
              <a:t>Формы </a:t>
            </a:r>
            <a:r>
              <a:rPr lang="ru-RU" sz="2400" b="1" dirty="0"/>
              <a:t>социального обслуживания</a:t>
            </a:r>
            <a:endParaRPr lang="ru-RU" sz="1600" b="1" dirty="0">
              <a:solidFill>
                <a:srgbClr val="C0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r>
              <a:rPr lang="ru-RU" dirty="0" smtClean="0"/>
              <a:t>6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12"/>
          </p:nvPr>
        </p:nvSpPr>
        <p:spPr/>
        <p:txBody>
          <a:bodyPr/>
          <a:lstStyle/>
          <a:p>
            <a:r>
              <a:rPr lang="ru-RU" dirty="0" smtClean="0"/>
              <a:t>23  июля 2020 г.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13"/>
          </p:nvPr>
        </p:nvSpPr>
        <p:spPr>
          <a:xfrm>
            <a:off x="323529" y="1340769"/>
            <a:ext cx="8496944" cy="4609182"/>
          </a:xfrm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ru-RU" sz="2800" dirty="0" smtClean="0">
                <a:solidFill>
                  <a:schemeClr val="tx1"/>
                </a:solidFill>
              </a:rPr>
              <a:t>форма </a:t>
            </a:r>
            <a:r>
              <a:rPr lang="ru-RU" sz="2800" dirty="0">
                <a:solidFill>
                  <a:schemeClr val="tx1"/>
                </a:solidFill>
              </a:rPr>
              <a:t>социального </a:t>
            </a:r>
            <a:r>
              <a:rPr lang="ru-RU" sz="2800" dirty="0" smtClean="0">
                <a:solidFill>
                  <a:schemeClr val="tx1"/>
                </a:solidFill>
              </a:rPr>
              <a:t>обслуживания на дому;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sz="2800" dirty="0" smtClean="0">
                <a:solidFill>
                  <a:schemeClr val="tx1"/>
                </a:solidFill>
              </a:rPr>
              <a:t>полустационарная форма;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sz="2800" dirty="0" smtClean="0">
                <a:solidFill>
                  <a:schemeClr val="tx1"/>
                </a:solidFill>
              </a:rPr>
              <a:t>стационарная форма</a:t>
            </a:r>
            <a:r>
              <a:rPr lang="ru-RU" sz="2800" dirty="0">
                <a:solidFill>
                  <a:schemeClr val="tx1"/>
                </a:solidFill>
              </a:rPr>
              <a:t>.</a:t>
            </a:r>
            <a:endParaRPr lang="ru-RU" sz="28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sz="2800" b="1" dirty="0">
                <a:solidFill>
                  <a:schemeClr val="tx1"/>
                </a:solidFill>
              </a:rPr>
              <a:t>С</a:t>
            </a:r>
            <a:r>
              <a:rPr lang="ru-RU" sz="2800" b="1" dirty="0" smtClean="0">
                <a:solidFill>
                  <a:schemeClr val="tx1"/>
                </a:solidFill>
              </a:rPr>
              <a:t>оциальное </a:t>
            </a:r>
            <a:r>
              <a:rPr lang="ru-RU" sz="2800" b="1" dirty="0">
                <a:solidFill>
                  <a:schemeClr val="tx1"/>
                </a:solidFill>
              </a:rPr>
              <a:t>сопровождение </a:t>
            </a:r>
            <a:r>
              <a:rPr lang="ru-RU" sz="2800" dirty="0" smtClean="0">
                <a:solidFill>
                  <a:schemeClr val="tx1"/>
                </a:solidFill>
              </a:rPr>
              <a:t>– </a:t>
            </a:r>
            <a:endParaRPr lang="en-US" sz="28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sz="2800" dirty="0" smtClean="0">
                <a:solidFill>
                  <a:schemeClr val="tx1"/>
                </a:solidFill>
              </a:rPr>
              <a:t>содействие </a:t>
            </a:r>
            <a:r>
              <a:rPr lang="ru-RU" sz="2800" dirty="0">
                <a:solidFill>
                  <a:schemeClr val="tx1"/>
                </a:solidFill>
              </a:rPr>
              <a:t>в </a:t>
            </a:r>
            <a:r>
              <a:rPr lang="ru-RU" sz="2800" dirty="0" smtClean="0">
                <a:solidFill>
                  <a:schemeClr val="tx1"/>
                </a:solidFill>
              </a:rPr>
              <a:t>предоставлении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</a:p>
          <a:p>
            <a:pPr marL="0" indent="0">
              <a:buNone/>
            </a:pPr>
            <a:r>
              <a:rPr lang="ru-RU" sz="2800" dirty="0" smtClean="0">
                <a:solidFill>
                  <a:schemeClr val="tx1"/>
                </a:solidFill>
              </a:rPr>
              <a:t>медицинской</a:t>
            </a:r>
            <a:r>
              <a:rPr lang="ru-RU" sz="2800" dirty="0">
                <a:solidFill>
                  <a:schemeClr val="tx1"/>
                </a:solidFill>
              </a:rPr>
              <a:t>, психологической, </a:t>
            </a:r>
            <a:endParaRPr lang="en-US" sz="28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sz="2800" dirty="0" smtClean="0">
                <a:solidFill>
                  <a:schemeClr val="tx1"/>
                </a:solidFill>
              </a:rPr>
              <a:t>педагогической</a:t>
            </a:r>
            <a:r>
              <a:rPr lang="ru-RU" sz="2800" dirty="0">
                <a:solidFill>
                  <a:schemeClr val="tx1"/>
                </a:solidFill>
              </a:rPr>
              <a:t>, юридической, </a:t>
            </a:r>
            <a:endParaRPr lang="en-US" sz="28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sz="2800" dirty="0" smtClean="0">
                <a:solidFill>
                  <a:schemeClr val="tx1"/>
                </a:solidFill>
              </a:rPr>
              <a:t>социальной </a:t>
            </a:r>
            <a:r>
              <a:rPr lang="ru-RU" sz="2800" dirty="0">
                <a:solidFill>
                  <a:schemeClr val="tx1"/>
                </a:solidFill>
              </a:rPr>
              <a:t>помощи, не относящейся к социальным услугам. </a:t>
            </a:r>
          </a:p>
          <a:p>
            <a:pPr algn="just">
              <a:buFont typeface="Wingdings" panose="05000000000000000000" pitchFamily="2" charset="2"/>
              <a:buChar char="q"/>
            </a:pPr>
            <a:endParaRPr lang="ru-RU" sz="2800" dirty="0" smtClean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endParaRPr lang="ru-RU" sz="1600" dirty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endParaRPr lang="ru-RU" sz="1600" dirty="0">
              <a:solidFill>
                <a:schemeClr val="tx2"/>
              </a:solidFill>
            </a:endParaRPr>
          </a:p>
          <a:p>
            <a:endParaRPr lang="ru-RU" sz="1600" dirty="0">
              <a:solidFill>
                <a:schemeClr val="tx2"/>
              </a:solidFill>
            </a:endParaRPr>
          </a:p>
        </p:txBody>
      </p:sp>
      <p:pic>
        <p:nvPicPr>
          <p:cNvPr id="7" name="Picture 2" descr="https://im0-tub-ru.yandex.net/i?id=ed37f0bf8c7c295758acd128e0c82b6f-l&amp;n=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627696"/>
            <a:ext cx="3312368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9710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55576" y="332656"/>
            <a:ext cx="7509520" cy="864096"/>
          </a:xfrm>
        </p:spPr>
        <p:txBody>
          <a:bodyPr/>
          <a:lstStyle/>
          <a:p>
            <a:r>
              <a:rPr lang="ru-RU" sz="2000" b="1" dirty="0" smtClean="0">
                <a:latin typeface="+mj-lt"/>
              </a:rPr>
              <a:t>Обстоятельства, </a:t>
            </a:r>
            <a:r>
              <a:rPr lang="ru-RU" sz="2000" b="1" dirty="0">
                <a:latin typeface="+mj-lt"/>
              </a:rPr>
              <a:t>которые ухудшают или могут ухудшить условия </a:t>
            </a:r>
            <a:r>
              <a:rPr lang="ru-RU" sz="2000" b="1" dirty="0" smtClean="0">
                <a:latin typeface="+mj-lt"/>
              </a:rPr>
              <a:t>жизнедеятельности гражданина (ст. </a:t>
            </a:r>
            <a:r>
              <a:rPr lang="ru-RU" sz="2000" b="1" dirty="0">
                <a:latin typeface="+mj-lt"/>
              </a:rPr>
              <a:t>15 </a:t>
            </a:r>
            <a:r>
              <a:rPr lang="ru-RU" sz="2000" b="1" dirty="0" smtClean="0">
                <a:latin typeface="+mj-lt"/>
              </a:rPr>
              <a:t>ФЗ </a:t>
            </a:r>
            <a:r>
              <a:rPr lang="ru-RU" sz="2000" b="1" dirty="0">
                <a:latin typeface="+mj-lt"/>
              </a:rPr>
              <a:t>от </a:t>
            </a:r>
            <a:r>
              <a:rPr lang="ru-RU" sz="2000" b="1" dirty="0" smtClean="0">
                <a:latin typeface="+mj-lt"/>
              </a:rPr>
              <a:t>28.12.2013  </a:t>
            </a:r>
            <a:r>
              <a:rPr lang="ru-RU" sz="2000" b="1" dirty="0">
                <a:latin typeface="+mj-lt"/>
              </a:rPr>
              <a:t>№ </a:t>
            </a:r>
            <a:r>
              <a:rPr lang="ru-RU" sz="2000" b="1" dirty="0" smtClean="0">
                <a:latin typeface="+mj-lt"/>
              </a:rPr>
              <a:t>442-ФЗ)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endParaRPr lang="ru-RU" sz="2000" b="1" dirty="0">
              <a:latin typeface="TT Norms Regular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r>
              <a:rPr lang="ru-RU" dirty="0" smtClean="0"/>
              <a:t>7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12"/>
          </p:nvPr>
        </p:nvSpPr>
        <p:spPr/>
        <p:txBody>
          <a:bodyPr/>
          <a:lstStyle/>
          <a:p>
            <a:r>
              <a:rPr lang="ru-RU" dirty="0" smtClean="0"/>
              <a:t>23 июля 2019 г.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11560" y="1412776"/>
            <a:ext cx="8144979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AutoNum type="arabicParenR"/>
            </a:pPr>
            <a:r>
              <a:rPr lang="ru-RU" sz="2000" dirty="0" smtClean="0"/>
              <a:t>полная </a:t>
            </a:r>
            <a:r>
              <a:rPr lang="ru-RU" sz="2000" dirty="0"/>
              <a:t>или частичная утрата способности либо </a:t>
            </a:r>
            <a:r>
              <a:rPr lang="ru-RU" sz="2000" dirty="0" smtClean="0"/>
              <a:t>возможности</a:t>
            </a:r>
          </a:p>
          <a:p>
            <a:pPr algn="just"/>
            <a:r>
              <a:rPr lang="ru-RU" sz="2000" dirty="0" smtClean="0"/>
              <a:t>осуществлять </a:t>
            </a:r>
            <a:r>
              <a:rPr lang="ru-RU" sz="2000" dirty="0"/>
              <a:t>самообслуживание, самостоятельно передвигаться, обеспечивать основные жизненные потребности в силу заболевания, травмы, возраста или наличия инвалидности</a:t>
            </a:r>
            <a:r>
              <a:rPr lang="ru-RU" sz="2000" dirty="0" smtClean="0"/>
              <a:t>;</a:t>
            </a:r>
          </a:p>
          <a:p>
            <a:pPr marL="342900" indent="-342900" algn="just">
              <a:buAutoNum type="arabicParenR"/>
            </a:pPr>
            <a:endParaRPr lang="ru-RU" sz="2000" dirty="0"/>
          </a:p>
          <a:p>
            <a:pPr algn="just"/>
            <a:r>
              <a:rPr lang="ru-RU" sz="2000" dirty="0"/>
              <a:t>2) наличие в семье инвалида или инвалидов, в том числе ребенка-инвалида или детей-инвалидов, нуждающихся в постоянном постороннем уходе</a:t>
            </a:r>
            <a:r>
              <a:rPr lang="ru-RU" sz="2000" dirty="0" smtClean="0"/>
              <a:t>;</a:t>
            </a:r>
          </a:p>
          <a:p>
            <a:pPr algn="just"/>
            <a:endParaRPr lang="ru-RU" sz="2000" dirty="0"/>
          </a:p>
          <a:p>
            <a:pPr algn="just"/>
            <a:r>
              <a:rPr lang="ru-RU" sz="2000" dirty="0"/>
              <a:t>3) наличие ребенка или детей (в том числе находящихся под опекой, попечительством), испытывающих трудности в социальной адаптации</a:t>
            </a:r>
            <a:r>
              <a:rPr lang="ru-RU" sz="2000" dirty="0" smtClean="0"/>
              <a:t>;</a:t>
            </a:r>
          </a:p>
          <a:p>
            <a:pPr algn="just"/>
            <a:endParaRPr lang="ru-RU" sz="2000" dirty="0"/>
          </a:p>
          <a:p>
            <a:pPr algn="just"/>
            <a:r>
              <a:rPr lang="ru-RU" sz="2000" dirty="0"/>
              <a:t>4) отсутствие возможности обеспечения ухода (в том числе временного) за инвалидом, ребенком, детьми, а также отсутствие попечения над ними</a:t>
            </a:r>
            <a:r>
              <a:rPr lang="ru-RU" sz="2000" dirty="0" smtClean="0"/>
              <a:t>;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361109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r>
              <a:rPr lang="ru-RU" dirty="0" smtClean="0"/>
              <a:t>8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12"/>
          </p:nvPr>
        </p:nvSpPr>
        <p:spPr/>
        <p:txBody>
          <a:bodyPr/>
          <a:lstStyle/>
          <a:p>
            <a:r>
              <a:rPr lang="ru-RU" dirty="0" smtClean="0"/>
              <a:t>23 июля 2020 г.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16632"/>
            <a:ext cx="835292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/>
              <a:t>Обстоятельства, которые ухудшают или могут ухудшить условия жизнедеятельности гражданина (ст. 15 ФЗ от 28.12.2013  № 442-ФЗ)</a:t>
            </a:r>
            <a:br>
              <a:rPr lang="ru-RU" sz="2000" b="1" dirty="0"/>
            </a:br>
            <a:endParaRPr lang="ru-RU" sz="2000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13"/>
          </p:nvPr>
        </p:nvSpPr>
        <p:spPr>
          <a:xfrm>
            <a:off x="467544" y="1412875"/>
            <a:ext cx="8280920" cy="4248373"/>
          </a:xfrm>
        </p:spPr>
        <p:txBody>
          <a:bodyPr>
            <a:normAutofit fontScale="32500" lnSpcReduction="20000"/>
          </a:bodyPr>
          <a:lstStyle/>
          <a:p>
            <a:pPr marL="0" indent="0" algn="just">
              <a:buNone/>
            </a:pPr>
            <a:r>
              <a:rPr lang="ru-RU" sz="6200" dirty="0">
                <a:latin typeface="+mn-lt"/>
              </a:rPr>
              <a:t>5</a:t>
            </a:r>
            <a:r>
              <a:rPr lang="ru-RU" sz="6200" dirty="0">
                <a:solidFill>
                  <a:schemeClr val="tx1"/>
                </a:solidFill>
                <a:latin typeface="+mn-lt"/>
              </a:rPr>
              <a:t>) наличие внутрисемейного конфликта, в том числе с лицами с наркотической или алкогольной зависимостью, лицами, имеющими пристрастие к азартным играм, лицами, страдающими психическими расстройствами, наличие насилия в семье</a:t>
            </a:r>
            <a:r>
              <a:rPr lang="ru-RU" sz="6200" dirty="0" smtClean="0">
                <a:solidFill>
                  <a:schemeClr val="tx1"/>
                </a:solidFill>
                <a:latin typeface="+mn-lt"/>
              </a:rPr>
              <a:t>;</a:t>
            </a:r>
          </a:p>
          <a:p>
            <a:pPr algn="just"/>
            <a:endParaRPr lang="ru-RU" sz="6200" dirty="0">
              <a:solidFill>
                <a:schemeClr val="tx1"/>
              </a:solidFill>
              <a:latin typeface="+mn-lt"/>
            </a:endParaRPr>
          </a:p>
          <a:p>
            <a:pPr marL="0" indent="0" algn="just">
              <a:buNone/>
            </a:pPr>
            <a:r>
              <a:rPr lang="ru-RU" sz="6200" dirty="0">
                <a:solidFill>
                  <a:schemeClr val="tx1"/>
                </a:solidFill>
                <a:latin typeface="+mn-lt"/>
              </a:rPr>
              <a:t>6) отсутствие определенного места жительства, в том числе у лица, не достигшего возраста двадцати трех лет и завершившего пребывание в организации для детей-сирот и детей, оставшихся без попечения родителей</a:t>
            </a:r>
            <a:r>
              <a:rPr lang="ru-RU" sz="6200" dirty="0" smtClean="0">
                <a:solidFill>
                  <a:schemeClr val="tx1"/>
                </a:solidFill>
                <a:latin typeface="+mn-lt"/>
              </a:rPr>
              <a:t>;</a:t>
            </a:r>
          </a:p>
          <a:p>
            <a:pPr algn="just"/>
            <a:endParaRPr lang="ru-RU" sz="6200" dirty="0">
              <a:solidFill>
                <a:schemeClr val="tx1"/>
              </a:solidFill>
              <a:latin typeface="+mn-lt"/>
            </a:endParaRPr>
          </a:p>
          <a:p>
            <a:pPr marL="0" indent="0" algn="just">
              <a:buNone/>
            </a:pPr>
            <a:r>
              <a:rPr lang="ru-RU" sz="6200" dirty="0">
                <a:solidFill>
                  <a:schemeClr val="tx1"/>
                </a:solidFill>
                <a:latin typeface="+mn-lt"/>
              </a:rPr>
              <a:t>7) отсутствие работы и средств к существованию</a:t>
            </a:r>
            <a:r>
              <a:rPr lang="ru-RU" sz="6200" dirty="0" smtClean="0">
                <a:solidFill>
                  <a:schemeClr val="tx1"/>
                </a:solidFill>
                <a:latin typeface="+mn-lt"/>
              </a:rPr>
              <a:t>;</a:t>
            </a:r>
          </a:p>
          <a:p>
            <a:pPr algn="just"/>
            <a:endParaRPr lang="ru-RU" sz="6200" dirty="0">
              <a:solidFill>
                <a:schemeClr val="tx1"/>
              </a:solidFill>
              <a:latin typeface="+mn-lt"/>
            </a:endParaRPr>
          </a:p>
          <a:p>
            <a:pPr marL="0" indent="0" algn="just">
              <a:buNone/>
            </a:pPr>
            <a:r>
              <a:rPr lang="ru-RU" sz="6200" dirty="0">
                <a:solidFill>
                  <a:schemeClr val="tx1"/>
                </a:solidFill>
                <a:latin typeface="+mn-lt"/>
              </a:rPr>
              <a:t>8) наличие иных обстоятельств, которые нормативными правовыми актами субъекта Российской Федерации признаны ухудшающими или способными ухудшить условия жизнедеятельности граждан.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6893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7504" y="188640"/>
            <a:ext cx="8579296" cy="850106"/>
          </a:xfrm>
        </p:spPr>
        <p:txBody>
          <a:bodyPr/>
          <a:lstStyle/>
          <a:p>
            <a:pPr algn="ctr"/>
            <a:r>
              <a:rPr lang="ru-RU" sz="2400" b="1" dirty="0"/>
              <a:t>И</a:t>
            </a:r>
            <a:r>
              <a:rPr lang="ru-RU" sz="2400" b="1" dirty="0" smtClean="0"/>
              <a:t>ндивидуальная программа </a:t>
            </a:r>
            <a:r>
              <a:rPr lang="ru-RU" sz="2400" b="1" dirty="0"/>
              <a:t>предоставления социальных услуг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r>
              <a:rPr lang="ru-RU" dirty="0" smtClean="0"/>
              <a:t>9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12"/>
          </p:nvPr>
        </p:nvSpPr>
        <p:spPr/>
        <p:txBody>
          <a:bodyPr/>
          <a:lstStyle/>
          <a:p>
            <a:r>
              <a:rPr lang="ru-RU" dirty="0" smtClean="0"/>
              <a:t>23 июля 2020 г.</a:t>
            </a:r>
            <a:endParaRPr lang="ru-RU" dirty="0"/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755576" y="1687597"/>
            <a:ext cx="748883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96752"/>
            <a:ext cx="8784976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2533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Autofit/>
      </a:bodyPr>
      <a:lstStyle>
        <a:defPPr algn="ctr">
          <a:defRPr sz="1200" b="1" dirty="0" smtClean="0">
            <a:solidFill>
              <a:schemeClr val="tx1">
                <a:lumMod val="50000"/>
                <a:lumOff val="50000"/>
              </a:schemeClr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2372</TotalTime>
  <Words>818</Words>
  <Application>Microsoft Office PowerPoint</Application>
  <PresentationFormat>Экран (4:3)</PresentationFormat>
  <Paragraphs>88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Calibri</vt:lpstr>
      <vt:lpstr>TT Norms Regular</vt:lpstr>
      <vt:lpstr>Wingdings</vt:lpstr>
      <vt:lpstr>Тема Office</vt:lpstr>
      <vt:lpstr>Презентация PowerPoint</vt:lpstr>
      <vt:lpstr> Федеральный закон от 28.12.2013 № 442 «Об основах социального обслуживания граждан в Российской Федерации» </vt:lpstr>
      <vt:lpstr>Виды социальных услуг:</vt:lpstr>
      <vt:lpstr>Виды социальных услуг:</vt:lpstr>
      <vt:lpstr>Срочные социальные услуги:</vt:lpstr>
      <vt:lpstr>Формы социального обслуживания</vt:lpstr>
      <vt:lpstr>Обстоятельства, которые ухудшают или могут ухудшить условия жизнедеятельности гражданина (ст. 15 ФЗ от 28.12.2013  № 442-ФЗ) </vt:lpstr>
      <vt:lpstr>Презентация PowerPoint</vt:lpstr>
      <vt:lpstr>Индивидуальная программа предоставления социальных услуг</vt:lpstr>
      <vt:lpstr>Индивидуальная программа предоставления социальных услуг</vt:lpstr>
      <vt:lpstr>Индивидуальная программы предоставления социальных услуг</vt:lpstr>
      <vt:lpstr>Индивидуальная программа предоставления социальных услуг</vt:lpstr>
      <vt:lpstr>Договор о предоставлении социальных услуг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AMKurdyukov</dc:creator>
  <cp:lastModifiedBy>леново</cp:lastModifiedBy>
  <cp:revision>191</cp:revision>
  <cp:lastPrinted>2020-07-22T11:20:29Z</cp:lastPrinted>
  <dcterms:created xsi:type="dcterms:W3CDTF">2018-06-29T06:25:40Z</dcterms:created>
  <dcterms:modified xsi:type="dcterms:W3CDTF">2020-09-08T08:10:26Z</dcterms:modified>
</cp:coreProperties>
</file>