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9" r:id="rId21"/>
    <p:sldId id="278" r:id="rId22"/>
    <p:sldId id="275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" panose="02040503050406030204" pitchFamily="18" charset="0"/>
      <p:regular r:id="rId29"/>
      <p:bold r:id="rId30"/>
      <p:italic r:id="rId31"/>
      <p:boldItalic r:id="rId32"/>
    </p:embeddedFont>
    <p:embeddedFont>
      <p:font typeface="Didact Gothic" panose="020B0604020202020204" charset="0"/>
      <p:regular r:id="rId33"/>
    </p:embeddedFont>
    <p:embeddedFont>
      <p:font typeface="Forum" panose="020B0604020202020204" charset="0"/>
      <p:regular r:id="rId34"/>
    </p:embeddedFont>
    <p:embeddedFont>
      <p:font typeface="Montserrat" panose="020B0604020202020204" charset="-52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77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91a0f66e92_1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g91a0f66e92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91a0f66e92_0_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91a0f66e92_0_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91a0f66e92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91a0f66e92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54138b6479c3921d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54138b6479c3921d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4138b6479c3921d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4138b6479c3921d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4138b6479c3921d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4138b6479c3921d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54138b6479c3921d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54138b6479c3921d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138b6479c3921d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138b6479c3921d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54138b6479c3921d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54138b6479c3921d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54138b6479c3921d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54138b6479c3921d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91a0f66e92_0_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91a0f66e92_0_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1a0f66e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1a0f66e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1a0f66e92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1a0f66e92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1a0f66e92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1a0f66e92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1a0f66e92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91a0f66e92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1a0f66e92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91a0f66e92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91a0f66e92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91a0f66e92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91a0f66e92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91a0f66e92_0_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91a0f66e92_0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91a0f66e92_0_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971550" y="1876223"/>
            <a:ext cx="2927100" cy="13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mbria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4140201" y="699402"/>
            <a:ext cx="3492600" cy="37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●"/>
              <a:defRPr/>
            </a:lvl1pPr>
            <a:lvl2pPr marL="914400" lvl="1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eyqAD9s1QOtEqH7gJBvDKz5wE3EV-Gm7pInAI0yoxY1l6omg/viewform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vectornkoperm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hyperlink" Target="https://www.facebook.com/groups/constructornko" TargetMode="Externa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instagram.com/vectornko" TargetMode="External"/><Relationship Id="rId11" Type="http://schemas.openxmlformats.org/officeDocument/2006/relationships/hyperlink" Target="http://vectornko.ru/" TargetMode="External"/><Relationship Id="rId5" Type="http://schemas.openxmlformats.org/officeDocument/2006/relationships/image" Target="../media/image6.png"/><Relationship Id="rId15" Type="http://schemas.openxmlformats.org/officeDocument/2006/relationships/image" Target="../media/image10.png"/><Relationship Id="rId10" Type="http://schemas.openxmlformats.org/officeDocument/2006/relationships/hyperlink" Target="https://www.constructornko.com/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www.youtube.com/c/vectornko" TargetMode="Externa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272278" y="0"/>
            <a:ext cx="240320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0922" y="0"/>
            <a:ext cx="240320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534122" y="0"/>
            <a:ext cx="240320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0797" y="0"/>
            <a:ext cx="240320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296267" y="1697256"/>
            <a:ext cx="4580700" cy="27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None/>
            </a:pPr>
            <a:br>
              <a:rPr lang="ru" sz="2400" dirty="0"/>
            </a:br>
            <a:br>
              <a:rPr lang="ru" sz="2400" dirty="0"/>
            </a:br>
            <a:r>
              <a:rPr lang="ru" sz="2750" dirty="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КОНСТРУКТОР СОЦИАЛЬНЫХ ПРАКТИК НКО -3.  </a:t>
            </a:r>
            <a:r>
              <a:rPr lang="ru" sz="2750" b="1" dirty="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Стабильность и качество инноваций в сфере защиты детства</a:t>
            </a:r>
            <a:br>
              <a:rPr lang="ru" sz="2750" b="1" dirty="0">
                <a:latin typeface="Forum"/>
                <a:ea typeface="Forum"/>
                <a:cs typeface="Forum"/>
                <a:sym typeface="Forum"/>
              </a:rPr>
            </a:br>
            <a:r>
              <a:rPr lang="ru" sz="2400" dirty="0"/>
              <a:t> </a:t>
            </a:r>
            <a:br>
              <a:rPr lang="ru" sz="2400" dirty="0"/>
            </a:br>
            <a:r>
              <a:rPr lang="ru" sz="2000" dirty="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 Установочная встреча пилотных площадок проекта</a:t>
            </a:r>
            <a:br>
              <a:rPr lang="ru" sz="2400" dirty="0"/>
            </a:br>
            <a:endParaRPr sz="2400" i="1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5003797" y="2281727"/>
            <a:ext cx="3920400" cy="21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139700" lvl="0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3D14"/>
              </a:buClr>
              <a:buSzPts val="1400"/>
              <a:buFont typeface="Noto Sans Symbols"/>
              <a:buChar char="●"/>
            </a:pPr>
            <a:r>
              <a:rPr lang="ru" sz="1400" b="1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Кожарская Вера Ивановна</a:t>
            </a:r>
            <a:r>
              <a:rPr lang="ru" sz="14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 – генеральный  директор,  руководитель проекта</a:t>
            </a:r>
            <a:r>
              <a:rPr lang="ru" sz="1400" i="1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 </a:t>
            </a:r>
            <a:endParaRPr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139700" lvl="0" indent="-1397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653D14"/>
              </a:buClr>
              <a:buSzPts val="1400"/>
              <a:buFont typeface="Noto Sans Symbols"/>
              <a:buChar char="●"/>
            </a:pPr>
            <a:r>
              <a:rPr lang="ru" sz="1400" b="1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Борзов Сергей Петрович</a:t>
            </a:r>
            <a:r>
              <a:rPr lang="ru" sz="14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 - программный директор и тренер проекта</a:t>
            </a:r>
            <a:endParaRPr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139700" lvl="0" indent="-1397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653D14"/>
              </a:buClr>
              <a:buSzPts val="1400"/>
              <a:buFont typeface="Noto Sans Symbols"/>
              <a:buChar char="●"/>
            </a:pPr>
            <a:r>
              <a:rPr lang="ru" sz="1400" b="1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Селенина Екатерина Вадимовна</a:t>
            </a:r>
            <a:r>
              <a:rPr lang="ru" sz="14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 -</a:t>
            </a:r>
            <a:r>
              <a:rPr lang="ru" sz="1400" i="1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 </a:t>
            </a:r>
            <a:r>
              <a:rPr lang="ru" sz="14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эксперт           и тренер проекта</a:t>
            </a:r>
            <a:r>
              <a:rPr lang="ru" sz="1400" i="1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 </a:t>
            </a:r>
            <a:endParaRPr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139700" lvl="0" indent="-1397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653D14"/>
              </a:buClr>
              <a:buSzPts val="1400"/>
              <a:buFont typeface="Noto Sans Symbols"/>
              <a:buChar char="●"/>
            </a:pPr>
            <a:r>
              <a:rPr lang="ru" sz="1400" b="1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Грехова Светлана Анатольевна </a:t>
            </a:r>
            <a:r>
              <a:rPr lang="ru" sz="14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–</a:t>
            </a:r>
            <a:r>
              <a:rPr lang="ru" sz="1400" b="1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 </a:t>
            </a:r>
            <a:r>
              <a:rPr lang="ru" sz="14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координатор проекта </a:t>
            </a:r>
            <a:endParaRPr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139700" lvl="0" indent="-1397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/>
          </a:p>
          <a:p>
            <a:pPr marL="139700" lvl="0" indent="-1397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" sz="16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20 августа 2020 года.</a:t>
            </a:r>
            <a:endParaRPr sz="200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139700" lvl="0" indent="-139700" algn="l" rtl="0">
              <a:lnSpc>
                <a:spcPct val="90000"/>
              </a:lnSpc>
              <a:spcBef>
                <a:spcPts val="9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</a:pPr>
            <a:r>
              <a:rPr lang="ru" sz="1400"/>
              <a:t> </a:t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1754375" y="76200"/>
            <a:ext cx="57864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Автономная некоммерческая организация</a:t>
            </a:r>
            <a:endParaRPr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дополнительного профессионального образования </a:t>
            </a:r>
            <a:endParaRPr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653D14"/>
                </a:solidFill>
                <a:highlight>
                  <a:srgbClr val="FFFFFF"/>
                </a:highlight>
                <a:latin typeface="Forum"/>
                <a:ea typeface="Forum"/>
                <a:cs typeface="Forum"/>
                <a:sym typeface="Forum"/>
              </a:rPr>
              <a:t>«Институт социальных услуг и инноваций «ВЕКТОР</a:t>
            </a:r>
            <a:r>
              <a:rPr lang="ru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»</a:t>
            </a:r>
            <a:endParaRPr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-272275" y="1038425"/>
            <a:ext cx="9416400" cy="675000"/>
          </a:xfrm>
          <a:prstGeom prst="rect">
            <a:avLst/>
          </a:prstGeom>
          <a:solidFill>
            <a:srgbClr val="DD7E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Google Shape;67;p14" descr="фонд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4525" y="172650"/>
            <a:ext cx="1358639" cy="48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0797" y="0"/>
            <a:ext cx="240320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3"/>
          <p:cNvSpPr/>
          <p:nvPr/>
        </p:nvSpPr>
        <p:spPr>
          <a:xfrm>
            <a:off x="-933295" y="-195093"/>
            <a:ext cx="3642900" cy="3642900"/>
          </a:xfrm>
          <a:prstGeom prst="flowChartConnector">
            <a:avLst/>
          </a:prstGeom>
          <a:solidFill>
            <a:srgbClr val="FEF7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3"/>
          <p:cNvSpPr/>
          <p:nvPr/>
        </p:nvSpPr>
        <p:spPr>
          <a:xfrm>
            <a:off x="-408142" y="330053"/>
            <a:ext cx="2592600" cy="2592600"/>
          </a:xfrm>
          <a:prstGeom prst="flowChartConnector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3"/>
          <p:cNvSpPr/>
          <p:nvPr/>
        </p:nvSpPr>
        <p:spPr>
          <a:xfrm>
            <a:off x="-16025" y="450050"/>
            <a:ext cx="8555100" cy="6606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3"/>
          <p:cNvSpPr/>
          <p:nvPr/>
        </p:nvSpPr>
        <p:spPr>
          <a:xfrm>
            <a:off x="1287513" y="707263"/>
            <a:ext cx="150600" cy="150600"/>
          </a:xfrm>
          <a:prstGeom prst="flowChartConnector">
            <a:avLst/>
          </a:prstGeom>
          <a:solidFill>
            <a:srgbClr val="F8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3"/>
          <p:cNvSpPr txBox="1"/>
          <p:nvPr/>
        </p:nvSpPr>
        <p:spPr>
          <a:xfrm>
            <a:off x="1564500" y="526250"/>
            <a:ext cx="7202100" cy="11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3240"/>
              <a:buFont typeface="Calibri"/>
              <a:buNone/>
            </a:pPr>
            <a:r>
              <a:rPr lang="ru" sz="2900">
                <a:solidFill>
                  <a:srgbClr val="F8F1DD"/>
                </a:solidFill>
                <a:latin typeface="Forum"/>
                <a:ea typeface="Forum"/>
                <a:cs typeface="Forum"/>
                <a:sym typeface="Forum"/>
              </a:rPr>
              <a:t>ФОРМАТ УЧАСТИЯ</a:t>
            </a:r>
            <a:endParaRPr sz="2900">
              <a:solidFill>
                <a:srgbClr val="F8F1DD"/>
              </a:solidFill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232" name="Google Shape;232;p23"/>
          <p:cNvSpPr/>
          <p:nvPr/>
        </p:nvSpPr>
        <p:spPr>
          <a:xfrm>
            <a:off x="1435000" y="1340575"/>
            <a:ext cx="180900" cy="137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3"/>
          <p:cNvSpPr txBox="1">
            <a:spLocks noGrp="1"/>
          </p:cNvSpPr>
          <p:nvPr>
            <p:ph type="subTitle" idx="1"/>
          </p:nvPr>
        </p:nvSpPr>
        <p:spPr>
          <a:xfrm>
            <a:off x="1536500" y="1199750"/>
            <a:ext cx="7202100" cy="22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lvl="0" indent="-76200" algn="l" rtl="0">
              <a:spcBef>
                <a:spcPts val="0"/>
              </a:spcBef>
              <a:spcAft>
                <a:spcPts val="0"/>
              </a:spcAft>
              <a:buClr>
                <a:srgbClr val="653D14"/>
              </a:buClr>
              <a:buSzPts val="1200"/>
              <a:buFont typeface="Forum"/>
              <a:buChar char=" "/>
            </a:pPr>
            <a:r>
              <a:rPr lang="ru" sz="1400" b="1" dirty="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ОПОРНАЯ ПЛОЩАДКА</a:t>
            </a:r>
            <a:endParaRPr sz="1400" b="1" dirty="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76200" algn="l" rtl="0">
              <a:spcBef>
                <a:spcPts val="0"/>
              </a:spcBef>
              <a:spcAft>
                <a:spcPts val="0"/>
              </a:spcAft>
              <a:buClr>
                <a:srgbClr val="653D14"/>
              </a:buClr>
              <a:buSzPts val="1200"/>
              <a:buFont typeface="Forum"/>
              <a:buChar char=" "/>
            </a:pPr>
            <a:r>
              <a:rPr lang="ru" sz="1200" dirty="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НКО, имеющая опыт стандартизации семейно-ориентированных услуг, опыт разработки и внедрения  инновационного инструментария, реализации обучающих программ и оказания методической помощи  помогающим специалистам, становится специализированным региональным Ресурсным центром по поддержке качества инновационных технологий в сфере защиты детства и базой для внедрения  «Региональной Модели обеспечения стабильности и качества функционирования инноваций в сфере  замещающей заботы» (договор о возмездном оказания услуг). </a:t>
            </a:r>
            <a:endParaRPr sz="1200" dirty="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76200" algn="l" rtl="0">
              <a:spcBef>
                <a:spcPts val="0"/>
              </a:spcBef>
              <a:spcAft>
                <a:spcPts val="0"/>
              </a:spcAft>
              <a:buClr>
                <a:srgbClr val="653D14"/>
              </a:buClr>
              <a:buSzPts val="1200"/>
              <a:buFont typeface="Forum"/>
              <a:buChar char=" "/>
            </a:pPr>
            <a:r>
              <a:rPr lang="ru" sz="1200" dirty="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 </a:t>
            </a:r>
            <a:endParaRPr sz="1200" dirty="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76200" algn="l" rtl="0">
              <a:spcBef>
                <a:spcPts val="0"/>
              </a:spcBef>
              <a:spcAft>
                <a:spcPts val="0"/>
              </a:spcAft>
              <a:buClr>
                <a:srgbClr val="653D14"/>
              </a:buClr>
              <a:buSzPts val="1200"/>
              <a:buFont typeface="Forum"/>
              <a:buChar char=" "/>
            </a:pPr>
            <a:r>
              <a:rPr lang="ru" sz="1200" b="1" dirty="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СТАЖИРОВОЧНАЯ (АПРОБАЦИОННАЯ) ПЛОЩАДКА</a:t>
            </a:r>
            <a:endParaRPr sz="1200" b="1" dirty="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76200" algn="l" rtl="0">
              <a:spcBef>
                <a:spcPts val="0"/>
              </a:spcBef>
              <a:spcAft>
                <a:spcPts val="0"/>
              </a:spcAft>
              <a:buClr>
                <a:srgbClr val="653D14"/>
              </a:buClr>
              <a:buSzPts val="1200"/>
              <a:buFont typeface="Forum"/>
              <a:buChar char=" "/>
            </a:pPr>
            <a:r>
              <a:rPr lang="ru" sz="1200" dirty="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НКО, имеющая опыт предоставления инновационных услуг на основе стандартов семьям с детьми,  находящимся в  трудной (кризисной) ситуации (в том числе  кровным, замещающим семьям, воспитывающим ребенка с ОВЗ,  и др.), становится базой по апробации «Модели обеспечения стабильности и качества функционирования инноваций в организации (муниципалитете)»,  участвует в образовательных и проектных мероприятиях, получает экспертно-методическую и супервизорскую поддержку при проектировании необходимых изменений (договор о сотрудничестве). </a:t>
            </a:r>
            <a:endParaRPr sz="1200" dirty="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76200" algn="l" rtl="0">
              <a:spcBef>
                <a:spcPts val="0"/>
              </a:spcBef>
              <a:spcAft>
                <a:spcPts val="0"/>
              </a:spcAft>
              <a:buClr>
                <a:srgbClr val="653D14"/>
              </a:buClr>
              <a:buSzPts val="1200"/>
              <a:buFont typeface="Forum"/>
              <a:buChar char=" "/>
            </a:pPr>
            <a:r>
              <a:rPr lang="ru" sz="1200" dirty="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 </a:t>
            </a:r>
            <a:endParaRPr sz="1200" dirty="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76200" algn="l" rtl="0">
              <a:spcBef>
                <a:spcPts val="0"/>
              </a:spcBef>
              <a:spcAft>
                <a:spcPts val="0"/>
              </a:spcAft>
              <a:buClr>
                <a:srgbClr val="653D14"/>
              </a:buClr>
              <a:buSzPts val="1200"/>
              <a:buFont typeface="Forum"/>
              <a:buChar char=" "/>
            </a:pPr>
            <a:r>
              <a:rPr lang="ru" sz="1200" b="1" dirty="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УЧАСТНИК МЕРОПРИЯТИЙ ПРОЕКТА</a:t>
            </a:r>
            <a:endParaRPr sz="1200" b="1" dirty="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76200" algn="l" rtl="0">
              <a:spcBef>
                <a:spcPts val="0"/>
              </a:spcBef>
              <a:spcAft>
                <a:spcPts val="0"/>
              </a:spcAft>
              <a:buClr>
                <a:srgbClr val="653D14"/>
              </a:buClr>
              <a:buSzPts val="1200"/>
              <a:buFont typeface="Forum"/>
              <a:buChar char=" "/>
            </a:pPr>
            <a:r>
              <a:rPr lang="ru" sz="1200" dirty="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Организация (специалист) участвует в открытых образовательных мероприятиях, вебинарах, интервизиях,  конференциях, имеет доступ к консультационной поддержке, информационным и методическим материалам проекта (регистрация на основе заполнения анкеты участника).  </a:t>
            </a:r>
            <a:endParaRPr sz="1200" dirty="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8255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Didact Gothic"/>
              <a:buChar char=" "/>
            </a:pPr>
            <a:endParaRPr sz="1300" dirty="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91440" lvl="0" indent="0" algn="ctr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None/>
            </a:pPr>
            <a:endParaRPr sz="24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4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 dirty="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 dirty="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34" name="Google Shape;234;p23"/>
          <p:cNvSpPr/>
          <p:nvPr/>
        </p:nvSpPr>
        <p:spPr>
          <a:xfrm>
            <a:off x="1435000" y="2788375"/>
            <a:ext cx="180900" cy="137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3"/>
          <p:cNvSpPr/>
          <p:nvPr/>
        </p:nvSpPr>
        <p:spPr>
          <a:xfrm>
            <a:off x="1435000" y="4236175"/>
            <a:ext cx="180900" cy="137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Предварительные результаты исследования 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</a:br>
            <a:r>
              <a:rPr lang="ru" sz="2400" b="1" dirty="0">
                <a:solidFill>
                  <a:schemeClr val="accent1">
                    <a:lumMod val="50000"/>
                  </a:schemeClr>
                </a:solidFill>
                <a:latin typeface="Forum"/>
                <a:ea typeface="Forum"/>
                <a:cs typeface="Forum"/>
                <a:sym typeface="Forum"/>
              </a:rPr>
              <a:t>факторов риска, влияющих на «жизнестойкость» инноваций в НКО-секторе пилотных регионов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</a:br>
            <a:endParaRPr lang="en-US" sz="24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 по метриалам анкетирования  потенциальных пилотных площадок проекта 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5"/>
          <p:cNvSpPr/>
          <p:nvPr/>
        </p:nvSpPr>
        <p:spPr>
          <a:xfrm>
            <a:off x="8551500" y="2190525"/>
            <a:ext cx="211200" cy="23766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5"/>
          <p:cNvSpPr/>
          <p:nvPr/>
        </p:nvSpPr>
        <p:spPr>
          <a:xfrm>
            <a:off x="7332300" y="3714525"/>
            <a:ext cx="211200" cy="8526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5"/>
          <p:cNvSpPr/>
          <p:nvPr/>
        </p:nvSpPr>
        <p:spPr>
          <a:xfrm>
            <a:off x="5808300" y="1571025"/>
            <a:ext cx="211200" cy="29961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5"/>
          <p:cNvSpPr/>
          <p:nvPr/>
        </p:nvSpPr>
        <p:spPr>
          <a:xfrm>
            <a:off x="4893900" y="1571025"/>
            <a:ext cx="211200" cy="29961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5"/>
          <p:cNvSpPr/>
          <p:nvPr/>
        </p:nvSpPr>
        <p:spPr>
          <a:xfrm>
            <a:off x="8246700" y="2633400"/>
            <a:ext cx="211200" cy="19338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240320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5"/>
          <p:cNvSpPr/>
          <p:nvPr/>
        </p:nvSpPr>
        <p:spPr>
          <a:xfrm>
            <a:off x="-16025" y="450050"/>
            <a:ext cx="9159900" cy="7137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5"/>
          <p:cNvSpPr txBox="1"/>
          <p:nvPr/>
        </p:nvSpPr>
        <p:spPr>
          <a:xfrm>
            <a:off x="830325" y="450050"/>
            <a:ext cx="78063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3240"/>
              <a:buFont typeface="Calibri"/>
              <a:buNone/>
            </a:pPr>
            <a:r>
              <a:rPr lang="ru" sz="2400">
                <a:solidFill>
                  <a:srgbClr val="F8F1DD"/>
                </a:solidFill>
                <a:latin typeface="Forum"/>
                <a:ea typeface="Forum"/>
                <a:cs typeface="Forum"/>
                <a:sym typeface="Forum"/>
              </a:rPr>
              <a:t>ПРАКТИЧЕСКАЯ ВОСТРЕБОВАННОСТЬ ИННОВАЦИОННЫХ ТЕХНОЛОГИЙ ОРГАНИЗАЦИЯМИ - ПАРТНЕРАМИ</a:t>
            </a:r>
            <a:endParaRPr sz="2400">
              <a:solidFill>
                <a:srgbClr val="F8F1DD"/>
              </a:solidFill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261" name="Google Shape;261;p25"/>
          <p:cNvSpPr/>
          <p:nvPr/>
        </p:nvSpPr>
        <p:spPr>
          <a:xfrm>
            <a:off x="624613" y="638813"/>
            <a:ext cx="150600" cy="150600"/>
          </a:xfrm>
          <a:prstGeom prst="flowChartConnector">
            <a:avLst/>
          </a:prstGeom>
          <a:solidFill>
            <a:srgbClr val="F8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5"/>
          <p:cNvSpPr txBox="1"/>
          <p:nvPr/>
        </p:nvSpPr>
        <p:spPr>
          <a:xfrm>
            <a:off x="766775" y="1261425"/>
            <a:ext cx="2317500" cy="3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5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Использование инновационных технологий основной деятельности НКО находится в диапазоне    от </a:t>
            </a:r>
            <a:r>
              <a:rPr lang="ru" sz="1500" b="1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10%</a:t>
            </a:r>
            <a:r>
              <a:rPr lang="ru" sz="15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 (незначительно)   до </a:t>
            </a:r>
            <a:r>
              <a:rPr lang="ru" sz="1500" b="1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100%</a:t>
            </a:r>
            <a:r>
              <a:rPr lang="ru" sz="15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 (технологическая основа деятельности).</a:t>
            </a:r>
            <a:endParaRPr sz="150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5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Среднее значение для 18 организаций - </a:t>
            </a:r>
            <a:r>
              <a:rPr lang="ru" sz="1500" b="1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80%,</a:t>
            </a:r>
            <a:r>
              <a:rPr lang="ru" sz="15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 причем у 8 организаций, практики, приобретенные в результате  участия         в проектах Вектора - </a:t>
            </a:r>
            <a:r>
              <a:rPr lang="ru" sz="1500" b="1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выше 80%</a:t>
            </a:r>
            <a:r>
              <a:rPr lang="ru" sz="15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, у 6- </a:t>
            </a:r>
            <a:r>
              <a:rPr lang="ru" sz="1500" b="1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100%</a:t>
            </a:r>
            <a:endParaRPr sz="150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5"/>
          <p:cNvSpPr/>
          <p:nvPr/>
        </p:nvSpPr>
        <p:spPr>
          <a:xfrm>
            <a:off x="3369900" y="3409725"/>
            <a:ext cx="211200" cy="1157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5"/>
          <p:cNvSpPr/>
          <p:nvPr/>
        </p:nvSpPr>
        <p:spPr>
          <a:xfrm>
            <a:off x="3674700" y="2190650"/>
            <a:ext cx="211200" cy="23766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5"/>
          <p:cNvSpPr/>
          <p:nvPr/>
        </p:nvSpPr>
        <p:spPr>
          <a:xfrm>
            <a:off x="3979500" y="2495400"/>
            <a:ext cx="211200" cy="20718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5"/>
          <p:cNvSpPr/>
          <p:nvPr/>
        </p:nvSpPr>
        <p:spPr>
          <a:xfrm>
            <a:off x="4284300" y="2190525"/>
            <a:ext cx="211200" cy="23766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5"/>
          <p:cNvSpPr/>
          <p:nvPr/>
        </p:nvSpPr>
        <p:spPr>
          <a:xfrm>
            <a:off x="4589100" y="2800125"/>
            <a:ext cx="211200" cy="17670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5"/>
          <p:cNvSpPr/>
          <p:nvPr/>
        </p:nvSpPr>
        <p:spPr>
          <a:xfrm>
            <a:off x="5198700" y="3547800"/>
            <a:ext cx="211200" cy="1019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5"/>
          <p:cNvSpPr/>
          <p:nvPr/>
        </p:nvSpPr>
        <p:spPr>
          <a:xfrm>
            <a:off x="5503500" y="1885725"/>
            <a:ext cx="211200" cy="2681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5"/>
          <p:cNvSpPr/>
          <p:nvPr/>
        </p:nvSpPr>
        <p:spPr>
          <a:xfrm>
            <a:off x="6113100" y="1885725"/>
            <a:ext cx="211200" cy="2681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5"/>
          <p:cNvSpPr/>
          <p:nvPr/>
        </p:nvSpPr>
        <p:spPr>
          <a:xfrm>
            <a:off x="6417900" y="3243000"/>
            <a:ext cx="211200" cy="13242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5"/>
          <p:cNvSpPr/>
          <p:nvPr/>
        </p:nvSpPr>
        <p:spPr>
          <a:xfrm>
            <a:off x="6722700" y="1885800"/>
            <a:ext cx="211200" cy="2681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5"/>
          <p:cNvSpPr/>
          <p:nvPr/>
        </p:nvSpPr>
        <p:spPr>
          <a:xfrm>
            <a:off x="7027500" y="2690125"/>
            <a:ext cx="211200" cy="18771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5"/>
          <p:cNvSpPr/>
          <p:nvPr/>
        </p:nvSpPr>
        <p:spPr>
          <a:xfrm>
            <a:off x="7637100" y="1571025"/>
            <a:ext cx="211200" cy="29961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5"/>
          <p:cNvSpPr/>
          <p:nvPr/>
        </p:nvSpPr>
        <p:spPr>
          <a:xfrm>
            <a:off x="7941900" y="4324125"/>
            <a:ext cx="211200" cy="2430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6" name="Google Shape;276;p25"/>
          <p:cNvCxnSpPr/>
          <p:nvPr/>
        </p:nvCxnSpPr>
        <p:spPr>
          <a:xfrm rot="10800000">
            <a:off x="3354025" y="1324025"/>
            <a:ext cx="0" cy="324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7" name="Google Shape;277;p25"/>
          <p:cNvCxnSpPr/>
          <p:nvPr/>
        </p:nvCxnSpPr>
        <p:spPr>
          <a:xfrm>
            <a:off x="3354025" y="4590175"/>
            <a:ext cx="5456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8" name="Google Shape;278;p25"/>
          <p:cNvCxnSpPr/>
          <p:nvPr/>
        </p:nvCxnSpPr>
        <p:spPr>
          <a:xfrm>
            <a:off x="3354025" y="4324125"/>
            <a:ext cx="518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79" name="Google Shape;279;p25"/>
          <p:cNvCxnSpPr/>
          <p:nvPr/>
        </p:nvCxnSpPr>
        <p:spPr>
          <a:xfrm>
            <a:off x="3354025" y="4019325"/>
            <a:ext cx="518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80" name="Google Shape;280;p25"/>
          <p:cNvCxnSpPr/>
          <p:nvPr/>
        </p:nvCxnSpPr>
        <p:spPr>
          <a:xfrm>
            <a:off x="3354025" y="3714525"/>
            <a:ext cx="518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81" name="Google Shape;281;p25"/>
          <p:cNvCxnSpPr/>
          <p:nvPr/>
        </p:nvCxnSpPr>
        <p:spPr>
          <a:xfrm>
            <a:off x="3354025" y="3409725"/>
            <a:ext cx="518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25"/>
          <p:cNvCxnSpPr/>
          <p:nvPr/>
        </p:nvCxnSpPr>
        <p:spPr>
          <a:xfrm>
            <a:off x="3354025" y="3104925"/>
            <a:ext cx="518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25"/>
          <p:cNvCxnSpPr/>
          <p:nvPr/>
        </p:nvCxnSpPr>
        <p:spPr>
          <a:xfrm>
            <a:off x="3354025" y="2800125"/>
            <a:ext cx="518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25"/>
          <p:cNvCxnSpPr/>
          <p:nvPr/>
        </p:nvCxnSpPr>
        <p:spPr>
          <a:xfrm>
            <a:off x="3354025" y="2495325"/>
            <a:ext cx="518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25"/>
          <p:cNvCxnSpPr/>
          <p:nvPr/>
        </p:nvCxnSpPr>
        <p:spPr>
          <a:xfrm>
            <a:off x="3354025" y="2190525"/>
            <a:ext cx="518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25"/>
          <p:cNvCxnSpPr/>
          <p:nvPr/>
        </p:nvCxnSpPr>
        <p:spPr>
          <a:xfrm>
            <a:off x="3354025" y="1885725"/>
            <a:ext cx="518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25"/>
          <p:cNvCxnSpPr/>
          <p:nvPr/>
        </p:nvCxnSpPr>
        <p:spPr>
          <a:xfrm>
            <a:off x="3354025" y="1571146"/>
            <a:ext cx="518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88" name="Google Shape;288;p25"/>
          <p:cNvSpPr txBox="1"/>
          <p:nvPr/>
        </p:nvSpPr>
        <p:spPr>
          <a:xfrm>
            <a:off x="3107550" y="4386000"/>
            <a:ext cx="2112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Forum"/>
                <a:ea typeface="Forum"/>
                <a:cs typeface="Forum"/>
                <a:sym typeface="Forum"/>
              </a:rPr>
              <a:t>0</a:t>
            </a:r>
            <a:endParaRPr sz="1300"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289" name="Google Shape;289;p25"/>
          <p:cNvSpPr txBox="1"/>
          <p:nvPr/>
        </p:nvSpPr>
        <p:spPr>
          <a:xfrm>
            <a:off x="3099400" y="4157400"/>
            <a:ext cx="3717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Forum"/>
                <a:ea typeface="Forum"/>
                <a:cs typeface="Forum"/>
                <a:sym typeface="Forum"/>
              </a:rPr>
              <a:t>10</a:t>
            </a:r>
            <a:endParaRPr sz="1300"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290" name="Google Shape;290;p25"/>
          <p:cNvSpPr txBox="1"/>
          <p:nvPr/>
        </p:nvSpPr>
        <p:spPr>
          <a:xfrm>
            <a:off x="3099450" y="3852600"/>
            <a:ext cx="3717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Forum"/>
                <a:ea typeface="Forum"/>
                <a:cs typeface="Forum"/>
                <a:sym typeface="Forum"/>
              </a:rPr>
              <a:t>20</a:t>
            </a:r>
            <a:endParaRPr sz="1300"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291" name="Google Shape;291;p25"/>
          <p:cNvSpPr txBox="1"/>
          <p:nvPr/>
        </p:nvSpPr>
        <p:spPr>
          <a:xfrm>
            <a:off x="3099450" y="3547800"/>
            <a:ext cx="3717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Forum"/>
                <a:ea typeface="Forum"/>
                <a:cs typeface="Forum"/>
                <a:sym typeface="Forum"/>
              </a:rPr>
              <a:t>30</a:t>
            </a:r>
            <a:endParaRPr sz="1300"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292" name="Google Shape;292;p25"/>
          <p:cNvSpPr txBox="1"/>
          <p:nvPr/>
        </p:nvSpPr>
        <p:spPr>
          <a:xfrm>
            <a:off x="3099450" y="3243000"/>
            <a:ext cx="3717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Forum"/>
                <a:ea typeface="Forum"/>
                <a:cs typeface="Forum"/>
                <a:sym typeface="Forum"/>
              </a:rPr>
              <a:t>40</a:t>
            </a:r>
            <a:endParaRPr sz="1300"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293" name="Google Shape;293;p25"/>
          <p:cNvSpPr txBox="1"/>
          <p:nvPr/>
        </p:nvSpPr>
        <p:spPr>
          <a:xfrm>
            <a:off x="3099450" y="2938200"/>
            <a:ext cx="3717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Forum"/>
                <a:ea typeface="Forum"/>
                <a:cs typeface="Forum"/>
                <a:sym typeface="Forum"/>
              </a:rPr>
              <a:t>50</a:t>
            </a:r>
            <a:endParaRPr sz="1300"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294" name="Google Shape;294;p25"/>
          <p:cNvSpPr txBox="1"/>
          <p:nvPr/>
        </p:nvSpPr>
        <p:spPr>
          <a:xfrm>
            <a:off x="3099450" y="2633400"/>
            <a:ext cx="3717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Forum"/>
                <a:ea typeface="Forum"/>
                <a:cs typeface="Forum"/>
                <a:sym typeface="Forum"/>
              </a:rPr>
              <a:t>60</a:t>
            </a:r>
            <a:endParaRPr sz="1300"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295" name="Google Shape;295;p25"/>
          <p:cNvSpPr txBox="1"/>
          <p:nvPr/>
        </p:nvSpPr>
        <p:spPr>
          <a:xfrm>
            <a:off x="3099450" y="2328600"/>
            <a:ext cx="3717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Forum"/>
                <a:ea typeface="Forum"/>
                <a:cs typeface="Forum"/>
                <a:sym typeface="Forum"/>
              </a:rPr>
              <a:t>70</a:t>
            </a:r>
            <a:endParaRPr sz="1300"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296" name="Google Shape;296;p25"/>
          <p:cNvSpPr txBox="1"/>
          <p:nvPr/>
        </p:nvSpPr>
        <p:spPr>
          <a:xfrm>
            <a:off x="3099450" y="2023800"/>
            <a:ext cx="3717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Forum"/>
                <a:ea typeface="Forum"/>
                <a:cs typeface="Forum"/>
                <a:sym typeface="Forum"/>
              </a:rPr>
              <a:t>80</a:t>
            </a:r>
            <a:endParaRPr sz="1300"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297" name="Google Shape;297;p25"/>
          <p:cNvSpPr txBox="1"/>
          <p:nvPr/>
        </p:nvSpPr>
        <p:spPr>
          <a:xfrm>
            <a:off x="3099450" y="1719000"/>
            <a:ext cx="3717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Forum"/>
                <a:ea typeface="Forum"/>
                <a:cs typeface="Forum"/>
                <a:sym typeface="Forum"/>
              </a:rPr>
              <a:t>90</a:t>
            </a:r>
            <a:endParaRPr sz="1300"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298" name="Google Shape;298;p25"/>
          <p:cNvSpPr txBox="1"/>
          <p:nvPr/>
        </p:nvSpPr>
        <p:spPr>
          <a:xfrm>
            <a:off x="3045850" y="1378025"/>
            <a:ext cx="4788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Forum"/>
                <a:ea typeface="Forum"/>
                <a:cs typeface="Forum"/>
                <a:sym typeface="Forum"/>
              </a:rPr>
              <a:t>100</a:t>
            </a:r>
            <a:endParaRPr sz="1300"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299" name="Google Shape;299;p25"/>
          <p:cNvSpPr txBox="1"/>
          <p:nvPr/>
        </p:nvSpPr>
        <p:spPr>
          <a:xfrm>
            <a:off x="3045850" y="1149425"/>
            <a:ext cx="4788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Forum"/>
                <a:ea typeface="Forum"/>
                <a:cs typeface="Forum"/>
                <a:sym typeface="Forum"/>
              </a:rPr>
              <a:t>%</a:t>
            </a:r>
            <a:endParaRPr sz="1300"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300" name="Google Shape;300;p25"/>
          <p:cNvSpPr txBox="1"/>
          <p:nvPr/>
        </p:nvSpPr>
        <p:spPr>
          <a:xfrm>
            <a:off x="6873925" y="4519725"/>
            <a:ext cx="2317500" cy="1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Forum"/>
                <a:ea typeface="Forum"/>
                <a:cs typeface="Forum"/>
                <a:sym typeface="Forum"/>
              </a:rPr>
              <a:t>организации - партнеры</a:t>
            </a:r>
            <a:endParaRPr sz="1300">
              <a:latin typeface="Forum"/>
              <a:ea typeface="Forum"/>
              <a:cs typeface="Forum"/>
              <a:sym typeface="For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428" y="0"/>
            <a:ext cx="240320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6"/>
          <p:cNvSpPr/>
          <p:nvPr/>
        </p:nvSpPr>
        <p:spPr>
          <a:xfrm>
            <a:off x="461400" y="444500"/>
            <a:ext cx="8755800" cy="6663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6"/>
          <p:cNvSpPr txBox="1">
            <a:spLocks noGrp="1"/>
          </p:cNvSpPr>
          <p:nvPr>
            <p:ph type="ctrTitle"/>
          </p:nvPr>
        </p:nvSpPr>
        <p:spPr>
          <a:xfrm>
            <a:off x="1325850" y="670300"/>
            <a:ext cx="8246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F8F1DD"/>
                </a:solidFill>
                <a:latin typeface="Forum"/>
                <a:ea typeface="Forum"/>
                <a:cs typeface="Forum"/>
                <a:sym typeface="Forum"/>
              </a:rPr>
              <a:t>СКОЛЬКО ВРЕМЕНИ ИСПОЛЬЗУЮТСЯ ЭТИ ТЕХНОЛОГИИ?</a:t>
            </a:r>
            <a:endParaRPr sz="2400">
              <a:solidFill>
                <a:srgbClr val="F8F1DD"/>
              </a:solidFill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308" name="Google Shape;308;p26"/>
          <p:cNvSpPr/>
          <p:nvPr/>
        </p:nvSpPr>
        <p:spPr>
          <a:xfrm>
            <a:off x="1175250" y="702338"/>
            <a:ext cx="150600" cy="150600"/>
          </a:xfrm>
          <a:prstGeom prst="flowChartConnector">
            <a:avLst/>
          </a:prstGeom>
          <a:solidFill>
            <a:srgbClr val="F8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6"/>
          <p:cNvSpPr txBox="1"/>
          <p:nvPr/>
        </p:nvSpPr>
        <p:spPr>
          <a:xfrm>
            <a:off x="688550" y="1486325"/>
            <a:ext cx="2403300" cy="3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7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Не выявлено прямых корреляций между долей в технологическом содержании деятельности                      и временем использования</a:t>
            </a:r>
            <a:endParaRPr sz="170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7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технологий </a:t>
            </a:r>
            <a:endParaRPr sz="170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310" name="Google Shape;310;p26"/>
          <p:cNvSpPr/>
          <p:nvPr/>
        </p:nvSpPr>
        <p:spPr>
          <a:xfrm>
            <a:off x="8551500" y="1797000"/>
            <a:ext cx="211200" cy="27702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6"/>
          <p:cNvSpPr/>
          <p:nvPr/>
        </p:nvSpPr>
        <p:spPr>
          <a:xfrm>
            <a:off x="7332300" y="3900950"/>
            <a:ext cx="211200" cy="6663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"/>
          <p:cNvSpPr/>
          <p:nvPr/>
        </p:nvSpPr>
        <p:spPr>
          <a:xfrm>
            <a:off x="5808300" y="3714525"/>
            <a:ext cx="211200" cy="8526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6"/>
          <p:cNvSpPr/>
          <p:nvPr/>
        </p:nvSpPr>
        <p:spPr>
          <a:xfrm>
            <a:off x="4893900" y="1885725"/>
            <a:ext cx="211200" cy="2681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6"/>
          <p:cNvSpPr/>
          <p:nvPr/>
        </p:nvSpPr>
        <p:spPr>
          <a:xfrm>
            <a:off x="8246700" y="1428525"/>
            <a:ext cx="211200" cy="31386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6"/>
          <p:cNvSpPr/>
          <p:nvPr/>
        </p:nvSpPr>
        <p:spPr>
          <a:xfrm>
            <a:off x="3369900" y="4171725"/>
            <a:ext cx="211200" cy="395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6"/>
          <p:cNvSpPr/>
          <p:nvPr/>
        </p:nvSpPr>
        <p:spPr>
          <a:xfrm>
            <a:off x="3674700" y="4171850"/>
            <a:ext cx="211200" cy="395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6"/>
          <p:cNvSpPr/>
          <p:nvPr/>
        </p:nvSpPr>
        <p:spPr>
          <a:xfrm>
            <a:off x="3979500" y="4273800"/>
            <a:ext cx="211200" cy="293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6"/>
          <p:cNvSpPr/>
          <p:nvPr/>
        </p:nvSpPr>
        <p:spPr>
          <a:xfrm>
            <a:off x="4284300" y="2571750"/>
            <a:ext cx="211200" cy="19953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6"/>
          <p:cNvSpPr/>
          <p:nvPr/>
        </p:nvSpPr>
        <p:spPr>
          <a:xfrm>
            <a:off x="4589100" y="3949100"/>
            <a:ext cx="211200" cy="6180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6"/>
          <p:cNvSpPr/>
          <p:nvPr/>
        </p:nvSpPr>
        <p:spPr>
          <a:xfrm>
            <a:off x="5198700" y="2342925"/>
            <a:ext cx="211200" cy="22242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6"/>
          <p:cNvSpPr/>
          <p:nvPr/>
        </p:nvSpPr>
        <p:spPr>
          <a:xfrm>
            <a:off x="5503500" y="3900825"/>
            <a:ext cx="211200" cy="6663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6"/>
          <p:cNvSpPr/>
          <p:nvPr/>
        </p:nvSpPr>
        <p:spPr>
          <a:xfrm>
            <a:off x="6113100" y="4171725"/>
            <a:ext cx="211200" cy="395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6"/>
          <p:cNvSpPr/>
          <p:nvPr/>
        </p:nvSpPr>
        <p:spPr>
          <a:xfrm>
            <a:off x="6417900" y="2342925"/>
            <a:ext cx="211200" cy="22242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6"/>
          <p:cNvSpPr/>
          <p:nvPr/>
        </p:nvSpPr>
        <p:spPr>
          <a:xfrm>
            <a:off x="6722700" y="3714600"/>
            <a:ext cx="211200" cy="8526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6"/>
          <p:cNvSpPr/>
          <p:nvPr/>
        </p:nvSpPr>
        <p:spPr>
          <a:xfrm>
            <a:off x="7027500" y="3994300"/>
            <a:ext cx="211200" cy="5727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6"/>
          <p:cNvSpPr/>
          <p:nvPr/>
        </p:nvSpPr>
        <p:spPr>
          <a:xfrm>
            <a:off x="7637100" y="2848113"/>
            <a:ext cx="211200" cy="17190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6"/>
          <p:cNvSpPr/>
          <p:nvPr/>
        </p:nvSpPr>
        <p:spPr>
          <a:xfrm>
            <a:off x="7941900" y="4171725"/>
            <a:ext cx="211200" cy="395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28" name="Google Shape;328;p26"/>
          <p:cNvCxnSpPr/>
          <p:nvPr/>
        </p:nvCxnSpPr>
        <p:spPr>
          <a:xfrm rot="10800000">
            <a:off x="3354025" y="1324025"/>
            <a:ext cx="0" cy="324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9" name="Google Shape;329;p26"/>
          <p:cNvCxnSpPr/>
          <p:nvPr/>
        </p:nvCxnSpPr>
        <p:spPr>
          <a:xfrm>
            <a:off x="3354025" y="4590175"/>
            <a:ext cx="5456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0" name="Google Shape;330;p26"/>
          <p:cNvCxnSpPr/>
          <p:nvPr/>
        </p:nvCxnSpPr>
        <p:spPr>
          <a:xfrm>
            <a:off x="3354025" y="4171725"/>
            <a:ext cx="518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31" name="Google Shape;331;p26"/>
          <p:cNvCxnSpPr/>
          <p:nvPr/>
        </p:nvCxnSpPr>
        <p:spPr>
          <a:xfrm>
            <a:off x="3354025" y="3714525"/>
            <a:ext cx="518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32" name="Google Shape;332;p26"/>
          <p:cNvCxnSpPr/>
          <p:nvPr/>
        </p:nvCxnSpPr>
        <p:spPr>
          <a:xfrm>
            <a:off x="3354025" y="3257325"/>
            <a:ext cx="518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33" name="Google Shape;333;p26"/>
          <p:cNvCxnSpPr/>
          <p:nvPr/>
        </p:nvCxnSpPr>
        <p:spPr>
          <a:xfrm>
            <a:off x="3354025" y="2800125"/>
            <a:ext cx="518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34" name="Google Shape;334;p26"/>
          <p:cNvCxnSpPr/>
          <p:nvPr/>
        </p:nvCxnSpPr>
        <p:spPr>
          <a:xfrm>
            <a:off x="3354025" y="2342925"/>
            <a:ext cx="518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35" name="Google Shape;335;p26"/>
          <p:cNvCxnSpPr/>
          <p:nvPr/>
        </p:nvCxnSpPr>
        <p:spPr>
          <a:xfrm>
            <a:off x="3354025" y="1428525"/>
            <a:ext cx="518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36" name="Google Shape;336;p26"/>
          <p:cNvSpPr txBox="1"/>
          <p:nvPr/>
        </p:nvSpPr>
        <p:spPr>
          <a:xfrm>
            <a:off x="3107550" y="4386000"/>
            <a:ext cx="2112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Forum"/>
                <a:ea typeface="Forum"/>
                <a:cs typeface="Forum"/>
                <a:sym typeface="Forum"/>
              </a:rPr>
              <a:t>0</a:t>
            </a:r>
            <a:endParaRPr sz="1300"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337" name="Google Shape;337;p26"/>
          <p:cNvSpPr txBox="1"/>
          <p:nvPr/>
        </p:nvSpPr>
        <p:spPr>
          <a:xfrm>
            <a:off x="2887000" y="4005000"/>
            <a:ext cx="5622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Forum"/>
                <a:ea typeface="Forum"/>
                <a:cs typeface="Forum"/>
                <a:sym typeface="Forum"/>
              </a:rPr>
              <a:t>1 год</a:t>
            </a:r>
            <a:endParaRPr sz="1300"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338" name="Google Shape;338;p26"/>
          <p:cNvSpPr txBox="1"/>
          <p:nvPr/>
        </p:nvSpPr>
        <p:spPr>
          <a:xfrm>
            <a:off x="2864950" y="3547800"/>
            <a:ext cx="6063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Forum"/>
                <a:ea typeface="Forum"/>
                <a:cs typeface="Forum"/>
                <a:sym typeface="Forum"/>
              </a:rPr>
              <a:t>2 года</a:t>
            </a:r>
            <a:endParaRPr sz="1300"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339" name="Google Shape;339;p26"/>
          <p:cNvSpPr txBox="1"/>
          <p:nvPr/>
        </p:nvSpPr>
        <p:spPr>
          <a:xfrm>
            <a:off x="2864850" y="3090600"/>
            <a:ext cx="6063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Forum"/>
                <a:ea typeface="Forum"/>
                <a:cs typeface="Forum"/>
                <a:sym typeface="Forum"/>
              </a:rPr>
              <a:t>3 года</a:t>
            </a:r>
            <a:endParaRPr sz="1300"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340" name="Google Shape;340;p26"/>
          <p:cNvSpPr txBox="1"/>
          <p:nvPr/>
        </p:nvSpPr>
        <p:spPr>
          <a:xfrm>
            <a:off x="2814150" y="999475"/>
            <a:ext cx="6384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Forum"/>
                <a:ea typeface="Forum"/>
                <a:cs typeface="Forum"/>
                <a:sym typeface="Forum"/>
              </a:rPr>
              <a:t>время</a:t>
            </a:r>
            <a:endParaRPr sz="1300"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341" name="Google Shape;341;p26"/>
          <p:cNvSpPr txBox="1"/>
          <p:nvPr/>
        </p:nvSpPr>
        <p:spPr>
          <a:xfrm>
            <a:off x="2864850" y="2633400"/>
            <a:ext cx="6063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Forum"/>
                <a:ea typeface="Forum"/>
                <a:cs typeface="Forum"/>
                <a:sym typeface="Forum"/>
              </a:rPr>
              <a:t>4 года</a:t>
            </a:r>
            <a:endParaRPr sz="1300"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342" name="Google Shape;342;p26"/>
          <p:cNvSpPr txBox="1"/>
          <p:nvPr/>
        </p:nvSpPr>
        <p:spPr>
          <a:xfrm>
            <a:off x="2864850" y="2176200"/>
            <a:ext cx="6063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Forum"/>
                <a:ea typeface="Forum"/>
                <a:cs typeface="Forum"/>
                <a:sym typeface="Forum"/>
              </a:rPr>
              <a:t>5 лет</a:t>
            </a:r>
            <a:endParaRPr sz="1300"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343" name="Google Shape;343;p26"/>
          <p:cNvSpPr txBox="1"/>
          <p:nvPr/>
        </p:nvSpPr>
        <p:spPr>
          <a:xfrm>
            <a:off x="2864850" y="1719000"/>
            <a:ext cx="6063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Forum"/>
                <a:ea typeface="Forum"/>
                <a:cs typeface="Forum"/>
                <a:sym typeface="Forum"/>
              </a:rPr>
              <a:t>6 лет</a:t>
            </a:r>
            <a:endParaRPr sz="1300"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344" name="Google Shape;344;p26"/>
          <p:cNvSpPr txBox="1"/>
          <p:nvPr/>
        </p:nvSpPr>
        <p:spPr>
          <a:xfrm>
            <a:off x="2908975" y="1261800"/>
            <a:ext cx="6384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Forum"/>
                <a:ea typeface="Forum"/>
                <a:cs typeface="Forum"/>
                <a:sym typeface="Forum"/>
              </a:rPr>
              <a:t>7 лет</a:t>
            </a:r>
            <a:endParaRPr sz="1300"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345" name="Google Shape;345;p26"/>
          <p:cNvSpPr txBox="1"/>
          <p:nvPr/>
        </p:nvSpPr>
        <p:spPr>
          <a:xfrm>
            <a:off x="6873925" y="4519725"/>
            <a:ext cx="2317500" cy="1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latin typeface="Forum"/>
                <a:ea typeface="Forum"/>
                <a:cs typeface="Forum"/>
                <a:sym typeface="Forum"/>
              </a:rPr>
              <a:t>организации - партнеры</a:t>
            </a:r>
            <a:endParaRPr sz="1300">
              <a:latin typeface="Forum"/>
              <a:ea typeface="Forum"/>
              <a:cs typeface="Forum"/>
              <a:sym typeface="Forum"/>
            </a:endParaRPr>
          </a:p>
        </p:txBody>
      </p:sp>
      <p:cxnSp>
        <p:nvCxnSpPr>
          <p:cNvPr id="346" name="Google Shape;346;p26"/>
          <p:cNvCxnSpPr/>
          <p:nvPr/>
        </p:nvCxnSpPr>
        <p:spPr>
          <a:xfrm>
            <a:off x="3354025" y="1885725"/>
            <a:ext cx="518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0797" y="0"/>
            <a:ext cx="240320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7"/>
          <p:cNvSpPr/>
          <p:nvPr/>
        </p:nvSpPr>
        <p:spPr>
          <a:xfrm>
            <a:off x="-933295" y="-195093"/>
            <a:ext cx="3642900" cy="3642900"/>
          </a:xfrm>
          <a:prstGeom prst="flowChartConnector">
            <a:avLst/>
          </a:prstGeom>
          <a:solidFill>
            <a:srgbClr val="FEF7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7"/>
          <p:cNvSpPr/>
          <p:nvPr/>
        </p:nvSpPr>
        <p:spPr>
          <a:xfrm>
            <a:off x="-408142" y="330053"/>
            <a:ext cx="2592600" cy="2592600"/>
          </a:xfrm>
          <a:prstGeom prst="flowChartConnector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7"/>
          <p:cNvSpPr/>
          <p:nvPr/>
        </p:nvSpPr>
        <p:spPr>
          <a:xfrm>
            <a:off x="-16025" y="373850"/>
            <a:ext cx="8555100" cy="10911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7"/>
          <p:cNvSpPr/>
          <p:nvPr/>
        </p:nvSpPr>
        <p:spPr>
          <a:xfrm>
            <a:off x="906513" y="554863"/>
            <a:ext cx="150600" cy="150600"/>
          </a:xfrm>
          <a:prstGeom prst="flowChartConnector">
            <a:avLst/>
          </a:prstGeom>
          <a:solidFill>
            <a:srgbClr val="F8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7"/>
          <p:cNvSpPr txBox="1"/>
          <p:nvPr/>
        </p:nvSpPr>
        <p:spPr>
          <a:xfrm>
            <a:off x="1144100" y="383625"/>
            <a:ext cx="7808400" cy="11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3240"/>
              <a:buFont typeface="Calibri"/>
              <a:buNone/>
            </a:pPr>
            <a:r>
              <a:rPr lang="ru" sz="2400">
                <a:solidFill>
                  <a:srgbClr val="F8F1DD"/>
                </a:solidFill>
                <a:latin typeface="Forum"/>
                <a:ea typeface="Forum"/>
                <a:cs typeface="Forum"/>
                <a:sym typeface="Forum"/>
              </a:rPr>
              <a:t>НАЛИЧИЕ И ВЫРАЖЕННОСТЬ ФАКТОРОВ, СПОСОБСТВОВАВШИХ УСПЕШНОМУ ВНЕДРЕНИЮ ИННОВАЦИЙ (МНЕНИЕ ОРГАНИЗАЦИЙ)</a:t>
            </a:r>
            <a:endParaRPr sz="2400">
              <a:solidFill>
                <a:srgbClr val="F8F1DD"/>
              </a:solidFill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357" name="Google Shape;357;p27"/>
          <p:cNvSpPr txBox="1"/>
          <p:nvPr/>
        </p:nvSpPr>
        <p:spPr>
          <a:xfrm>
            <a:off x="2119900" y="1404550"/>
            <a:ext cx="6606300" cy="26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809" b="1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Фактор 1</a:t>
            </a:r>
            <a:endParaRPr sz="1809" b="1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516" b="1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Результат - обучение специалистов (команд):</a:t>
            </a:r>
            <a:endParaRPr sz="1516" b="1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0" lvl="0" indent="-83121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653D14"/>
              </a:buClr>
              <a:buSzPts val="1309"/>
              <a:buFont typeface="Forum"/>
              <a:buAutoNum type="arabicPeriod"/>
            </a:pPr>
            <a:r>
              <a:rPr lang="ru" sz="1309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 Повышение мотивации специалистов на качество предоставляемых услуг; </a:t>
            </a:r>
            <a:endParaRPr sz="1309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0" lvl="0" indent="-83121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653D14"/>
              </a:buClr>
              <a:buSzPts val="1309"/>
              <a:buFont typeface="Forum"/>
              <a:buAutoNum type="arabicPeriod"/>
            </a:pPr>
            <a:r>
              <a:rPr lang="ru" sz="1309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 Повышение организационного уровня и командного взаимодействия (слаженность, единство видения и подходов,  четкие алгоритмы взаимодействия при хорошо определенных функциональных разграничениях);</a:t>
            </a:r>
            <a:endParaRPr sz="1309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0" lvl="0" indent="-83121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653D14"/>
              </a:buClr>
              <a:buSzPts val="1309"/>
              <a:buFont typeface="Forum"/>
              <a:buAutoNum type="arabicPeriod"/>
            </a:pPr>
            <a:r>
              <a:rPr lang="ru" sz="1309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  Причастность к профессиональному сообществу; </a:t>
            </a:r>
            <a:endParaRPr sz="1309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0" lvl="0" indent="-83121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653D14"/>
              </a:buClr>
              <a:buSzPts val="1309"/>
              <a:buFont typeface="Forum"/>
              <a:buAutoNum type="arabicPeriod"/>
            </a:pPr>
            <a:r>
              <a:rPr lang="ru" sz="1309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 Систематизация ресурсов;</a:t>
            </a:r>
            <a:endParaRPr sz="1309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0" lvl="0" indent="-83121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653D14"/>
              </a:buClr>
              <a:buSzPts val="1309"/>
              <a:buFont typeface="Forum"/>
              <a:buAutoNum type="arabicPeriod"/>
            </a:pPr>
            <a:r>
              <a:rPr lang="ru" sz="1309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 Четкость технологий (ясность описания, практичность и удобство применения, доступность для ЦГ);</a:t>
            </a:r>
            <a:endParaRPr sz="1309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0" lvl="0" indent="-83121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653D14"/>
              </a:buClr>
              <a:buSzPts val="1309"/>
              <a:buFont typeface="Forum"/>
              <a:buAutoNum type="arabicPeriod"/>
            </a:pPr>
            <a:r>
              <a:rPr lang="ru" sz="1309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  Возможность улучшения коммуникативных и эмоциональных связей                                           с благополучателями.</a:t>
            </a:r>
            <a:endParaRPr sz="1309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60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358" name="Google Shape;358;p27"/>
          <p:cNvSpPr/>
          <p:nvPr/>
        </p:nvSpPr>
        <p:spPr>
          <a:xfrm>
            <a:off x="1892200" y="1645375"/>
            <a:ext cx="180900" cy="137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9" name="Google Shape;35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875" y="4318630"/>
            <a:ext cx="868250" cy="752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0797" y="0"/>
            <a:ext cx="240320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8"/>
          <p:cNvSpPr/>
          <p:nvPr/>
        </p:nvSpPr>
        <p:spPr>
          <a:xfrm>
            <a:off x="-933295" y="-195093"/>
            <a:ext cx="3642900" cy="3642900"/>
          </a:xfrm>
          <a:prstGeom prst="flowChartConnector">
            <a:avLst/>
          </a:prstGeom>
          <a:solidFill>
            <a:srgbClr val="FEF7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8"/>
          <p:cNvSpPr/>
          <p:nvPr/>
        </p:nvSpPr>
        <p:spPr>
          <a:xfrm>
            <a:off x="-408142" y="330053"/>
            <a:ext cx="2592600" cy="2592600"/>
          </a:xfrm>
          <a:prstGeom prst="flowChartConnector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8"/>
          <p:cNvSpPr/>
          <p:nvPr/>
        </p:nvSpPr>
        <p:spPr>
          <a:xfrm>
            <a:off x="-16025" y="373850"/>
            <a:ext cx="8555100" cy="10911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8"/>
          <p:cNvSpPr/>
          <p:nvPr/>
        </p:nvSpPr>
        <p:spPr>
          <a:xfrm>
            <a:off x="906513" y="554863"/>
            <a:ext cx="150600" cy="150600"/>
          </a:xfrm>
          <a:prstGeom prst="flowChartConnector">
            <a:avLst/>
          </a:prstGeom>
          <a:solidFill>
            <a:srgbClr val="F8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8"/>
          <p:cNvSpPr txBox="1"/>
          <p:nvPr/>
        </p:nvSpPr>
        <p:spPr>
          <a:xfrm>
            <a:off x="1144100" y="383625"/>
            <a:ext cx="7808400" cy="11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3240"/>
              <a:buFont typeface="Calibri"/>
              <a:buNone/>
            </a:pPr>
            <a:r>
              <a:rPr lang="ru" sz="2400">
                <a:solidFill>
                  <a:srgbClr val="F8F1DD"/>
                </a:solidFill>
                <a:latin typeface="Forum"/>
                <a:ea typeface="Forum"/>
                <a:cs typeface="Forum"/>
                <a:sym typeface="Forum"/>
              </a:rPr>
              <a:t>НАЛИЧИЕ И ВЫРАЖЕННОСТЬ ФАКТОРОВ, СПОСОБСТВОВАВШИХ УСПЕШНОМУ ВНЕДРЕНИЮ ИННОВАЦИЙ (МНЕНИЕ ОРГАНИЗАЦИЙ)</a:t>
            </a:r>
            <a:endParaRPr sz="2400">
              <a:solidFill>
                <a:srgbClr val="F8F1DD"/>
              </a:solidFill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370" name="Google Shape;370;p28"/>
          <p:cNvSpPr txBox="1"/>
          <p:nvPr/>
        </p:nvSpPr>
        <p:spPr>
          <a:xfrm>
            <a:off x="1662700" y="1480750"/>
            <a:ext cx="6606300" cy="26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Фактор 2</a:t>
            </a:r>
            <a:endParaRPr sz="1800" b="1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8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Результат взаимодействия и обмена опытом с другими специалистами (командами)</a:t>
            </a:r>
            <a:endParaRPr sz="1358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Фактор 3</a:t>
            </a:r>
            <a:endParaRPr sz="1800" b="1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8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Приобретенные новые компетенции, конкретные навыки, внедрение супервизии как регулярной практики</a:t>
            </a:r>
            <a:endParaRPr sz="1358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Фактор 4</a:t>
            </a:r>
            <a:endParaRPr sz="1800" b="1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8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Методические раздаточные материалы, экономичность обучения, прошлый опыт и приобретенный статус НКО, наработанные межведомственные связи </a:t>
            </a:r>
            <a:endParaRPr sz="1358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Фактор 5</a:t>
            </a:r>
            <a:endParaRPr sz="1800" b="1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8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Новые виды мероприятий, тиражируемость технологий и возможность                их адаптировать, варьировать</a:t>
            </a:r>
            <a:endParaRPr sz="1358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Факторы 6-7</a:t>
            </a:r>
            <a:endParaRPr sz="1800" b="1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8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Признание НКО, расширение межведомственных и межсекторных связей, работа в межрегиональной команде и т.д.</a:t>
            </a:r>
            <a:endParaRPr sz="2309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00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371" name="Google Shape;371;p28"/>
          <p:cNvSpPr/>
          <p:nvPr/>
        </p:nvSpPr>
        <p:spPr>
          <a:xfrm>
            <a:off x="1892200" y="1645375"/>
            <a:ext cx="180900" cy="137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8"/>
          <p:cNvSpPr/>
          <p:nvPr/>
        </p:nvSpPr>
        <p:spPr>
          <a:xfrm>
            <a:off x="1892200" y="2102575"/>
            <a:ext cx="180900" cy="137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8"/>
          <p:cNvSpPr/>
          <p:nvPr/>
        </p:nvSpPr>
        <p:spPr>
          <a:xfrm>
            <a:off x="1892200" y="2788375"/>
            <a:ext cx="180900" cy="137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8"/>
          <p:cNvSpPr/>
          <p:nvPr/>
        </p:nvSpPr>
        <p:spPr>
          <a:xfrm>
            <a:off x="1892200" y="3474175"/>
            <a:ext cx="180900" cy="137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8"/>
          <p:cNvSpPr/>
          <p:nvPr/>
        </p:nvSpPr>
        <p:spPr>
          <a:xfrm>
            <a:off x="1892200" y="4159975"/>
            <a:ext cx="180900" cy="137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6" name="Google Shape;37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875" y="4318630"/>
            <a:ext cx="868250" cy="752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428" y="0"/>
            <a:ext cx="240320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29"/>
          <p:cNvSpPr/>
          <p:nvPr/>
        </p:nvSpPr>
        <p:spPr>
          <a:xfrm>
            <a:off x="6700698" y="-869444"/>
            <a:ext cx="3907500" cy="3907500"/>
          </a:xfrm>
          <a:prstGeom prst="flowChartConnector">
            <a:avLst/>
          </a:prstGeom>
          <a:solidFill>
            <a:srgbClr val="F8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9"/>
          <p:cNvSpPr/>
          <p:nvPr/>
        </p:nvSpPr>
        <p:spPr>
          <a:xfrm>
            <a:off x="7187224" y="-382918"/>
            <a:ext cx="2935200" cy="2935200"/>
          </a:xfrm>
          <a:prstGeom prst="flowChartConnector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9"/>
          <p:cNvSpPr/>
          <p:nvPr/>
        </p:nvSpPr>
        <p:spPr>
          <a:xfrm>
            <a:off x="461400" y="444500"/>
            <a:ext cx="8755800" cy="10419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9"/>
          <p:cNvSpPr/>
          <p:nvPr/>
        </p:nvSpPr>
        <p:spPr>
          <a:xfrm>
            <a:off x="1099050" y="626138"/>
            <a:ext cx="150600" cy="150600"/>
          </a:xfrm>
          <a:prstGeom prst="flowChartConnector">
            <a:avLst/>
          </a:prstGeom>
          <a:solidFill>
            <a:srgbClr val="F8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6" name="Google Shape;38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1675" y="4299055"/>
            <a:ext cx="868250" cy="75284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29"/>
          <p:cNvSpPr txBox="1"/>
          <p:nvPr/>
        </p:nvSpPr>
        <p:spPr>
          <a:xfrm>
            <a:off x="1374350" y="1562525"/>
            <a:ext cx="6497400" cy="3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64" b="1">
                <a:solidFill>
                  <a:srgbClr val="C9211E"/>
                </a:solidFill>
                <a:latin typeface="Forum"/>
                <a:ea typeface="Forum"/>
                <a:cs typeface="Forum"/>
                <a:sym typeface="Forum"/>
              </a:rPr>
              <a:t>Фактор 1.</a:t>
            </a:r>
            <a:r>
              <a:rPr lang="ru" sz="1664" b="1">
                <a:solidFill>
                  <a:srgbClr val="1C1C1C"/>
                </a:solidFill>
                <a:latin typeface="Forum"/>
                <a:ea typeface="Forum"/>
                <a:cs typeface="Forum"/>
                <a:sym typeface="Forum"/>
              </a:rPr>
              <a:t> </a:t>
            </a:r>
            <a:r>
              <a:rPr lang="ru" sz="1464">
                <a:solidFill>
                  <a:srgbClr val="1C1C1C"/>
                </a:solidFill>
                <a:latin typeface="Forum"/>
                <a:ea typeface="Forum"/>
                <a:cs typeface="Forum"/>
                <a:sym typeface="Forum"/>
              </a:rPr>
              <a:t>Риски, независимые от технологического процесса и не связанные с результатом обучения:</a:t>
            </a:r>
            <a:endParaRPr sz="1464">
              <a:solidFill>
                <a:srgbClr val="1C1C1C"/>
              </a:solidFill>
              <a:latin typeface="Forum"/>
              <a:ea typeface="Forum"/>
              <a:cs typeface="Forum"/>
              <a:sym typeface="Forum"/>
            </a:endParaRPr>
          </a:p>
          <a:p>
            <a:pPr marL="457200" lvl="0" indent="0" algn="l" rtl="0">
              <a:spcBef>
                <a:spcPts val="1035"/>
              </a:spcBef>
              <a:spcAft>
                <a:spcPts val="0"/>
              </a:spcAft>
              <a:buNone/>
            </a:pPr>
            <a:r>
              <a:rPr lang="ru" sz="1464">
                <a:solidFill>
                  <a:srgbClr val="1C1C1C"/>
                </a:solidFill>
                <a:latin typeface="Forum"/>
                <a:ea typeface="Forum"/>
                <a:cs typeface="Forum"/>
                <a:sym typeface="Forum"/>
              </a:rPr>
              <a:t>Финансовые и временные</a:t>
            </a:r>
            <a:endParaRPr sz="1464">
              <a:solidFill>
                <a:srgbClr val="1C1C1C"/>
              </a:solidFill>
              <a:latin typeface="Forum"/>
              <a:ea typeface="Forum"/>
              <a:cs typeface="Forum"/>
              <a:sym typeface="Forum"/>
            </a:endParaRPr>
          </a:p>
          <a:p>
            <a:pPr marL="457200" lvl="0" indent="0" algn="l" rtl="0">
              <a:spcBef>
                <a:spcPts val="1035"/>
              </a:spcBef>
              <a:spcAft>
                <a:spcPts val="0"/>
              </a:spcAft>
              <a:buNone/>
            </a:pPr>
            <a:r>
              <a:rPr lang="ru" sz="1464">
                <a:solidFill>
                  <a:srgbClr val="1C1C1C"/>
                </a:solidFill>
                <a:latin typeface="Forum"/>
                <a:ea typeface="Forum"/>
                <a:cs typeface="Forum"/>
                <a:sym typeface="Forum"/>
              </a:rPr>
              <a:t>Правовые — практика не закреплена в региональном реестре услуг</a:t>
            </a:r>
            <a:endParaRPr sz="1464">
              <a:solidFill>
                <a:srgbClr val="1C1C1C"/>
              </a:solidFill>
              <a:latin typeface="Forum"/>
              <a:ea typeface="Forum"/>
              <a:cs typeface="Forum"/>
              <a:sym typeface="Forum"/>
            </a:endParaRPr>
          </a:p>
          <a:p>
            <a:pPr marL="457200" lvl="0" indent="0" algn="l" rtl="0">
              <a:spcBef>
                <a:spcPts val="1035"/>
              </a:spcBef>
              <a:spcAft>
                <a:spcPts val="0"/>
              </a:spcAft>
              <a:buNone/>
            </a:pPr>
            <a:r>
              <a:rPr lang="ru" sz="1464">
                <a:solidFill>
                  <a:srgbClr val="1C1C1C"/>
                </a:solidFill>
                <a:latin typeface="Forum"/>
                <a:ea typeface="Forum"/>
                <a:cs typeface="Forum"/>
                <a:sym typeface="Forum"/>
              </a:rPr>
              <a:t>Организационные — незаинтересованность высшего руководства             или смена руководства;</a:t>
            </a:r>
            <a:endParaRPr sz="1464">
              <a:solidFill>
                <a:srgbClr val="1C1C1C"/>
              </a:solidFill>
              <a:latin typeface="Forum"/>
              <a:ea typeface="Forum"/>
              <a:cs typeface="Forum"/>
              <a:sym typeface="Forum"/>
            </a:endParaRPr>
          </a:p>
          <a:p>
            <a:pPr marL="457200" lvl="0" indent="0" algn="l" rtl="0">
              <a:spcBef>
                <a:spcPts val="1035"/>
              </a:spcBef>
              <a:spcAft>
                <a:spcPts val="0"/>
              </a:spcAft>
              <a:buNone/>
            </a:pPr>
            <a:r>
              <a:rPr lang="ru" sz="1464">
                <a:solidFill>
                  <a:srgbClr val="1C1C1C"/>
                </a:solidFill>
                <a:latin typeface="Forum"/>
                <a:ea typeface="Forum"/>
                <a:cs typeface="Forum"/>
                <a:sym typeface="Forum"/>
              </a:rPr>
              <a:t>Личностные — индивидуальные качества специалистов и волонтеров;</a:t>
            </a:r>
            <a:endParaRPr sz="180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388" name="Google Shape;388;p29"/>
          <p:cNvSpPr txBox="1"/>
          <p:nvPr/>
        </p:nvSpPr>
        <p:spPr>
          <a:xfrm>
            <a:off x="1372700" y="459825"/>
            <a:ext cx="7808400" cy="11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3240"/>
              <a:buFont typeface="Calibri"/>
              <a:buNone/>
            </a:pPr>
            <a:r>
              <a:rPr lang="ru" sz="2400">
                <a:solidFill>
                  <a:srgbClr val="F8F1DD"/>
                </a:solidFill>
                <a:latin typeface="Forum"/>
                <a:ea typeface="Forum"/>
                <a:cs typeface="Forum"/>
                <a:sym typeface="Forum"/>
              </a:rPr>
              <a:t>НАЛИЧИЕ И ВЫРАЖЕННОСТЬ ФАКТОРОВ РИСКА, НЕГАТИВНО ВЛИЯЮЩИХ НА «ЖИЗНЕСТОЙКОСТЬ» ИННОВАЦИЙ</a:t>
            </a:r>
            <a:r>
              <a:rPr lang="ru" sz="2400" b="1">
                <a:solidFill>
                  <a:srgbClr val="F8F1DD"/>
                </a:solidFill>
                <a:latin typeface="Forum"/>
                <a:ea typeface="Forum"/>
                <a:cs typeface="Forum"/>
                <a:sym typeface="Forum"/>
              </a:rPr>
              <a:t> </a:t>
            </a:r>
            <a:r>
              <a:rPr lang="ru" sz="2400">
                <a:solidFill>
                  <a:srgbClr val="F8F1DD"/>
                </a:solidFill>
                <a:latin typeface="Forum"/>
                <a:ea typeface="Forum"/>
                <a:cs typeface="Forum"/>
                <a:sym typeface="Forum"/>
              </a:rPr>
              <a:t>(МНЕНИЕ ОРГАНИЗАЦИЙ)</a:t>
            </a:r>
            <a:endParaRPr sz="2400">
              <a:solidFill>
                <a:srgbClr val="F8F1DD"/>
              </a:solidFill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389" name="Google Shape;389;p29"/>
          <p:cNvSpPr/>
          <p:nvPr/>
        </p:nvSpPr>
        <p:spPr>
          <a:xfrm>
            <a:off x="1663600" y="2331175"/>
            <a:ext cx="180900" cy="1377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9"/>
          <p:cNvSpPr/>
          <p:nvPr/>
        </p:nvSpPr>
        <p:spPr>
          <a:xfrm>
            <a:off x="1663600" y="2635975"/>
            <a:ext cx="180900" cy="1377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9"/>
          <p:cNvSpPr/>
          <p:nvPr/>
        </p:nvSpPr>
        <p:spPr>
          <a:xfrm>
            <a:off x="1663600" y="3016975"/>
            <a:ext cx="180900" cy="1377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9"/>
          <p:cNvSpPr/>
          <p:nvPr/>
        </p:nvSpPr>
        <p:spPr>
          <a:xfrm>
            <a:off x="1663600" y="3550375"/>
            <a:ext cx="180900" cy="1377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428" y="0"/>
            <a:ext cx="240320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30"/>
          <p:cNvSpPr/>
          <p:nvPr/>
        </p:nvSpPr>
        <p:spPr>
          <a:xfrm>
            <a:off x="6700698" y="-869444"/>
            <a:ext cx="3907500" cy="3907500"/>
          </a:xfrm>
          <a:prstGeom prst="flowChartConnector">
            <a:avLst/>
          </a:prstGeom>
          <a:solidFill>
            <a:srgbClr val="F8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0"/>
          <p:cNvSpPr/>
          <p:nvPr/>
        </p:nvSpPr>
        <p:spPr>
          <a:xfrm>
            <a:off x="7187224" y="-382918"/>
            <a:ext cx="2935200" cy="2935200"/>
          </a:xfrm>
          <a:prstGeom prst="flowChartConnector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0"/>
          <p:cNvSpPr/>
          <p:nvPr/>
        </p:nvSpPr>
        <p:spPr>
          <a:xfrm>
            <a:off x="461400" y="444500"/>
            <a:ext cx="8755800" cy="10419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0"/>
          <p:cNvSpPr/>
          <p:nvPr/>
        </p:nvSpPr>
        <p:spPr>
          <a:xfrm>
            <a:off x="1099050" y="626138"/>
            <a:ext cx="150600" cy="150600"/>
          </a:xfrm>
          <a:prstGeom prst="flowChartConnector">
            <a:avLst/>
          </a:prstGeom>
          <a:solidFill>
            <a:srgbClr val="F8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2" name="Google Shape;40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1675" y="4299055"/>
            <a:ext cx="868250" cy="752845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30"/>
          <p:cNvSpPr txBox="1"/>
          <p:nvPr/>
        </p:nvSpPr>
        <p:spPr>
          <a:xfrm>
            <a:off x="1374350" y="1562525"/>
            <a:ext cx="6497400" cy="3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620" b="1">
                <a:solidFill>
                  <a:srgbClr val="C9211E"/>
                </a:solidFill>
                <a:latin typeface="Forum"/>
                <a:ea typeface="Forum"/>
                <a:cs typeface="Forum"/>
                <a:sym typeface="Forum"/>
              </a:rPr>
              <a:t>Фактор 2.</a:t>
            </a:r>
            <a:r>
              <a:rPr lang="ru" sz="1420">
                <a:solidFill>
                  <a:srgbClr val="C9211E"/>
                </a:solidFill>
                <a:latin typeface="Forum"/>
                <a:ea typeface="Forum"/>
                <a:cs typeface="Forum"/>
                <a:sym typeface="Forum"/>
              </a:rPr>
              <a:t> </a:t>
            </a:r>
            <a:r>
              <a:rPr lang="ru" sz="1420">
                <a:solidFill>
                  <a:srgbClr val="1C1C1C"/>
                </a:solidFill>
                <a:latin typeface="Forum"/>
                <a:ea typeface="Forum"/>
                <a:cs typeface="Forum"/>
                <a:sym typeface="Forum"/>
              </a:rPr>
              <a:t> Риски, связанные с некоторыми дефицитами транслируемых инновационных технологий и их образовательного сопровождения: недостаточный объем, разовость/эпизодичность обучения; (некоторые вспомогательные технологии не вошли в обучение, новые специалисты                не обучены, громоздкость и «белые пятна» в описании технологий).</a:t>
            </a:r>
            <a:endParaRPr sz="1420">
              <a:solidFill>
                <a:srgbClr val="1C1C1C"/>
              </a:solidFill>
              <a:latin typeface="Forum"/>
              <a:ea typeface="Forum"/>
              <a:cs typeface="Forum"/>
              <a:sym typeface="Forum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1620" b="1">
                <a:solidFill>
                  <a:srgbClr val="C9211E"/>
                </a:solidFill>
                <a:latin typeface="Forum"/>
                <a:ea typeface="Forum"/>
                <a:cs typeface="Forum"/>
                <a:sym typeface="Forum"/>
              </a:rPr>
              <a:t>Фактор 3</a:t>
            </a:r>
            <a:r>
              <a:rPr lang="ru" sz="1420">
                <a:solidFill>
                  <a:srgbClr val="C9211E"/>
                </a:solidFill>
                <a:latin typeface="Forum"/>
                <a:ea typeface="Forum"/>
                <a:cs typeface="Forum"/>
                <a:sym typeface="Forum"/>
              </a:rPr>
              <a:t>.</a:t>
            </a:r>
            <a:r>
              <a:rPr lang="ru" sz="1420">
                <a:solidFill>
                  <a:srgbClr val="1C1C1C"/>
                </a:solidFill>
                <a:latin typeface="Forum"/>
                <a:ea typeface="Forum"/>
                <a:cs typeface="Forum"/>
                <a:sym typeface="Forum"/>
              </a:rPr>
              <a:t> Риски, связанные с ригидностью восприятия нового и недостаточной осведомленностью высшего руководства о социально-экономической эффективности конкретных инноваций, а также плохим информационным сопровождением внедрения инноваций (мало кто знает и понимает суть практик, одни тормозят, другие не идут). </a:t>
            </a:r>
            <a:endParaRPr sz="1964">
              <a:solidFill>
                <a:srgbClr val="C9211E"/>
              </a:solidFill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404" name="Google Shape;404;p30"/>
          <p:cNvSpPr txBox="1"/>
          <p:nvPr/>
        </p:nvSpPr>
        <p:spPr>
          <a:xfrm>
            <a:off x="1372700" y="459825"/>
            <a:ext cx="7808400" cy="11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3240"/>
              <a:buFont typeface="Calibri"/>
              <a:buNone/>
            </a:pPr>
            <a:r>
              <a:rPr lang="ru" sz="2400">
                <a:solidFill>
                  <a:srgbClr val="F8F1DD"/>
                </a:solidFill>
                <a:latin typeface="Forum"/>
                <a:ea typeface="Forum"/>
                <a:cs typeface="Forum"/>
                <a:sym typeface="Forum"/>
              </a:rPr>
              <a:t>НАЛИЧИЕ И ВЫРАЖЕННОСТЬ ФАКТОРОВ РИСКА, НЕГАТИВНО ВЛИЯЮЩИХ НА «ЖИЗНЕСТОЙКОСТЬ» ИННОВАЦИЙ</a:t>
            </a:r>
            <a:r>
              <a:rPr lang="ru" sz="2400" b="1">
                <a:solidFill>
                  <a:srgbClr val="F8F1DD"/>
                </a:solidFill>
                <a:latin typeface="Forum"/>
                <a:ea typeface="Forum"/>
                <a:cs typeface="Forum"/>
                <a:sym typeface="Forum"/>
              </a:rPr>
              <a:t> </a:t>
            </a:r>
            <a:r>
              <a:rPr lang="ru" sz="2400">
                <a:solidFill>
                  <a:srgbClr val="F8F1DD"/>
                </a:solidFill>
                <a:latin typeface="Forum"/>
                <a:ea typeface="Forum"/>
                <a:cs typeface="Forum"/>
                <a:sym typeface="Forum"/>
              </a:rPr>
              <a:t>(МНЕНИЕ ОРГАНИЗАЦИЙ)</a:t>
            </a:r>
            <a:endParaRPr sz="2400">
              <a:solidFill>
                <a:srgbClr val="F8F1DD"/>
              </a:solidFill>
              <a:latin typeface="Forum"/>
              <a:ea typeface="Forum"/>
              <a:cs typeface="Forum"/>
              <a:sym typeface="For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428" y="0"/>
            <a:ext cx="240320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31"/>
          <p:cNvSpPr/>
          <p:nvPr/>
        </p:nvSpPr>
        <p:spPr>
          <a:xfrm>
            <a:off x="6700698" y="-869444"/>
            <a:ext cx="3907500" cy="3907500"/>
          </a:xfrm>
          <a:prstGeom prst="flowChartConnector">
            <a:avLst/>
          </a:prstGeom>
          <a:solidFill>
            <a:srgbClr val="F8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1"/>
          <p:cNvSpPr/>
          <p:nvPr/>
        </p:nvSpPr>
        <p:spPr>
          <a:xfrm>
            <a:off x="7187224" y="-382918"/>
            <a:ext cx="2935200" cy="2935200"/>
          </a:xfrm>
          <a:prstGeom prst="flowChartConnector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1"/>
          <p:cNvSpPr/>
          <p:nvPr/>
        </p:nvSpPr>
        <p:spPr>
          <a:xfrm>
            <a:off x="461400" y="444500"/>
            <a:ext cx="8755800" cy="10419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1"/>
          <p:cNvSpPr/>
          <p:nvPr/>
        </p:nvSpPr>
        <p:spPr>
          <a:xfrm>
            <a:off x="1099050" y="626138"/>
            <a:ext cx="150600" cy="150600"/>
          </a:xfrm>
          <a:prstGeom prst="flowChartConnector">
            <a:avLst/>
          </a:prstGeom>
          <a:solidFill>
            <a:srgbClr val="F8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4" name="Google Shape;41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1675" y="4299055"/>
            <a:ext cx="868250" cy="75284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31"/>
          <p:cNvSpPr txBox="1"/>
          <p:nvPr/>
        </p:nvSpPr>
        <p:spPr>
          <a:xfrm>
            <a:off x="1374350" y="1562525"/>
            <a:ext cx="5949900" cy="3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20" b="1">
                <a:solidFill>
                  <a:srgbClr val="C9211E"/>
                </a:solidFill>
                <a:latin typeface="Forum"/>
                <a:ea typeface="Forum"/>
                <a:cs typeface="Forum"/>
                <a:sym typeface="Forum"/>
              </a:rPr>
              <a:t>Фактор 4.</a:t>
            </a:r>
            <a:r>
              <a:rPr lang="ru" sz="1420">
                <a:solidFill>
                  <a:srgbClr val="C9211E"/>
                </a:solidFill>
                <a:latin typeface="Forum"/>
                <a:ea typeface="Forum"/>
                <a:cs typeface="Forum"/>
                <a:sym typeface="Forum"/>
              </a:rPr>
              <a:t> </a:t>
            </a:r>
            <a:r>
              <a:rPr lang="ru" sz="1420">
                <a:solidFill>
                  <a:srgbClr val="1C1C1C"/>
                </a:solidFill>
                <a:latin typeface="Forum"/>
                <a:ea typeface="Forum"/>
                <a:cs typeface="Forum"/>
                <a:sym typeface="Forum"/>
              </a:rPr>
              <a:t>Риски, связанные с малым опытом у специалистов  практического применения инноваций и осторожностью (боязнью),                      и, следовательно, с недоверием к этим услугам ЦГ (бедность партнерских отношений, неумелое бюджетирование, профессиональная неуверенность  и недостаточная компетентность и т.д.)</a:t>
            </a:r>
            <a:endParaRPr sz="1420">
              <a:solidFill>
                <a:srgbClr val="1C1C1C"/>
              </a:solidFill>
              <a:latin typeface="Forum"/>
              <a:ea typeface="Forum"/>
              <a:cs typeface="Forum"/>
              <a:sym typeface="Forum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ru" sz="1620" b="1">
                <a:solidFill>
                  <a:srgbClr val="C9211E"/>
                </a:solidFill>
                <a:latin typeface="Forum"/>
                <a:ea typeface="Forum"/>
                <a:cs typeface="Forum"/>
                <a:sym typeface="Forum"/>
              </a:rPr>
              <a:t>Фактор 5. </a:t>
            </a:r>
            <a:r>
              <a:rPr lang="ru" sz="1420">
                <a:solidFill>
                  <a:srgbClr val="1C1C1C"/>
                </a:solidFill>
                <a:latin typeface="Forum"/>
                <a:ea typeface="Forum"/>
                <a:cs typeface="Forum"/>
                <a:sym typeface="Forum"/>
              </a:rPr>
              <a:t> Риски, связанные с текущей несовершенной управленческой структурой (бюрократические проволочки, отсутствие механизмов обратной связи, профессиональное выгорание специалистов и т.д.)</a:t>
            </a:r>
            <a:endParaRPr sz="1220">
              <a:solidFill>
                <a:srgbClr val="C9211E"/>
              </a:solidFill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416" name="Google Shape;416;p31"/>
          <p:cNvSpPr txBox="1"/>
          <p:nvPr/>
        </p:nvSpPr>
        <p:spPr>
          <a:xfrm>
            <a:off x="1372700" y="459825"/>
            <a:ext cx="7808400" cy="11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0B4C8"/>
              </a:buClr>
              <a:buSzPts val="3240"/>
              <a:buFont typeface="Calibri"/>
              <a:buNone/>
            </a:pPr>
            <a:r>
              <a:rPr lang="ru" sz="2400">
                <a:solidFill>
                  <a:srgbClr val="F8F1DD"/>
                </a:solidFill>
                <a:latin typeface="Forum"/>
                <a:ea typeface="Forum"/>
                <a:cs typeface="Forum"/>
                <a:sym typeface="Forum"/>
              </a:rPr>
              <a:t>НАЛИЧИЕ И ВЫРАЖЕННОСТЬ ФАКТОРОВ РИСКА, НЕГАТИВНО ВЛИЯЮЩИХ НА «ЖИЗНЕСТОЙКОСТЬ» ИННОВАЦИЙ</a:t>
            </a:r>
            <a:r>
              <a:rPr lang="ru" sz="2400" b="1">
                <a:solidFill>
                  <a:srgbClr val="F8F1DD"/>
                </a:solidFill>
                <a:latin typeface="Forum"/>
                <a:ea typeface="Forum"/>
                <a:cs typeface="Forum"/>
                <a:sym typeface="Forum"/>
              </a:rPr>
              <a:t> </a:t>
            </a:r>
            <a:r>
              <a:rPr lang="ru" sz="2400">
                <a:solidFill>
                  <a:srgbClr val="F8F1DD"/>
                </a:solidFill>
                <a:latin typeface="Forum"/>
                <a:ea typeface="Forum"/>
                <a:cs typeface="Forum"/>
                <a:sym typeface="Forum"/>
              </a:rPr>
              <a:t>(МНЕНИЕ ОРГАНИЗАЦИЙ)</a:t>
            </a:r>
            <a:endParaRPr sz="2400">
              <a:solidFill>
                <a:srgbClr val="F8F1DD"/>
              </a:solidFill>
              <a:latin typeface="Forum"/>
              <a:ea typeface="Forum"/>
              <a:cs typeface="Forum"/>
              <a:sym typeface="Foru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353" y="0"/>
            <a:ext cx="240320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32"/>
          <p:cNvSpPr/>
          <p:nvPr/>
        </p:nvSpPr>
        <p:spPr>
          <a:xfrm>
            <a:off x="6538080" y="-738268"/>
            <a:ext cx="3642900" cy="3642900"/>
          </a:xfrm>
          <a:prstGeom prst="flowChartConnector">
            <a:avLst/>
          </a:prstGeom>
          <a:solidFill>
            <a:srgbClr val="FCF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2"/>
          <p:cNvSpPr/>
          <p:nvPr/>
        </p:nvSpPr>
        <p:spPr>
          <a:xfrm>
            <a:off x="7063233" y="-257472"/>
            <a:ext cx="2592600" cy="2592600"/>
          </a:xfrm>
          <a:prstGeom prst="flowChartConnector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2"/>
          <p:cNvSpPr/>
          <p:nvPr/>
        </p:nvSpPr>
        <p:spPr>
          <a:xfrm>
            <a:off x="2059400" y="450050"/>
            <a:ext cx="7084500" cy="6606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2"/>
          <p:cNvSpPr txBox="1"/>
          <p:nvPr/>
        </p:nvSpPr>
        <p:spPr>
          <a:xfrm>
            <a:off x="2377900" y="526250"/>
            <a:ext cx="76449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ollkorn"/>
              <a:buNone/>
            </a:pPr>
            <a:r>
              <a:rPr lang="ru" sz="2900" dirty="0">
                <a:solidFill>
                  <a:srgbClr val="F8F1DD"/>
                </a:solidFill>
                <a:latin typeface="Forum"/>
                <a:ea typeface="Forum"/>
                <a:cs typeface="Forum"/>
                <a:sym typeface="Forum"/>
              </a:rPr>
              <a:t>ПРЕДВАРИТЕЛЬНЫЕ ВЫВОДЫ</a:t>
            </a:r>
            <a:endParaRPr sz="2100" dirty="0">
              <a:solidFill>
                <a:srgbClr val="F8F1DD"/>
              </a:solidFill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426" name="Google Shape;426;p32"/>
          <p:cNvSpPr txBox="1">
            <a:spLocks noGrp="1"/>
          </p:cNvSpPr>
          <p:nvPr>
            <p:ph type="subTitle" idx="1"/>
          </p:nvPr>
        </p:nvSpPr>
        <p:spPr>
          <a:xfrm>
            <a:off x="2216950" y="1199375"/>
            <a:ext cx="6182400" cy="22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lvl="0" indent="-4111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8"/>
              <a:buFont typeface="Forum"/>
              <a:buChar char=" "/>
            </a:pPr>
            <a:r>
              <a:rPr lang="ru" sz="1439">
                <a:solidFill>
                  <a:srgbClr val="1C1C1C"/>
                </a:solidFill>
                <a:latin typeface="Forum"/>
                <a:ea typeface="Forum"/>
                <a:cs typeface="Forum"/>
                <a:sym typeface="Forum"/>
              </a:rPr>
              <a:t>Накоплен достаточный опыт внедрения инноваций для выделения закономерностей и обоснования для разработки механизмов и алгоритмов внедрения инноваций (правовых, экономических, организационных               и методических);</a:t>
            </a:r>
            <a:endParaRPr sz="1439">
              <a:solidFill>
                <a:srgbClr val="1C1C1C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41119" algn="l" rtl="0">
              <a:spcBef>
                <a:spcPts val="1035"/>
              </a:spcBef>
              <a:spcAft>
                <a:spcPts val="0"/>
              </a:spcAft>
              <a:buClr>
                <a:schemeClr val="dk1"/>
              </a:buClr>
              <a:buSzPts val="648"/>
              <a:buFont typeface="Forum"/>
              <a:buChar char=" "/>
            </a:pPr>
            <a:r>
              <a:rPr lang="ru" sz="1439">
                <a:solidFill>
                  <a:srgbClr val="1C1C1C"/>
                </a:solidFill>
                <a:latin typeface="Forum"/>
                <a:ea typeface="Forum"/>
                <a:cs typeface="Forum"/>
                <a:sym typeface="Forum"/>
              </a:rPr>
              <a:t>Очевидна эффективность объединения межрегиональных ресурсов и выявляется необходимость создания «единого профессионального поля»;</a:t>
            </a:r>
            <a:endParaRPr sz="1439">
              <a:solidFill>
                <a:srgbClr val="1C1C1C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41119" algn="l" rtl="0">
              <a:spcBef>
                <a:spcPts val="1035"/>
              </a:spcBef>
              <a:spcAft>
                <a:spcPts val="0"/>
              </a:spcAft>
              <a:buClr>
                <a:schemeClr val="dk1"/>
              </a:buClr>
              <a:buSzPts val="648"/>
              <a:buFont typeface="Forum"/>
              <a:buChar char=" "/>
            </a:pPr>
            <a:r>
              <a:rPr lang="ru" sz="1439">
                <a:solidFill>
                  <a:srgbClr val="1C1C1C"/>
                </a:solidFill>
                <a:latin typeface="Forum"/>
                <a:ea typeface="Forum"/>
                <a:cs typeface="Forum"/>
                <a:sym typeface="Forum"/>
              </a:rPr>
              <a:t>Опыт внедрения, трансляции и масштабирования лучших практик (инноваций) выявил потребность регионов и показал возможность создания межрегиональной команды специалистов.</a:t>
            </a:r>
            <a:endParaRPr sz="1439">
              <a:solidFill>
                <a:srgbClr val="1C1C1C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41119" algn="l" rtl="0">
              <a:spcBef>
                <a:spcPts val="1035"/>
              </a:spcBef>
              <a:spcAft>
                <a:spcPts val="0"/>
              </a:spcAft>
              <a:buClr>
                <a:schemeClr val="dk1"/>
              </a:buClr>
              <a:buSzPts val="648"/>
              <a:buFont typeface="Forum"/>
              <a:buChar char=" "/>
            </a:pPr>
            <a:r>
              <a:rPr lang="ru" sz="1439">
                <a:solidFill>
                  <a:srgbClr val="1C1C1C"/>
                </a:solidFill>
                <a:latin typeface="Forum"/>
                <a:ea typeface="Forum"/>
                <a:cs typeface="Forum"/>
                <a:sym typeface="Forum"/>
              </a:rPr>
              <a:t>Устойчивость инноваций в региональной и федеральной системе защиты детства требует регулярной супервизорской поддержки специалистов на законных правовых основаниях.</a:t>
            </a:r>
            <a:endParaRPr sz="125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76200" algn="ctr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653D14"/>
              </a:buClr>
              <a:buSzPts val="1200"/>
              <a:buFont typeface="Forum"/>
              <a:buChar char=" "/>
            </a:pPr>
            <a:endParaRPr sz="120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0" algn="ctr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None/>
            </a:pPr>
            <a:endParaRPr sz="24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4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27" name="Google Shape;427;p32"/>
          <p:cNvSpPr/>
          <p:nvPr/>
        </p:nvSpPr>
        <p:spPr>
          <a:xfrm>
            <a:off x="2120800" y="1340575"/>
            <a:ext cx="180900" cy="137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2"/>
          <p:cNvSpPr/>
          <p:nvPr/>
        </p:nvSpPr>
        <p:spPr>
          <a:xfrm>
            <a:off x="2120800" y="2364725"/>
            <a:ext cx="180900" cy="137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2"/>
          <p:cNvSpPr/>
          <p:nvPr/>
        </p:nvSpPr>
        <p:spPr>
          <a:xfrm>
            <a:off x="2198800" y="625913"/>
            <a:ext cx="150600" cy="150600"/>
          </a:xfrm>
          <a:prstGeom prst="flowChartConnector">
            <a:avLst/>
          </a:prstGeom>
          <a:solidFill>
            <a:srgbClr val="F8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2"/>
          <p:cNvSpPr/>
          <p:nvPr/>
        </p:nvSpPr>
        <p:spPr>
          <a:xfrm>
            <a:off x="2120800" y="2898125"/>
            <a:ext cx="180900" cy="137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2"/>
          <p:cNvSpPr/>
          <p:nvPr/>
        </p:nvSpPr>
        <p:spPr>
          <a:xfrm>
            <a:off x="2120800" y="3736325"/>
            <a:ext cx="180900" cy="137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2" name="Google Shape;43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1675" y="4299055"/>
            <a:ext cx="868250" cy="752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0" y="-50225"/>
            <a:ext cx="2471100" cy="5203800"/>
          </a:xfrm>
          <a:prstGeom prst="rect">
            <a:avLst/>
          </a:prstGeom>
          <a:solidFill>
            <a:srgbClr val="F8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5543705" y="-804693"/>
            <a:ext cx="3642900" cy="3642900"/>
          </a:xfrm>
          <a:prstGeom prst="flowChartConnector">
            <a:avLst/>
          </a:prstGeom>
          <a:solidFill>
            <a:srgbClr val="F8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6068858" y="-279547"/>
            <a:ext cx="2592600" cy="2592600"/>
          </a:xfrm>
          <a:prstGeom prst="flowChartConnector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1627425" y="476650"/>
            <a:ext cx="7516500" cy="6318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2212150" y="718063"/>
            <a:ext cx="150600" cy="150600"/>
          </a:xfrm>
          <a:prstGeom prst="flowChartConnector">
            <a:avLst/>
          </a:prstGeom>
          <a:solidFill>
            <a:srgbClr val="F8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ctrTitle"/>
          </p:nvPr>
        </p:nvSpPr>
        <p:spPr>
          <a:xfrm>
            <a:off x="429300" y="1008775"/>
            <a:ext cx="6624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ru" sz="2900">
                <a:solidFill>
                  <a:srgbClr val="F8F1DD"/>
                </a:solidFill>
                <a:latin typeface="Forum"/>
                <a:ea typeface="Forum"/>
                <a:cs typeface="Forum"/>
                <a:sym typeface="Forum"/>
              </a:rPr>
              <a:t>ПЛАН ВСТРЕЧИ</a:t>
            </a:r>
            <a:endParaRPr sz="2900">
              <a:solidFill>
                <a:srgbClr val="F8F1DD"/>
              </a:solidFill>
              <a:latin typeface="Forum"/>
              <a:ea typeface="Forum"/>
              <a:cs typeface="Forum"/>
              <a:sym typeface="For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rgbClr val="F8F1DD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2197000" y="1340575"/>
            <a:ext cx="180900" cy="1377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2197000" y="1873975"/>
            <a:ext cx="180900" cy="1377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2197000" y="2407375"/>
            <a:ext cx="180900" cy="1377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2197000" y="3169375"/>
            <a:ext cx="180900" cy="1377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2197000" y="3702775"/>
            <a:ext cx="180900" cy="1377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2471200" y="1236100"/>
            <a:ext cx="5967300" cy="25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Презентация целей, задач и этапов реализации проекта. </a:t>
            </a:r>
            <a:endParaRPr sz="1500" b="1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В.И. Кожараская </a:t>
            </a:r>
            <a:endParaRPr sz="150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Методология поддержки инноваций и замысел проекта.</a:t>
            </a:r>
            <a:endParaRPr sz="1500" b="1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С.П. Борзов</a:t>
            </a:r>
            <a:endParaRPr sz="150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Анализ результатов исследования  факторов, влияющих                        на «жизнеспособность» инноваций  в сфере защиты детства. </a:t>
            </a:r>
            <a:endParaRPr sz="1500" b="1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Е.В. Селенина  </a:t>
            </a:r>
            <a:endParaRPr sz="150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Обсуждение ситуации в регионах, задач региональных команд.</a:t>
            </a:r>
            <a:endParaRPr sz="1500" b="1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Представители пилотных площадок, участники встречи.</a:t>
            </a:r>
            <a:endParaRPr sz="150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Обсуждение условий участия, формирования команд и согласование  дальнейших  действий. </a:t>
            </a:r>
            <a:endParaRPr sz="1500" b="1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0" lvl="0" indent="0" algn="l" rtl="0">
              <a:lnSpc>
                <a:spcPct val="80000"/>
              </a:lnSpc>
              <a:spcBef>
                <a:spcPts val="325"/>
              </a:spcBef>
              <a:spcAft>
                <a:spcPts val="0"/>
              </a:spcAft>
              <a:buClr>
                <a:srgbClr val="888888"/>
              </a:buClr>
              <a:buSzPts val="1625"/>
              <a:buFont typeface="Arial"/>
              <a:buNone/>
            </a:pPr>
            <a:endParaRPr sz="1600">
              <a:solidFill>
                <a:srgbClr val="88888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675" y="4299055"/>
            <a:ext cx="868250" cy="752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  <a:latin typeface="Forum" panose="020B0604020202020204" charset="0"/>
              </a:rPr>
              <a:t>Основные требования  к  командам пилотных площадок </a:t>
            </a:r>
            <a:endParaRPr lang="en-US" sz="2000" b="1" dirty="0">
              <a:solidFill>
                <a:srgbClr val="C00000"/>
              </a:solidFill>
              <a:latin typeface="Forum" panose="020B06040202020202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047750"/>
            <a:ext cx="8520600" cy="3886199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Forum" panose="020B0604020202020204" charset="0"/>
              </a:rPr>
              <a:t>наличие у команды опыта разработки и внедрения алгоритмов/ стандартов услуг; </a:t>
            </a:r>
          </a:p>
          <a:p>
            <a:r>
              <a:rPr lang="ru-RU" dirty="0">
                <a:solidFill>
                  <a:schemeClr val="tx1"/>
                </a:solidFill>
                <a:latin typeface="Forum" panose="020B0604020202020204" charset="0"/>
              </a:rPr>
              <a:t> готовность руководителя и команды  к  разработке и  внедрению системы супервизорской  поддержки специалистов в выбранном  масштабе;</a:t>
            </a:r>
          </a:p>
          <a:p>
            <a:r>
              <a:rPr lang="ru-RU" dirty="0">
                <a:solidFill>
                  <a:schemeClr val="tx1"/>
                </a:solidFill>
                <a:latin typeface="Forum" panose="020B0604020202020204" charset="0"/>
              </a:rPr>
              <a:t>опыт взаимодействия с органами власти в процессе организации внедрения социальных услуг; </a:t>
            </a:r>
          </a:p>
          <a:p>
            <a:r>
              <a:rPr lang="ru-RU" dirty="0">
                <a:solidFill>
                  <a:schemeClr val="tx1"/>
                </a:solidFill>
                <a:latin typeface="Forum" panose="020B0604020202020204" charset="0"/>
              </a:rPr>
              <a:t>наличие сети контактов с партнерскими организациями в регионе (в процессе реализации планов помощи семьям группы риска);</a:t>
            </a:r>
          </a:p>
          <a:p>
            <a:r>
              <a:rPr lang="ru-RU" dirty="0">
                <a:solidFill>
                  <a:schemeClr val="tx1"/>
                </a:solidFill>
                <a:latin typeface="Forum" panose="020B0604020202020204" charset="0"/>
              </a:rPr>
              <a:t>наличие специалистов с опытом проведения тренингов, разработки тренинговых программ, проведения супервизий, </a:t>
            </a:r>
            <a:r>
              <a:rPr lang="ru-RU" dirty="0" err="1">
                <a:solidFill>
                  <a:schemeClr val="tx1"/>
                </a:solidFill>
                <a:latin typeface="Forum" panose="020B0604020202020204" charset="0"/>
              </a:rPr>
              <a:t>интервизий</a:t>
            </a:r>
            <a:r>
              <a:rPr lang="ru-RU" dirty="0">
                <a:solidFill>
                  <a:schemeClr val="tx1"/>
                </a:solidFill>
                <a:latin typeface="Forum" panose="020B0604020202020204" charset="0"/>
              </a:rPr>
              <a:t>;</a:t>
            </a:r>
          </a:p>
          <a:p>
            <a:r>
              <a:rPr lang="ru-RU" dirty="0">
                <a:solidFill>
                  <a:schemeClr val="tx1"/>
                </a:solidFill>
                <a:latin typeface="Forum" panose="020B0604020202020204" charset="0"/>
              </a:rPr>
              <a:t>готовность ключевых специалистов проходить  разноуровневое обучение  стажировку на рабочем месте   в роли супервизоров и тренеров.</a:t>
            </a:r>
            <a:endParaRPr lang="en-US" dirty="0">
              <a:solidFill>
                <a:schemeClr val="tx1"/>
              </a:solidFill>
              <a:latin typeface="Forum" panose="020B060402020202020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Forum" panose="020B0604020202020204" charset="0"/>
              </a:rPr>
              <a:t>План ближайших действий </a:t>
            </a:r>
            <a:endParaRPr lang="en-US" b="1" dirty="0">
              <a:solidFill>
                <a:srgbClr val="C00000"/>
              </a:solidFill>
              <a:latin typeface="Forum" panose="020B06040202020202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Forum" panose="020B0604020202020204" charset="0"/>
              </a:rPr>
              <a:t>Самопределиться  по  формату участия в проекте. </a:t>
            </a:r>
          </a:p>
          <a:p>
            <a:r>
              <a:rPr lang="ru-RU" dirty="0">
                <a:latin typeface="Forum" panose="020B0604020202020204" charset="0"/>
              </a:rPr>
              <a:t>Выбрать ключевого специалиста (специалистов)  для обучения   по программе профессиональной переподготовки для тренеров и   супервизоров. </a:t>
            </a:r>
          </a:p>
          <a:p>
            <a:r>
              <a:rPr lang="ru-RU" dirty="0">
                <a:latin typeface="Forum" panose="020B0604020202020204" charset="0"/>
              </a:rPr>
              <a:t>При необходимости  пройти собеседование с  экспертами проекта  (собеседования проводятся по запросу,  ежедневно с 16.00 МСК  в течении  24.08 – 31.08 августа 2020). </a:t>
            </a:r>
          </a:p>
          <a:p>
            <a:r>
              <a:rPr lang="ru-RU" dirty="0">
                <a:latin typeface="Forum" panose="020B0604020202020204" charset="0"/>
              </a:rPr>
              <a:t>Заполнить анкету на  сайте до </a:t>
            </a:r>
            <a:r>
              <a:rPr lang="ru-RU" dirty="0">
                <a:solidFill>
                  <a:srgbClr val="C00000"/>
                </a:solidFill>
                <a:latin typeface="Forum" panose="020B0604020202020204" charset="0"/>
              </a:rPr>
              <a:t>4 сентября 2020 </a:t>
            </a:r>
            <a:r>
              <a:rPr lang="ru-RU" sz="1800" u="sng" dirty="0">
                <a:solidFill>
                  <a:srgbClr val="0563C1"/>
                </a:solidFill>
                <a:effectLst/>
                <a:latin typeface="Forum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https://docs.google.com/forms/d/e/1FAIpQLSeyqAD9s1QOtEqH7gJBvDKz5wE3EV-Gm7pInAI0yoxY1l6omg/viewform</a:t>
            </a:r>
            <a:endParaRPr lang="ru-RU" sz="1800" u="sng" dirty="0">
              <a:solidFill>
                <a:srgbClr val="0563C1"/>
              </a:solidFill>
              <a:effectLst/>
              <a:latin typeface="Forum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Forum" panose="020B0604020202020204" charset="0"/>
              </a:rPr>
              <a:t>Вебинар для  ключевых сотрудников площадок  (супервизоров и тренеров)  состоится </a:t>
            </a:r>
            <a:r>
              <a:rPr lang="ru-RU" dirty="0">
                <a:solidFill>
                  <a:srgbClr val="C00000"/>
                </a:solidFill>
                <a:latin typeface="Forum" panose="020B0604020202020204" charset="0"/>
              </a:rPr>
              <a:t>не позднее </a:t>
            </a:r>
            <a:r>
              <a:rPr lang="en-US" dirty="0">
                <a:solidFill>
                  <a:srgbClr val="C00000"/>
                </a:solidFill>
                <a:latin typeface="Forum" panose="020B0604020202020204" charset="0"/>
              </a:rPr>
              <a:t>10</a:t>
            </a:r>
            <a:r>
              <a:rPr lang="ru-RU" dirty="0">
                <a:solidFill>
                  <a:srgbClr val="C00000"/>
                </a:solidFill>
                <a:latin typeface="Forum" panose="020B0604020202020204" charset="0"/>
              </a:rPr>
              <a:t> сентября 2020. </a:t>
            </a:r>
            <a:endParaRPr lang="en-US" dirty="0">
              <a:solidFill>
                <a:srgbClr val="C00000"/>
              </a:solidFill>
              <a:latin typeface="Forum" panose="020B060402020202020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3"/>
          <p:cNvSpPr/>
          <p:nvPr/>
        </p:nvSpPr>
        <p:spPr>
          <a:xfrm>
            <a:off x="-575895" y="-873718"/>
            <a:ext cx="3642900" cy="3642900"/>
          </a:xfrm>
          <a:prstGeom prst="flowChartConnector">
            <a:avLst/>
          </a:prstGeom>
          <a:solidFill>
            <a:srgbClr val="F8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33"/>
          <p:cNvSpPr/>
          <p:nvPr/>
        </p:nvSpPr>
        <p:spPr>
          <a:xfrm>
            <a:off x="-50742" y="-348572"/>
            <a:ext cx="2592600" cy="2592600"/>
          </a:xfrm>
          <a:prstGeom prst="flowChartConnector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3"/>
          <p:cNvSpPr/>
          <p:nvPr/>
        </p:nvSpPr>
        <p:spPr>
          <a:xfrm>
            <a:off x="3281750" y="482925"/>
            <a:ext cx="5862300" cy="8241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3"/>
          <p:cNvSpPr txBox="1">
            <a:spLocks noGrp="1"/>
          </p:cNvSpPr>
          <p:nvPr>
            <p:ph type="title"/>
          </p:nvPr>
        </p:nvSpPr>
        <p:spPr>
          <a:xfrm>
            <a:off x="4197900" y="521225"/>
            <a:ext cx="491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300" b="1" dirty="0">
                <a:solidFill>
                  <a:srgbClr val="F8F1DD"/>
                </a:solidFill>
                <a:latin typeface="Forum" panose="020B0604020202020204" charset="0"/>
                <a:ea typeface="Didact Gothic"/>
                <a:cs typeface="Didact Gothic"/>
                <a:sym typeface="Didact Gothic"/>
              </a:rPr>
              <a:t>ССЫЛКИ И КОНТАКТЫ</a:t>
            </a:r>
            <a:endParaRPr sz="3300" b="1" dirty="0">
              <a:solidFill>
                <a:srgbClr val="F8F1DD"/>
              </a:solidFill>
              <a:latin typeface="Forum" panose="020B0604020202020204" charset="0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441" name="Google Shape;441;p33"/>
          <p:cNvPicPr preferRelativeResize="0"/>
          <p:nvPr/>
        </p:nvPicPr>
        <p:blipFill rotWithShape="1">
          <a:blip r:embed="rId3">
            <a:alphaModFix/>
          </a:blip>
          <a:srcRect l="15070" t="5620" r="34894" b="6828"/>
          <a:stretch/>
        </p:blipFill>
        <p:spPr>
          <a:xfrm>
            <a:off x="7318350" y="2033950"/>
            <a:ext cx="253852" cy="24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0888" y="3684650"/>
            <a:ext cx="348774" cy="460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1750" y="2921537"/>
            <a:ext cx="287750" cy="287731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33"/>
          <p:cNvSpPr txBox="1"/>
          <p:nvPr/>
        </p:nvSpPr>
        <p:spPr>
          <a:xfrm>
            <a:off x="5257800" y="3276600"/>
            <a:ext cx="2326200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u="sng">
                <a:solidFill>
                  <a:srgbClr val="434343"/>
                </a:solidFill>
                <a:latin typeface="Forum" panose="020B0604020202020204" charset="0"/>
                <a:ea typeface="Didact Gothic"/>
                <a:cs typeface="Didact Gothic"/>
                <a:sym typeface="Didact Gothic"/>
                <a:hlinkClick r:id="rId6"/>
              </a:rPr>
              <a:t>instagram.com/vectornko</a:t>
            </a:r>
            <a:endParaRPr sz="1300">
              <a:solidFill>
                <a:srgbClr val="434343"/>
              </a:solidFill>
              <a:latin typeface="Forum" panose="020B0604020202020204" charset="0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45" name="Google Shape;445;p33"/>
          <p:cNvSpPr txBox="1"/>
          <p:nvPr/>
        </p:nvSpPr>
        <p:spPr>
          <a:xfrm>
            <a:off x="4175875" y="1828800"/>
            <a:ext cx="31527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rgbClr val="434343"/>
                </a:solidFill>
                <a:latin typeface="Forum" panose="020B0604020202020204" charset="0"/>
                <a:ea typeface="Didact Gothic"/>
                <a:cs typeface="Didact Gothic"/>
                <a:sym typeface="Didact Gothic"/>
                <a:hlinkClick r:id="rId7"/>
              </a:rPr>
              <a:t>facebook.com/groups/constructornko</a:t>
            </a:r>
            <a:endParaRPr>
              <a:solidFill>
                <a:srgbClr val="434343"/>
              </a:solidFill>
              <a:latin typeface="Forum" panose="020B0604020202020204" charset="0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46" name="Google Shape;446;p33"/>
          <p:cNvSpPr txBox="1"/>
          <p:nvPr/>
        </p:nvSpPr>
        <p:spPr>
          <a:xfrm>
            <a:off x="4916725" y="2079700"/>
            <a:ext cx="23262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u="sng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  <a:hlinkClick r:id="rId8"/>
              </a:rPr>
              <a:t>facebook.com/vectornkoperm</a:t>
            </a:r>
            <a:endParaRPr sz="1300" u="sng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47" name="Google Shape;447;p33"/>
          <p:cNvSpPr txBox="1"/>
          <p:nvPr/>
        </p:nvSpPr>
        <p:spPr>
          <a:xfrm>
            <a:off x="5250750" y="3665213"/>
            <a:ext cx="21777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u="sng">
                <a:solidFill>
                  <a:srgbClr val="434343"/>
                </a:solidFill>
                <a:latin typeface="Forum" panose="020B0604020202020204" charset="0"/>
                <a:ea typeface="Didact Gothic"/>
                <a:cs typeface="Didact Gothic"/>
                <a:sym typeface="Didact Gothic"/>
                <a:hlinkClick r:id="rId9"/>
              </a:rPr>
              <a:t>youtube.com/c/vectornko</a:t>
            </a:r>
            <a:endParaRPr sz="1300">
              <a:solidFill>
                <a:srgbClr val="434343"/>
              </a:solidFill>
              <a:latin typeface="Forum" panose="020B0604020202020204" charset="0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48" name="Google Shape;448;p33"/>
          <p:cNvSpPr txBox="1"/>
          <p:nvPr/>
        </p:nvSpPr>
        <p:spPr>
          <a:xfrm>
            <a:off x="5669700" y="2693625"/>
            <a:ext cx="1718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u="sng">
                <a:solidFill>
                  <a:srgbClr val="434343"/>
                </a:solidFill>
                <a:latin typeface="Forum" panose="020B0604020202020204" charset="0"/>
                <a:ea typeface="Didact Gothic"/>
                <a:cs typeface="Didact Gothic"/>
                <a:sym typeface="Didact Gothic"/>
                <a:hlinkClick r:id="rId10"/>
              </a:rPr>
              <a:t>constructornko.com</a:t>
            </a:r>
            <a:endParaRPr sz="1300">
              <a:solidFill>
                <a:srgbClr val="434343"/>
              </a:solidFill>
              <a:latin typeface="Forum" panose="020B0604020202020204" charset="0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49" name="Google Shape;449;p33"/>
          <p:cNvSpPr txBox="1"/>
          <p:nvPr/>
        </p:nvSpPr>
        <p:spPr>
          <a:xfrm>
            <a:off x="6184675" y="2925150"/>
            <a:ext cx="1322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u="sng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  <a:hlinkClick r:id="rId11"/>
              </a:rPr>
              <a:t>vectornko.ru</a:t>
            </a:r>
            <a:endParaRPr sz="13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450" name="Google Shape;450;p3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318350" y="1634638"/>
            <a:ext cx="253850" cy="25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3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270875" y="2430063"/>
            <a:ext cx="348775" cy="348775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33"/>
          <p:cNvSpPr txBox="1"/>
          <p:nvPr/>
        </p:nvSpPr>
        <p:spPr>
          <a:xfrm>
            <a:off x="5708275" y="4126775"/>
            <a:ext cx="2275500" cy="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dirty="0">
                <a:solidFill>
                  <a:srgbClr val="434343"/>
                </a:solidFill>
                <a:latin typeface="Forum" panose="020B0604020202020204" charset="0"/>
                <a:ea typeface="Didact Gothic"/>
                <a:cs typeface="Didact Gothic"/>
                <a:sym typeface="Didact Gothic"/>
              </a:rPr>
              <a:t>+7 (342) 299 99 82</a:t>
            </a:r>
            <a:endParaRPr sz="1300" dirty="0">
              <a:solidFill>
                <a:srgbClr val="434343"/>
              </a:solidFill>
              <a:latin typeface="Forum" panose="020B0604020202020204" charset="0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53" name="Google Shape;453;p33"/>
          <p:cNvSpPr txBox="1"/>
          <p:nvPr/>
        </p:nvSpPr>
        <p:spPr>
          <a:xfrm>
            <a:off x="5715000" y="1524000"/>
            <a:ext cx="1535700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u="sng" dirty="0">
                <a:solidFill>
                  <a:srgbClr val="434343"/>
                </a:solidFill>
                <a:latin typeface="Forum" panose="020B0604020202020204" charset="0"/>
                <a:ea typeface="Didact Gothic"/>
                <a:cs typeface="Didact Gothic"/>
                <a:sym typeface="Didact Gothic"/>
              </a:rPr>
              <a:t>vectornko@mail.ru</a:t>
            </a:r>
            <a:endParaRPr sz="1300" dirty="0">
              <a:solidFill>
                <a:srgbClr val="434343"/>
              </a:solidFill>
              <a:latin typeface="Forum" panose="020B0604020202020204" charset="0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54" name="Google Shape;454;p33"/>
          <p:cNvSpPr txBox="1"/>
          <p:nvPr/>
        </p:nvSpPr>
        <p:spPr>
          <a:xfrm>
            <a:off x="5791200" y="2397025"/>
            <a:ext cx="15357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u="sng">
                <a:solidFill>
                  <a:srgbClr val="434343"/>
                </a:solidFill>
                <a:latin typeface="Forum" panose="020B0604020202020204" charset="0"/>
                <a:ea typeface="Didact Gothic"/>
                <a:cs typeface="Didact Gothic"/>
                <a:sym typeface="Didact Gothic"/>
              </a:rPr>
              <a:t>vk.com/vectornko</a:t>
            </a:r>
            <a:endParaRPr sz="900" u="sng">
              <a:solidFill>
                <a:srgbClr val="434343"/>
              </a:solidFill>
              <a:latin typeface="Forum" panose="020B0604020202020204" charset="0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455" name="Google Shape;455;p3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250750" y="4126750"/>
            <a:ext cx="348774" cy="348824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33"/>
          <p:cNvSpPr/>
          <p:nvPr/>
        </p:nvSpPr>
        <p:spPr>
          <a:xfrm>
            <a:off x="603550" y="1698000"/>
            <a:ext cx="3130088" cy="2323190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gradFill>
            <a:gsLst>
              <a:gs pos="0">
                <a:srgbClr val="F48208"/>
              </a:gs>
              <a:gs pos="100000">
                <a:srgbClr val="703E08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57" name="Google Shape;457;p33" descr="4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05075" y="1789950"/>
            <a:ext cx="2943900" cy="1789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33"/>
          <p:cNvSpPr/>
          <p:nvPr/>
        </p:nvSpPr>
        <p:spPr>
          <a:xfrm>
            <a:off x="4023475" y="785663"/>
            <a:ext cx="150600" cy="150600"/>
          </a:xfrm>
          <a:prstGeom prst="flowChartConnector">
            <a:avLst/>
          </a:prstGeom>
          <a:solidFill>
            <a:srgbClr val="F8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3"/>
          <p:cNvSpPr/>
          <p:nvPr/>
        </p:nvSpPr>
        <p:spPr>
          <a:xfrm>
            <a:off x="7123414" y="4011475"/>
            <a:ext cx="3004800" cy="3133800"/>
          </a:xfrm>
          <a:prstGeom prst="flowChartConnector">
            <a:avLst/>
          </a:prstGeom>
          <a:solidFill>
            <a:srgbClr val="FCF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0" name="Google Shape;460;p3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318350" y="3374025"/>
            <a:ext cx="253850" cy="25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0797" y="0"/>
            <a:ext cx="240320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/>
          <p:nvPr/>
        </p:nvSpPr>
        <p:spPr>
          <a:xfrm>
            <a:off x="-933295" y="-195093"/>
            <a:ext cx="3642900" cy="3642900"/>
          </a:xfrm>
          <a:prstGeom prst="flowChartConnector">
            <a:avLst/>
          </a:prstGeom>
          <a:solidFill>
            <a:srgbClr val="FEF7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-408142" y="330053"/>
            <a:ext cx="2592600" cy="2592600"/>
          </a:xfrm>
          <a:prstGeom prst="flowChartConnector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6"/>
          <p:cNvSpPr/>
          <p:nvPr/>
        </p:nvSpPr>
        <p:spPr>
          <a:xfrm>
            <a:off x="-16025" y="450050"/>
            <a:ext cx="8263200" cy="9000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6"/>
          <p:cNvSpPr txBox="1"/>
          <p:nvPr/>
        </p:nvSpPr>
        <p:spPr>
          <a:xfrm>
            <a:off x="1378425" y="474950"/>
            <a:ext cx="6795900" cy="11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520"/>
              <a:buFont typeface="Cambria"/>
              <a:buNone/>
            </a:pPr>
            <a:r>
              <a:rPr lang="ru" sz="2520">
                <a:solidFill>
                  <a:srgbClr val="F8F1DD"/>
                </a:solidFill>
                <a:latin typeface="Forum"/>
                <a:ea typeface="Forum"/>
                <a:cs typeface="Forum"/>
                <a:sym typeface="Forum"/>
              </a:rPr>
              <a:t>КОНСТРУКТОР СОЦИАЛЬНЫХ ПРАКТИК НКО – 3. </a:t>
            </a:r>
            <a:r>
              <a:rPr lang="ru" sz="2020">
                <a:solidFill>
                  <a:srgbClr val="F8F1DD"/>
                </a:solidFill>
                <a:latin typeface="Forum"/>
                <a:ea typeface="Forum"/>
                <a:cs typeface="Forum"/>
                <a:sym typeface="Forum"/>
              </a:rPr>
              <a:t>Стабильность и качество инноваций в сфере защиты детства</a:t>
            </a:r>
            <a:br>
              <a:rPr lang="ru" sz="252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2900" b="1">
              <a:solidFill>
                <a:srgbClr val="F8F1DD"/>
              </a:solidFill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2028575" y="1422450"/>
            <a:ext cx="6218700" cy="22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ЦЕЛИ</a:t>
            </a:r>
            <a:endParaRPr sz="120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2286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Внедрение в практику работы отечественных СО НКО механизмов, обеспечивающих стабильность и качество функционирования инновационных социальных технологий профилактики детского и семейного неблагополучия. </a:t>
            </a:r>
            <a:endParaRPr sz="120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2286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Повышение качества жизни детей в семьях (кровных и замещающих) через обеспечение стабильного доступа к инновационным услугам в пилотных регионах.</a:t>
            </a:r>
            <a:endParaRPr sz="120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ЦЕЛЕВЫЕ ГРУППЫ </a:t>
            </a:r>
            <a:endParaRPr sz="120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2286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Сотрудники и добровольцы партнерских СО НКО, находящиеся на разных этапах внедрения инновационных технологий и услуг в сфере профилактики детского                и семейного неблагополучия  (в том числе - участники предыдущих  проектов АНО ДПО Институт социальных услуг «ВЕКТОР» по стандартизации услуг  в НКО - секторе). </a:t>
            </a:r>
            <a:endParaRPr sz="120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2286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Руководители и специалисты государственных учреждений и организаций, оказывающие услуги детям и семьям.</a:t>
            </a:r>
            <a:endParaRPr sz="120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2286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Представители органов власти, отвечающие за развитие рынка социальных услуг в сфере защиты детства.</a:t>
            </a:r>
            <a:endParaRPr sz="120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БЛАГОПОЛУЧАТЕЛИ </a:t>
            </a:r>
            <a:r>
              <a:rPr lang="ru" sz="12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 - дети и родители из кровных и замещающих семей в трудной (кризисной) жизненной ситуации, получающие инновационные профилактические               и реабилитационные услуги при участии СО НКО. </a:t>
            </a:r>
            <a:endParaRPr sz="1200" b="1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900"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1151625" y="683038"/>
            <a:ext cx="150600" cy="150600"/>
          </a:xfrm>
          <a:prstGeom prst="flowChartConnector">
            <a:avLst/>
          </a:prstGeom>
          <a:solidFill>
            <a:srgbClr val="F8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2100000" y="1796150"/>
            <a:ext cx="180900" cy="654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2100000" y="2253350"/>
            <a:ext cx="180900" cy="654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2100000" y="2939150"/>
            <a:ext cx="180900" cy="654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2100000" y="3548750"/>
            <a:ext cx="180900" cy="654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2100000" y="3929750"/>
            <a:ext cx="180900" cy="654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000" y="4258855"/>
            <a:ext cx="868250" cy="752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240320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/>
          <p:nvPr/>
        </p:nvSpPr>
        <p:spPr>
          <a:xfrm>
            <a:off x="8503689" y="3028886"/>
            <a:ext cx="505800" cy="505800"/>
          </a:xfrm>
          <a:prstGeom prst="flowChartConnector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7"/>
          <p:cNvSpPr/>
          <p:nvPr/>
        </p:nvSpPr>
        <p:spPr>
          <a:xfrm>
            <a:off x="8576608" y="3101798"/>
            <a:ext cx="360000" cy="360000"/>
          </a:xfrm>
          <a:prstGeom prst="flowChartConnector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6319698" y="-717044"/>
            <a:ext cx="3907500" cy="3907500"/>
          </a:xfrm>
          <a:prstGeom prst="flowChartConnector">
            <a:avLst/>
          </a:prstGeom>
          <a:solidFill>
            <a:srgbClr val="F8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6806224" y="-230518"/>
            <a:ext cx="2935200" cy="2935200"/>
          </a:xfrm>
          <a:prstGeom prst="flowChartConnector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0" y="444475"/>
            <a:ext cx="8307900" cy="9198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7"/>
          <p:cNvSpPr txBox="1"/>
          <p:nvPr/>
        </p:nvSpPr>
        <p:spPr>
          <a:xfrm>
            <a:off x="1378425" y="474950"/>
            <a:ext cx="6795900" cy="11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520"/>
              <a:buFont typeface="Cambria"/>
              <a:buNone/>
            </a:pPr>
            <a:r>
              <a:rPr lang="ru" sz="2520">
                <a:solidFill>
                  <a:srgbClr val="F8F1DD"/>
                </a:solidFill>
                <a:latin typeface="Forum"/>
                <a:ea typeface="Forum"/>
                <a:cs typeface="Forum"/>
                <a:sym typeface="Forum"/>
              </a:rPr>
              <a:t>КОНСТРУКТОР СОЦИАЛЬНЫХ ПРАКТИК НКО – 3. </a:t>
            </a:r>
            <a:r>
              <a:rPr lang="ru" sz="2020">
                <a:solidFill>
                  <a:srgbClr val="F8F1DD"/>
                </a:solidFill>
                <a:latin typeface="Forum"/>
                <a:ea typeface="Forum"/>
                <a:cs typeface="Forum"/>
                <a:sym typeface="Forum"/>
              </a:rPr>
              <a:t>Стабильность и качество инноваций в сфере защиты детства</a:t>
            </a:r>
            <a:br>
              <a:rPr lang="ru" sz="252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2900" b="1">
              <a:solidFill>
                <a:srgbClr val="F8F1DD"/>
              </a:solidFill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1208200" y="625913"/>
            <a:ext cx="150600" cy="150600"/>
          </a:xfrm>
          <a:prstGeom prst="flowChartConnector">
            <a:avLst/>
          </a:prstGeom>
          <a:solidFill>
            <a:srgbClr val="F8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7"/>
          <p:cNvSpPr txBox="1"/>
          <p:nvPr/>
        </p:nvSpPr>
        <p:spPr>
          <a:xfrm>
            <a:off x="2362200" y="1600200"/>
            <a:ext cx="5492700" cy="21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15 пилотных регионов  РФ</a:t>
            </a:r>
            <a:r>
              <a:rPr lang="ru" sz="20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 </a:t>
            </a:r>
            <a:endParaRPr sz="200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4 региона первой очереди</a:t>
            </a:r>
            <a:r>
              <a:rPr lang="ru" sz="20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:  Внедрение региональных  моделей стабильности   инноваций в сфере замещающей заботы.  </a:t>
            </a:r>
            <a:endParaRPr sz="200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ХМАО-Югра</a:t>
            </a:r>
            <a:endParaRPr sz="200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Санкт–Петербург </a:t>
            </a:r>
            <a:endParaRPr sz="200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Волгоградская область</a:t>
            </a:r>
            <a:endParaRPr sz="200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Тамбовская область</a:t>
            </a:r>
            <a:endParaRPr sz="200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???</a:t>
            </a:r>
            <a:endParaRPr sz="200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11430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653D14"/>
              </a:buClr>
              <a:buSzPts val="1800"/>
              <a:buFont typeface="Forum"/>
              <a:buChar char=" "/>
            </a:pPr>
            <a:endParaRPr sz="1800" b="1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2425600" y="3016975"/>
            <a:ext cx="180900" cy="1377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2425600" y="3321775"/>
            <a:ext cx="180900" cy="1377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7"/>
          <p:cNvSpPr/>
          <p:nvPr/>
        </p:nvSpPr>
        <p:spPr>
          <a:xfrm>
            <a:off x="2425600" y="3626575"/>
            <a:ext cx="180900" cy="1377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7"/>
          <p:cNvSpPr/>
          <p:nvPr/>
        </p:nvSpPr>
        <p:spPr>
          <a:xfrm>
            <a:off x="2425600" y="3931375"/>
            <a:ext cx="180900" cy="1377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7"/>
          <p:cNvSpPr/>
          <p:nvPr/>
        </p:nvSpPr>
        <p:spPr>
          <a:xfrm>
            <a:off x="2425600" y="4236175"/>
            <a:ext cx="180900" cy="1377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1675" y="4299055"/>
            <a:ext cx="868250" cy="752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42953" y="0"/>
            <a:ext cx="240320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/>
          <p:nvPr/>
        </p:nvSpPr>
        <p:spPr>
          <a:xfrm>
            <a:off x="6538080" y="-738268"/>
            <a:ext cx="3642900" cy="3642900"/>
          </a:xfrm>
          <a:prstGeom prst="flowChartConnector">
            <a:avLst/>
          </a:prstGeom>
          <a:solidFill>
            <a:srgbClr val="FCF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8"/>
          <p:cNvSpPr/>
          <p:nvPr/>
        </p:nvSpPr>
        <p:spPr>
          <a:xfrm>
            <a:off x="7063233" y="-257472"/>
            <a:ext cx="2592600" cy="2592600"/>
          </a:xfrm>
          <a:prstGeom prst="flowChartConnector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8"/>
          <p:cNvSpPr/>
          <p:nvPr/>
        </p:nvSpPr>
        <p:spPr>
          <a:xfrm>
            <a:off x="2059400" y="450050"/>
            <a:ext cx="7084500" cy="6606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8"/>
          <p:cNvSpPr txBox="1"/>
          <p:nvPr/>
        </p:nvSpPr>
        <p:spPr>
          <a:xfrm>
            <a:off x="2377900" y="450050"/>
            <a:ext cx="76449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ollkorn"/>
              <a:buNone/>
            </a:pPr>
            <a:r>
              <a:rPr lang="ru" sz="2900">
                <a:solidFill>
                  <a:srgbClr val="F8F1DD"/>
                </a:solidFill>
                <a:latin typeface="Forum"/>
                <a:ea typeface="Forum"/>
                <a:cs typeface="Forum"/>
                <a:sym typeface="Forum"/>
              </a:rPr>
              <a:t>ЭТАПЫ РЕАЛИЗАЦИИ </a:t>
            </a:r>
            <a:r>
              <a:rPr lang="ru" sz="2800">
                <a:solidFill>
                  <a:srgbClr val="F8F1DD"/>
                </a:solidFill>
                <a:latin typeface="Forum"/>
                <a:ea typeface="Forum"/>
                <a:cs typeface="Forum"/>
                <a:sym typeface="Forum"/>
              </a:rPr>
              <a:t> – </a:t>
            </a:r>
            <a:endParaRPr sz="2800">
              <a:solidFill>
                <a:srgbClr val="F8F1DD"/>
              </a:solidFill>
              <a:latin typeface="Forum"/>
              <a:ea typeface="Forum"/>
              <a:cs typeface="Forum"/>
              <a:sym typeface="Forum"/>
            </a:endParaRPr>
          </a:p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ollkorn"/>
              <a:buNone/>
            </a:pPr>
            <a:r>
              <a:rPr lang="ru" sz="2000">
                <a:solidFill>
                  <a:srgbClr val="F8F1DD"/>
                </a:solidFill>
                <a:latin typeface="Forum"/>
                <a:ea typeface="Forum"/>
                <a:cs typeface="Forum"/>
                <a:sym typeface="Forum"/>
              </a:rPr>
              <a:t>начальный  (июль – октябрь 2020)</a:t>
            </a:r>
            <a:endParaRPr sz="2100">
              <a:solidFill>
                <a:srgbClr val="F8F1DD"/>
              </a:solidFill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130" name="Google Shape;130;p18"/>
          <p:cNvSpPr txBox="1">
            <a:spLocks noGrp="1"/>
          </p:cNvSpPr>
          <p:nvPr>
            <p:ph type="subTitle" idx="1"/>
          </p:nvPr>
        </p:nvSpPr>
        <p:spPr>
          <a:xfrm>
            <a:off x="1607350" y="1046975"/>
            <a:ext cx="6585000" cy="22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lvl="0" indent="-7937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653D14"/>
              </a:buClr>
              <a:buSzPts val="1250"/>
              <a:buFont typeface="Forum"/>
              <a:buChar char=" "/>
            </a:pPr>
            <a:r>
              <a:rPr lang="ru" sz="1250" dirty="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Исследование наличия и выраженности факторов риска, негативно влияющих на «жизнестойкость» инноваций в НКО-секторе пилотных регионов (первой и второй очереди).</a:t>
            </a:r>
            <a:endParaRPr sz="1250" dirty="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7937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653D14"/>
              </a:buClr>
              <a:buSzPts val="1250"/>
              <a:buFont typeface="Forum"/>
              <a:buChar char=" "/>
            </a:pPr>
            <a:r>
              <a:rPr lang="ru" sz="1250" dirty="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Отбор пилотных регионов и организаций для апробации и внедрения моделей стабилизации инноваций в сфере защиты детства и создания опорных (не менее 4) и стажировочных          (не менее 11) площадок, согласование форматов, целей и задач реализации проекта                   в регионах. </a:t>
            </a:r>
            <a:endParaRPr sz="1250" dirty="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7937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653D14"/>
              </a:buClr>
              <a:buSzPts val="1250"/>
              <a:buFont typeface="Forum"/>
              <a:buChar char=" "/>
            </a:pPr>
            <a:r>
              <a:rPr lang="ru" sz="1250" dirty="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Формирование </a:t>
            </a:r>
            <a:r>
              <a:rPr lang="ru" sz="1250" b="1" dirty="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команды региональных тренеров-супервизоров </a:t>
            </a:r>
            <a:r>
              <a:rPr lang="ru" sz="1250" dirty="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для разработки и апробации Модели обеспечения стабильности и качества инноваций в сфере защиты детства 1)                в регионе; 2) в муниципалитете; 3) в организации (в зависимости от выбранного масштаба).</a:t>
            </a:r>
            <a:endParaRPr sz="1250" dirty="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7937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653D14"/>
              </a:buClr>
              <a:buSzPts val="1250"/>
              <a:buFont typeface="Forum"/>
              <a:buChar char=" "/>
            </a:pPr>
            <a:r>
              <a:rPr lang="ru" sz="1250" dirty="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Разработка и согласование Стартового пакета материалов, в том числе модельного «Алгоритма обеспечения стабильности и качества функционирования инноваций СО НКО в пилотном регионе».  </a:t>
            </a:r>
            <a:endParaRPr sz="1250" dirty="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7937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653D14"/>
              </a:buClr>
              <a:buSzPts val="1250"/>
              <a:buFont typeface="Forum"/>
              <a:buChar char=" "/>
            </a:pPr>
            <a:r>
              <a:rPr lang="ru" sz="1250" dirty="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Разработка программы профессиональной переподготовки </a:t>
            </a:r>
            <a:r>
              <a:rPr lang="ru" sz="1250" u="sng" dirty="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«Управление качеством инноваций в сфере профилактики детского и семейного неблагополучия</a:t>
            </a:r>
            <a:r>
              <a:rPr lang="ru" sz="1250" dirty="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»  (250 час). </a:t>
            </a:r>
            <a:endParaRPr sz="1250" dirty="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7937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653D14"/>
              </a:buClr>
              <a:buSzPts val="1250"/>
              <a:buFont typeface="Forum"/>
              <a:buChar char=" "/>
            </a:pPr>
            <a:r>
              <a:rPr lang="ru" sz="1250" dirty="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Установочный (стартовый) обучающий дистанционный модуль программы профессиональной переподготовки для региональных тренеров-супервизоров «Управление качеством социальных услуг в сфере профилактики семейного неблагополучия» (3 вебинара).</a:t>
            </a:r>
            <a:endParaRPr sz="1250" dirty="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250" dirty="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Организация обучения руководителей и специалистов компетенциям, необходимым                для внедрения технологии индивидуализации в 4 –х регионах первой очереди.    </a:t>
            </a:r>
            <a:endParaRPr sz="1250" dirty="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7937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653D14"/>
              </a:buClr>
              <a:buSzPts val="1250"/>
              <a:buFont typeface="Forum"/>
              <a:buChar char=" "/>
            </a:pPr>
            <a:r>
              <a:rPr lang="ru" sz="1250" dirty="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Создание Медиа-лаборатории для разработки качественного PR-маркетинга с целью продвижения проекта и инновационной деятельности НКО, работающих с семьями в медиасреде. </a:t>
            </a:r>
            <a:endParaRPr sz="1250" dirty="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76200" algn="ctr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653D14"/>
              </a:buClr>
              <a:buSzPts val="1200"/>
              <a:buFont typeface="Forum"/>
              <a:buChar char=" "/>
            </a:pPr>
            <a:endParaRPr sz="1200" dirty="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0" algn="ctr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None/>
            </a:pPr>
            <a:endParaRPr sz="24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4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 dirty="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 dirty="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31" name="Google Shape;131;p18"/>
          <p:cNvSpPr/>
          <p:nvPr/>
        </p:nvSpPr>
        <p:spPr>
          <a:xfrm>
            <a:off x="1511200" y="1264375"/>
            <a:ext cx="180900" cy="137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8"/>
          <p:cNvSpPr/>
          <p:nvPr/>
        </p:nvSpPr>
        <p:spPr>
          <a:xfrm>
            <a:off x="1511200" y="1638725"/>
            <a:ext cx="180900" cy="137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8"/>
          <p:cNvSpPr/>
          <p:nvPr/>
        </p:nvSpPr>
        <p:spPr>
          <a:xfrm>
            <a:off x="1511200" y="2172125"/>
            <a:ext cx="180900" cy="137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8"/>
          <p:cNvSpPr/>
          <p:nvPr/>
        </p:nvSpPr>
        <p:spPr>
          <a:xfrm>
            <a:off x="1511200" y="2669525"/>
            <a:ext cx="180900" cy="137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8"/>
          <p:cNvSpPr/>
          <p:nvPr/>
        </p:nvSpPr>
        <p:spPr>
          <a:xfrm>
            <a:off x="2198800" y="625913"/>
            <a:ext cx="150600" cy="150600"/>
          </a:xfrm>
          <a:prstGeom prst="flowChartConnector">
            <a:avLst/>
          </a:prstGeom>
          <a:solidFill>
            <a:srgbClr val="F8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8"/>
          <p:cNvSpPr/>
          <p:nvPr/>
        </p:nvSpPr>
        <p:spPr>
          <a:xfrm>
            <a:off x="1511200" y="3202925"/>
            <a:ext cx="180900" cy="137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"/>
          <p:cNvSpPr/>
          <p:nvPr/>
        </p:nvSpPr>
        <p:spPr>
          <a:xfrm>
            <a:off x="1511200" y="3583925"/>
            <a:ext cx="180900" cy="137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8"/>
          <p:cNvSpPr/>
          <p:nvPr/>
        </p:nvSpPr>
        <p:spPr>
          <a:xfrm>
            <a:off x="1511200" y="4117325"/>
            <a:ext cx="180900" cy="137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8"/>
          <p:cNvSpPr/>
          <p:nvPr/>
        </p:nvSpPr>
        <p:spPr>
          <a:xfrm>
            <a:off x="1511200" y="4574525"/>
            <a:ext cx="180900" cy="137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0" name="Google Shape;14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1675" y="4299055"/>
            <a:ext cx="868250" cy="752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63053" y="0"/>
            <a:ext cx="240320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/>
          <p:nvPr/>
        </p:nvSpPr>
        <p:spPr>
          <a:xfrm>
            <a:off x="8503689" y="3028886"/>
            <a:ext cx="505800" cy="505800"/>
          </a:xfrm>
          <a:prstGeom prst="flowChartConnector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9"/>
          <p:cNvSpPr/>
          <p:nvPr/>
        </p:nvSpPr>
        <p:spPr>
          <a:xfrm>
            <a:off x="8576608" y="3101798"/>
            <a:ext cx="360000" cy="360000"/>
          </a:xfrm>
          <a:prstGeom prst="flowChartConnector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9"/>
          <p:cNvSpPr/>
          <p:nvPr/>
        </p:nvSpPr>
        <p:spPr>
          <a:xfrm>
            <a:off x="6319698" y="-717044"/>
            <a:ext cx="3907500" cy="3907500"/>
          </a:xfrm>
          <a:prstGeom prst="flowChartConnector">
            <a:avLst/>
          </a:prstGeom>
          <a:solidFill>
            <a:srgbClr val="F8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9"/>
          <p:cNvSpPr/>
          <p:nvPr/>
        </p:nvSpPr>
        <p:spPr>
          <a:xfrm>
            <a:off x="6806224" y="-230518"/>
            <a:ext cx="2935200" cy="2935200"/>
          </a:xfrm>
          <a:prstGeom prst="flowChartConnector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9"/>
          <p:cNvSpPr/>
          <p:nvPr/>
        </p:nvSpPr>
        <p:spPr>
          <a:xfrm>
            <a:off x="461400" y="292075"/>
            <a:ext cx="8682600" cy="6663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9"/>
          <p:cNvSpPr/>
          <p:nvPr/>
        </p:nvSpPr>
        <p:spPr>
          <a:xfrm>
            <a:off x="1357475" y="397513"/>
            <a:ext cx="150600" cy="150600"/>
          </a:xfrm>
          <a:prstGeom prst="flowChartConnector">
            <a:avLst/>
          </a:prstGeom>
          <a:solidFill>
            <a:srgbClr val="F8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9"/>
          <p:cNvSpPr txBox="1"/>
          <p:nvPr/>
        </p:nvSpPr>
        <p:spPr>
          <a:xfrm>
            <a:off x="1587250" y="882050"/>
            <a:ext cx="7152600" cy="21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lvl="0" indent="-7937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653D14"/>
              </a:buClr>
              <a:buSzPts val="1250"/>
              <a:buFont typeface="Forum"/>
              <a:buChar char=" "/>
            </a:pPr>
            <a:r>
              <a:rPr lang="ru" sz="125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Управленческо-проектный семинар для команд  4-х пилотных регионов первой очереди </a:t>
            </a:r>
            <a:r>
              <a:rPr lang="ru" sz="1250" b="1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"Разработка региональных моделей обеспечения стабильности внедрения технологии индивидуализации подготовки и сопровождения замещающих семей"</a:t>
            </a:r>
            <a:r>
              <a:rPr lang="ru" sz="125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 (3-х дневный очный семинар) г. Пермь</a:t>
            </a:r>
            <a:endParaRPr sz="125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7937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653D14"/>
              </a:buClr>
              <a:buSzPts val="1250"/>
              <a:buFont typeface="Forum"/>
              <a:buChar char=" "/>
            </a:pPr>
            <a:r>
              <a:rPr lang="ru" sz="125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Апробация и внедрение Моделей обеспечения стабильности и качества инноваций в 15 пилотных регионах: на региональном, муниципальном уровнях, на уровне отдельной организации                        (в зависимости от выбранного масштаба)</a:t>
            </a:r>
            <a:endParaRPr sz="125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7937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653D14"/>
              </a:buClr>
              <a:buSzPts val="1250"/>
              <a:buFont typeface="Forum"/>
              <a:buChar char=" "/>
            </a:pPr>
            <a:r>
              <a:rPr lang="ru" sz="125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Обучение команды региональных тренеров-супервизоров по программе профессиональной переподготовки </a:t>
            </a:r>
            <a:r>
              <a:rPr lang="ru" sz="1250" b="1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«Управление качеством инноваций в сфере профилактики детского и семейного неблагополучия»</a:t>
            </a:r>
            <a:endParaRPr sz="125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7937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653D14"/>
              </a:buClr>
              <a:buSzPts val="1250"/>
              <a:buFont typeface="Forum"/>
              <a:buChar char=" "/>
            </a:pPr>
            <a:r>
              <a:rPr lang="ru" sz="125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Стажировка на рабочем месте. Практическая отработка тренерских и супервизорских навыков.</a:t>
            </a:r>
            <a:endParaRPr sz="125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7937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653D14"/>
              </a:buClr>
              <a:buSzPts val="1250"/>
              <a:buFont typeface="Forum"/>
              <a:buChar char=" "/>
            </a:pPr>
            <a:r>
              <a:rPr lang="ru" sz="125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Базовое обучение и супервизорское сопровождение помогающих специалистов, работающих                  с семьями, инновационным технологиям силами региональных тренеров и супервизоров. </a:t>
            </a:r>
            <a:endParaRPr sz="125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7937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653D14"/>
              </a:buClr>
              <a:buSzPts val="1250"/>
              <a:buFont typeface="Forum"/>
              <a:buChar char=" "/>
            </a:pPr>
            <a:r>
              <a:rPr lang="ru" sz="125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Экспертно – методическое сопровождение региональных тренеров и супервизоров пилотных регионов.</a:t>
            </a:r>
            <a:endParaRPr sz="125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7937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653D14"/>
              </a:buClr>
              <a:buSzPts val="1250"/>
              <a:buFont typeface="Forum"/>
              <a:buChar char=" "/>
            </a:pPr>
            <a:r>
              <a:rPr lang="ru" sz="125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Обеспечение доступа семей целевых групп проекта к инновационным услугам, оказываемым помогающими специалистами, вовлеченными в проект в пилотных регионах.</a:t>
            </a:r>
            <a:endParaRPr sz="125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7937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653D14"/>
              </a:buClr>
              <a:buSzPts val="1250"/>
              <a:buFont typeface="Forum"/>
              <a:buChar char=" "/>
            </a:pPr>
            <a:r>
              <a:rPr lang="ru" sz="125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Межрегиональная информационно-просветительская кампания по продвижению ценностей семейно-ориентированного подхода в профессиональном и родительском сообществах                                с использованием медиа-кейсов. Создание информационно-образовательных медиа-кейсов,  демонстрирующих успешные практики специалистов в работе с семьями.  </a:t>
            </a:r>
            <a:endParaRPr sz="125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1079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653D14"/>
              </a:buClr>
              <a:buSzPts val="1700"/>
              <a:buFont typeface="Forum"/>
              <a:buChar char=" "/>
            </a:pPr>
            <a:endParaRPr sz="1700" b="1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11430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CC4125"/>
              </a:buClr>
              <a:buSzPts val="1800"/>
              <a:buFont typeface="Didact Gothic"/>
              <a:buChar char=" "/>
            </a:pPr>
            <a:endParaRPr sz="1800" b="1">
              <a:solidFill>
                <a:srgbClr val="CC4125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1692100" y="294925"/>
            <a:ext cx="76449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ollkorn"/>
              <a:buNone/>
            </a:pPr>
            <a:r>
              <a:rPr lang="ru" sz="2900">
                <a:solidFill>
                  <a:srgbClr val="F8F1DD"/>
                </a:solidFill>
                <a:latin typeface="Forum"/>
                <a:ea typeface="Forum"/>
                <a:cs typeface="Forum"/>
                <a:sym typeface="Forum"/>
              </a:rPr>
              <a:t>ЭТАПЫ РЕАЛИЗАЦИИ </a:t>
            </a:r>
            <a:r>
              <a:rPr lang="ru" sz="2800">
                <a:solidFill>
                  <a:srgbClr val="F8F1DD"/>
                </a:solidFill>
                <a:latin typeface="Forum"/>
                <a:ea typeface="Forum"/>
                <a:cs typeface="Forum"/>
                <a:sym typeface="Forum"/>
              </a:rPr>
              <a:t> – </a:t>
            </a:r>
            <a:endParaRPr sz="2800">
              <a:solidFill>
                <a:srgbClr val="F8F1DD"/>
              </a:solidFill>
              <a:latin typeface="Forum"/>
              <a:ea typeface="Forum"/>
              <a:cs typeface="Forum"/>
              <a:sym typeface="Forum"/>
            </a:endParaRPr>
          </a:p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ollkorn"/>
              <a:buNone/>
            </a:pPr>
            <a:r>
              <a:rPr lang="ru" sz="2000">
                <a:solidFill>
                  <a:srgbClr val="F8F1DD"/>
                </a:solidFill>
                <a:latin typeface="Forum"/>
                <a:ea typeface="Forum"/>
                <a:cs typeface="Forum"/>
                <a:sym typeface="Forum"/>
              </a:rPr>
              <a:t>основной  (ноябрь 2020 – ноябрь 2021)</a:t>
            </a:r>
            <a:endParaRPr sz="2100">
              <a:solidFill>
                <a:srgbClr val="F8F1DD"/>
              </a:solidFill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154" name="Google Shape;154;p19"/>
          <p:cNvSpPr/>
          <p:nvPr/>
        </p:nvSpPr>
        <p:spPr>
          <a:xfrm>
            <a:off x="1511200" y="1111975"/>
            <a:ext cx="180900" cy="1377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9"/>
          <p:cNvSpPr/>
          <p:nvPr/>
        </p:nvSpPr>
        <p:spPr>
          <a:xfrm>
            <a:off x="1511200" y="1721575"/>
            <a:ext cx="180900" cy="1377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9"/>
          <p:cNvSpPr/>
          <p:nvPr/>
        </p:nvSpPr>
        <p:spPr>
          <a:xfrm>
            <a:off x="1511200" y="2331175"/>
            <a:ext cx="180900" cy="1377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9"/>
          <p:cNvSpPr/>
          <p:nvPr/>
        </p:nvSpPr>
        <p:spPr>
          <a:xfrm>
            <a:off x="1511200" y="2864575"/>
            <a:ext cx="180900" cy="1377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9"/>
          <p:cNvSpPr/>
          <p:nvPr/>
        </p:nvSpPr>
        <p:spPr>
          <a:xfrm>
            <a:off x="1511200" y="3169375"/>
            <a:ext cx="180900" cy="1377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9"/>
          <p:cNvSpPr/>
          <p:nvPr/>
        </p:nvSpPr>
        <p:spPr>
          <a:xfrm>
            <a:off x="1511200" y="3550375"/>
            <a:ext cx="180900" cy="1377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9"/>
          <p:cNvSpPr/>
          <p:nvPr/>
        </p:nvSpPr>
        <p:spPr>
          <a:xfrm>
            <a:off x="1511200" y="4007575"/>
            <a:ext cx="180900" cy="1377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9"/>
          <p:cNvSpPr/>
          <p:nvPr/>
        </p:nvSpPr>
        <p:spPr>
          <a:xfrm>
            <a:off x="1511200" y="4388575"/>
            <a:ext cx="180900" cy="1377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2" name="Google Shape;16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1675" y="4299055"/>
            <a:ext cx="868250" cy="752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0797" y="0"/>
            <a:ext cx="240320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606725" y="1427975"/>
            <a:ext cx="5932200" cy="22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3D14"/>
              </a:buClr>
              <a:buSzPts val="1400"/>
              <a:buFont typeface="Forum"/>
              <a:buChar char=" "/>
            </a:pPr>
            <a:r>
              <a:rPr lang="ru" sz="14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Мониторинг эффективности мероприятий по обеспечению стабильности инновационной деятельности в пилотных регионах (не менее 4-х).</a:t>
            </a:r>
            <a:endParaRPr sz="140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3D14"/>
              </a:buClr>
              <a:buSzPts val="1400"/>
              <a:buFont typeface="Forum"/>
              <a:buChar char=" "/>
            </a:pPr>
            <a:r>
              <a:rPr lang="ru" sz="14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Подготовка итогового пакета нормативных и методических материалов   для внедрения и тиражирования Модели обеспечения стабильности          и качества инноваций НКО в сфере профилактики детского и семейного неблагополучия.</a:t>
            </a:r>
            <a:endParaRPr sz="140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3D14"/>
              </a:buClr>
              <a:buSzPts val="1400"/>
              <a:buFont typeface="Forum"/>
              <a:buChar char=" "/>
            </a:pPr>
            <a:r>
              <a:rPr lang="ru" sz="14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Цикл онлайн-презентаций и медиа-кейсов для профессионального сообщества с представлением опыта внедрения Модели обеспечения стабильности и качества инноваций НКО. </a:t>
            </a:r>
            <a:endParaRPr sz="240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3D14"/>
              </a:buClr>
              <a:buSzPts val="1400"/>
              <a:buFont typeface="Forum"/>
              <a:buChar char=" "/>
            </a:pPr>
            <a:r>
              <a:rPr lang="ru" sz="14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Итоговая сессия программы профессиональной переподготовки, защита выпускных работ слушателей, вручение дипломов региональным тренерам и супервизорам.</a:t>
            </a:r>
            <a:endParaRPr sz="140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3D14"/>
              </a:buClr>
              <a:buSzPts val="1400"/>
              <a:buFont typeface="Forum"/>
              <a:buChar char=" "/>
            </a:pPr>
            <a:r>
              <a:rPr lang="ru" sz="14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Межрегиональная итоговая конференция с участием представителей ОИВ пилотных регионов</a:t>
            </a:r>
            <a:endParaRPr sz="1100" b="1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82550" algn="just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Didact Gothic"/>
              <a:buChar char=" "/>
            </a:pPr>
            <a:endParaRPr sz="1300">
              <a:solidFill>
                <a:srgbClr val="43434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91440" lvl="0" indent="0" algn="ctr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4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69" name="Google Shape;169;p20"/>
          <p:cNvSpPr/>
          <p:nvPr/>
        </p:nvSpPr>
        <p:spPr>
          <a:xfrm>
            <a:off x="-933295" y="-576093"/>
            <a:ext cx="3642900" cy="3642900"/>
          </a:xfrm>
          <a:prstGeom prst="flowChartConnector">
            <a:avLst/>
          </a:prstGeom>
          <a:solidFill>
            <a:srgbClr val="FCF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0"/>
          <p:cNvSpPr/>
          <p:nvPr/>
        </p:nvSpPr>
        <p:spPr>
          <a:xfrm>
            <a:off x="-408142" y="-50947"/>
            <a:ext cx="2592600" cy="2592600"/>
          </a:xfrm>
          <a:prstGeom prst="flowChartConnector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0"/>
          <p:cNvSpPr/>
          <p:nvPr/>
        </p:nvSpPr>
        <p:spPr>
          <a:xfrm>
            <a:off x="0" y="428850"/>
            <a:ext cx="8555100" cy="7581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0"/>
          <p:cNvSpPr/>
          <p:nvPr/>
        </p:nvSpPr>
        <p:spPr>
          <a:xfrm>
            <a:off x="2483550" y="549613"/>
            <a:ext cx="150600" cy="150600"/>
          </a:xfrm>
          <a:prstGeom prst="flowChartConnector">
            <a:avLst/>
          </a:prstGeom>
          <a:solidFill>
            <a:srgbClr val="F8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0"/>
          <p:cNvSpPr/>
          <p:nvPr/>
        </p:nvSpPr>
        <p:spPr>
          <a:xfrm>
            <a:off x="2501800" y="1569175"/>
            <a:ext cx="180900" cy="1377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0"/>
          <p:cNvSpPr/>
          <p:nvPr/>
        </p:nvSpPr>
        <p:spPr>
          <a:xfrm>
            <a:off x="2501800" y="2064475"/>
            <a:ext cx="180900" cy="1377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0"/>
          <p:cNvSpPr txBox="1"/>
          <p:nvPr/>
        </p:nvSpPr>
        <p:spPr>
          <a:xfrm>
            <a:off x="2682700" y="450050"/>
            <a:ext cx="76449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ollkorn"/>
              <a:buNone/>
            </a:pPr>
            <a:r>
              <a:rPr lang="ru" sz="2900">
                <a:solidFill>
                  <a:srgbClr val="F8F1DD"/>
                </a:solidFill>
                <a:latin typeface="Forum"/>
                <a:ea typeface="Forum"/>
                <a:cs typeface="Forum"/>
                <a:sym typeface="Forum"/>
              </a:rPr>
              <a:t>ЭТАПЫ РЕАЛИЗАЦИИ </a:t>
            </a:r>
            <a:r>
              <a:rPr lang="ru" sz="2800">
                <a:solidFill>
                  <a:srgbClr val="F8F1DD"/>
                </a:solidFill>
                <a:latin typeface="Forum"/>
                <a:ea typeface="Forum"/>
                <a:cs typeface="Forum"/>
                <a:sym typeface="Forum"/>
              </a:rPr>
              <a:t> – </a:t>
            </a:r>
            <a:endParaRPr sz="2800">
              <a:solidFill>
                <a:srgbClr val="F8F1DD"/>
              </a:solidFill>
              <a:latin typeface="Forum"/>
              <a:ea typeface="Forum"/>
              <a:cs typeface="Forum"/>
              <a:sym typeface="Forum"/>
            </a:endParaRPr>
          </a:p>
          <a:p>
            <a:pPr marL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ollkorn"/>
              <a:buNone/>
            </a:pPr>
            <a:r>
              <a:rPr lang="ru" sz="2000">
                <a:solidFill>
                  <a:srgbClr val="F8F1DD"/>
                </a:solidFill>
                <a:latin typeface="Forum"/>
                <a:ea typeface="Forum"/>
                <a:cs typeface="Forum"/>
                <a:sym typeface="Forum"/>
              </a:rPr>
              <a:t>завершающий  (ноябрь 2021 – декабрь 2021)</a:t>
            </a:r>
            <a:endParaRPr sz="2100">
              <a:solidFill>
                <a:srgbClr val="F8F1DD"/>
              </a:solidFill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176" name="Google Shape;176;p20"/>
          <p:cNvSpPr/>
          <p:nvPr/>
        </p:nvSpPr>
        <p:spPr>
          <a:xfrm>
            <a:off x="2501800" y="2902675"/>
            <a:ext cx="180900" cy="1377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0"/>
          <p:cNvSpPr/>
          <p:nvPr/>
        </p:nvSpPr>
        <p:spPr>
          <a:xfrm>
            <a:off x="2501800" y="3588475"/>
            <a:ext cx="180900" cy="1377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0"/>
          <p:cNvSpPr/>
          <p:nvPr/>
        </p:nvSpPr>
        <p:spPr>
          <a:xfrm>
            <a:off x="2501800" y="4350475"/>
            <a:ext cx="180900" cy="1377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9" name="Google Shape;17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025" y="4299055"/>
            <a:ext cx="868250" cy="752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240320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1"/>
          <p:cNvSpPr/>
          <p:nvPr/>
        </p:nvSpPr>
        <p:spPr>
          <a:xfrm>
            <a:off x="8503689" y="3028886"/>
            <a:ext cx="505800" cy="505800"/>
          </a:xfrm>
          <a:prstGeom prst="flowChartConnector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1"/>
          <p:cNvSpPr/>
          <p:nvPr/>
        </p:nvSpPr>
        <p:spPr>
          <a:xfrm>
            <a:off x="8576608" y="3101798"/>
            <a:ext cx="360000" cy="360000"/>
          </a:xfrm>
          <a:prstGeom prst="flowChartConnector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1"/>
          <p:cNvSpPr/>
          <p:nvPr/>
        </p:nvSpPr>
        <p:spPr>
          <a:xfrm>
            <a:off x="6700698" y="-869444"/>
            <a:ext cx="3907500" cy="3907500"/>
          </a:xfrm>
          <a:prstGeom prst="flowChartConnector">
            <a:avLst/>
          </a:prstGeom>
          <a:solidFill>
            <a:srgbClr val="F8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1"/>
          <p:cNvSpPr/>
          <p:nvPr/>
        </p:nvSpPr>
        <p:spPr>
          <a:xfrm>
            <a:off x="7187224" y="-382918"/>
            <a:ext cx="2935200" cy="2935200"/>
          </a:xfrm>
          <a:prstGeom prst="flowChartConnector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1"/>
          <p:cNvSpPr/>
          <p:nvPr/>
        </p:nvSpPr>
        <p:spPr>
          <a:xfrm>
            <a:off x="461400" y="444500"/>
            <a:ext cx="8755800" cy="6663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1"/>
          <p:cNvSpPr txBox="1">
            <a:spLocks noGrp="1"/>
          </p:cNvSpPr>
          <p:nvPr>
            <p:ph type="ctrTitle"/>
          </p:nvPr>
        </p:nvSpPr>
        <p:spPr>
          <a:xfrm>
            <a:off x="-532200" y="673625"/>
            <a:ext cx="8246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900">
                <a:solidFill>
                  <a:srgbClr val="F8F1DD"/>
                </a:solidFill>
                <a:latin typeface="Forum"/>
                <a:ea typeface="Forum"/>
                <a:cs typeface="Forum"/>
                <a:sym typeface="Forum"/>
              </a:rPr>
              <a:t>ОЖИДАЕМЫЕ РЕЗУЛЬТАТЫ:</a:t>
            </a:r>
            <a:endParaRPr sz="2900">
              <a:solidFill>
                <a:srgbClr val="F8F1DD"/>
              </a:solidFill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191" name="Google Shape;191;p21"/>
          <p:cNvSpPr/>
          <p:nvPr/>
        </p:nvSpPr>
        <p:spPr>
          <a:xfrm>
            <a:off x="1256350" y="659738"/>
            <a:ext cx="150600" cy="150600"/>
          </a:xfrm>
          <a:prstGeom prst="flowChartConnector">
            <a:avLst/>
          </a:prstGeom>
          <a:solidFill>
            <a:srgbClr val="F8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1"/>
          <p:cNvSpPr txBox="1"/>
          <p:nvPr/>
        </p:nvSpPr>
        <p:spPr>
          <a:xfrm>
            <a:off x="1524000" y="1295400"/>
            <a:ext cx="6482700" cy="21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lvl="0" indent="-762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53D14"/>
              </a:buClr>
              <a:buSzPts val="1200"/>
              <a:buFont typeface="Forum"/>
              <a:buChar char=" "/>
            </a:pPr>
            <a:r>
              <a:rPr lang="ru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Создано не менее 4–х опорных Ресурсных центров на базе НКО.  </a:t>
            </a:r>
            <a:endParaRPr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762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653D14"/>
              </a:buClr>
              <a:buSzPts val="1200"/>
              <a:buFont typeface="Forum"/>
              <a:buChar char=" "/>
            </a:pPr>
            <a:r>
              <a:rPr lang="ru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Прошли обучение не менее 30 региональных тренеров-супервизоров, не менее 20 получили дипломы о профессиональной переподготовке. </a:t>
            </a:r>
            <a:endParaRPr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762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653D14"/>
              </a:buClr>
              <a:buSzPts val="1200"/>
              <a:buFont typeface="Forum"/>
              <a:buChar char=" "/>
            </a:pPr>
            <a:r>
              <a:rPr lang="ru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Прошли базовое обучение и получают профессиональную поддержку                    по инновационным технологиям работы с семьями - не менее 350 специалистов.</a:t>
            </a:r>
            <a:endParaRPr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762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653D14"/>
              </a:buClr>
              <a:buSzPts val="1200"/>
              <a:buFont typeface="Forum"/>
              <a:buChar char=" "/>
            </a:pPr>
            <a:r>
              <a:rPr lang="ru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Созданы и находятся в открытом доступе информационно - образовательные медиа-кейсы для родительского и профессионального сообщества – не менее 10</a:t>
            </a:r>
            <a:endParaRPr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762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653D14"/>
              </a:buClr>
              <a:buSzPts val="1200"/>
              <a:buFont typeface="Forum"/>
              <a:buChar char=" "/>
            </a:pPr>
            <a:r>
              <a:rPr lang="ru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Получили улучшенные семейно-ориентированные услуги (очно и дистантно) –               не менее 2500 представителей кровных и замещающих семей. Улучшилось качество жизни в семьях у не менее 2100 детей из семей целевых групп.</a:t>
            </a:r>
            <a:endParaRPr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762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653D14"/>
              </a:buClr>
              <a:buSzPts val="1200"/>
              <a:buFont typeface="Forum"/>
              <a:buChar char=" "/>
            </a:pPr>
            <a:r>
              <a:rPr lang="ru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Получили информацию о возможностях оперативной помощи в трудных                    и кризисных ситуациях (очно и дистантно) – не менее 20 000 детей и родителей.</a:t>
            </a:r>
            <a:endParaRPr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762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653D14"/>
              </a:buClr>
              <a:buSzPts val="1200"/>
              <a:buFont typeface="Forum"/>
              <a:buChar char=" "/>
            </a:pPr>
            <a:r>
              <a:rPr lang="ru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Устойчиво сохраняются разработанные и внедренные в результате реализации проекта инновации – в не менее чем 10 регионах.</a:t>
            </a:r>
            <a:endParaRPr sz="1200" b="1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1143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 "/>
            </a:pP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93" name="Google Shape;193;p21"/>
          <p:cNvSpPr/>
          <p:nvPr/>
        </p:nvSpPr>
        <p:spPr>
          <a:xfrm>
            <a:off x="1414200" y="1415150"/>
            <a:ext cx="180900" cy="65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1"/>
          <p:cNvSpPr/>
          <p:nvPr/>
        </p:nvSpPr>
        <p:spPr>
          <a:xfrm>
            <a:off x="1414200" y="1719950"/>
            <a:ext cx="180900" cy="65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1"/>
          <p:cNvSpPr/>
          <p:nvPr/>
        </p:nvSpPr>
        <p:spPr>
          <a:xfrm>
            <a:off x="1414200" y="1948550"/>
            <a:ext cx="180900" cy="65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1"/>
          <p:cNvSpPr/>
          <p:nvPr/>
        </p:nvSpPr>
        <p:spPr>
          <a:xfrm>
            <a:off x="1414200" y="2253350"/>
            <a:ext cx="180900" cy="65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1"/>
          <p:cNvSpPr/>
          <p:nvPr/>
        </p:nvSpPr>
        <p:spPr>
          <a:xfrm>
            <a:off x="1414200" y="2710550"/>
            <a:ext cx="180900" cy="65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1"/>
          <p:cNvSpPr/>
          <p:nvPr/>
        </p:nvSpPr>
        <p:spPr>
          <a:xfrm>
            <a:off x="1414200" y="3091550"/>
            <a:ext cx="180900" cy="65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1"/>
          <p:cNvSpPr/>
          <p:nvPr/>
        </p:nvSpPr>
        <p:spPr>
          <a:xfrm>
            <a:off x="1414200" y="3701150"/>
            <a:ext cx="180900" cy="65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1"/>
          <p:cNvSpPr/>
          <p:nvPr/>
        </p:nvSpPr>
        <p:spPr>
          <a:xfrm>
            <a:off x="1414200" y="4158350"/>
            <a:ext cx="180900" cy="65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1" name="Google Shape;20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1675" y="4299055"/>
            <a:ext cx="868250" cy="752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03228" y="0"/>
            <a:ext cx="240320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2"/>
          <p:cNvSpPr/>
          <p:nvPr/>
        </p:nvSpPr>
        <p:spPr>
          <a:xfrm>
            <a:off x="8503689" y="3028886"/>
            <a:ext cx="505800" cy="505800"/>
          </a:xfrm>
          <a:prstGeom prst="flowChartConnector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2"/>
          <p:cNvSpPr/>
          <p:nvPr/>
        </p:nvSpPr>
        <p:spPr>
          <a:xfrm>
            <a:off x="8576608" y="3101798"/>
            <a:ext cx="360000" cy="360000"/>
          </a:xfrm>
          <a:prstGeom prst="flowChartConnector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2"/>
          <p:cNvSpPr/>
          <p:nvPr/>
        </p:nvSpPr>
        <p:spPr>
          <a:xfrm>
            <a:off x="6700698" y="-869444"/>
            <a:ext cx="3907500" cy="3907500"/>
          </a:xfrm>
          <a:prstGeom prst="flowChartConnector">
            <a:avLst/>
          </a:prstGeom>
          <a:solidFill>
            <a:srgbClr val="F8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2"/>
          <p:cNvSpPr/>
          <p:nvPr/>
        </p:nvSpPr>
        <p:spPr>
          <a:xfrm>
            <a:off x="7187224" y="-382918"/>
            <a:ext cx="2935200" cy="2935200"/>
          </a:xfrm>
          <a:prstGeom prst="flowChartConnector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2"/>
          <p:cNvSpPr/>
          <p:nvPr/>
        </p:nvSpPr>
        <p:spPr>
          <a:xfrm>
            <a:off x="461400" y="444500"/>
            <a:ext cx="8755800" cy="6663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2"/>
          <p:cNvSpPr txBox="1">
            <a:spLocks noGrp="1"/>
          </p:cNvSpPr>
          <p:nvPr>
            <p:ph type="ctrTitle"/>
          </p:nvPr>
        </p:nvSpPr>
        <p:spPr>
          <a:xfrm>
            <a:off x="-456000" y="673625"/>
            <a:ext cx="8246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900">
                <a:solidFill>
                  <a:srgbClr val="F8F1DD"/>
                </a:solidFill>
                <a:latin typeface="Forum"/>
                <a:ea typeface="Forum"/>
                <a:cs typeface="Forum"/>
                <a:sym typeface="Forum"/>
              </a:rPr>
              <a:t>ОЖИДАЕМЫЕ РЕЗУЛЬТАТЫ:</a:t>
            </a:r>
            <a:endParaRPr sz="2900">
              <a:solidFill>
                <a:srgbClr val="F8F1DD"/>
              </a:solidFill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213" name="Google Shape;213;p22"/>
          <p:cNvSpPr/>
          <p:nvPr/>
        </p:nvSpPr>
        <p:spPr>
          <a:xfrm>
            <a:off x="1332550" y="659738"/>
            <a:ext cx="150600" cy="150600"/>
          </a:xfrm>
          <a:prstGeom prst="flowChartConnector">
            <a:avLst/>
          </a:prstGeom>
          <a:solidFill>
            <a:srgbClr val="F8F1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2"/>
          <p:cNvSpPr txBox="1"/>
          <p:nvPr/>
        </p:nvSpPr>
        <p:spPr>
          <a:xfrm>
            <a:off x="1524000" y="914400"/>
            <a:ext cx="7052700" cy="21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" lvl="0" indent="-63500" algn="just" rtl="0">
              <a:spcBef>
                <a:spcPts val="0"/>
              </a:spcBef>
              <a:spcAft>
                <a:spcPts val="0"/>
              </a:spcAft>
              <a:buClr>
                <a:srgbClr val="653D14"/>
              </a:buClr>
              <a:buSzPts val="1000"/>
              <a:buFont typeface="Forum"/>
              <a:buChar char=" "/>
            </a:pPr>
            <a:endParaRPr sz="160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698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653D14"/>
              </a:buClr>
              <a:buSzPts val="1100"/>
              <a:buFont typeface="Forum"/>
              <a:buChar char=" "/>
            </a:pPr>
            <a:r>
              <a:rPr lang="ru" sz="13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Создан механизм обеспечения устойчивого функционирования инноваций в НКО-секторе            в сфере защиты детства. </a:t>
            </a:r>
            <a:endParaRPr sz="130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69850" algn="l" rtl="0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Clr>
                <a:srgbClr val="653D14"/>
              </a:buClr>
              <a:buSzPts val="1100"/>
              <a:buFont typeface="Forum"/>
              <a:buChar char=" "/>
            </a:pPr>
            <a:r>
              <a:rPr lang="ru" sz="13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Подготовлена межрегиональная разноуровневая команда тренеров и супервизоров, отработаны алгоритмы их деятельности по поддержанию технологической дисциплины и качества инновационных услуг для различных целевых групп семей благополучателей.   </a:t>
            </a:r>
            <a:endParaRPr sz="130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69850" algn="l" rtl="0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Clr>
                <a:srgbClr val="653D14"/>
              </a:buClr>
              <a:buSzPts val="1100"/>
              <a:buFont typeface="Forum"/>
              <a:buChar char=" "/>
            </a:pPr>
            <a:r>
              <a:rPr lang="ru" sz="13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В регионах сформированы команды, способные самостоятельно управлять качеством услуг. Региональные специалисты самостоятельно решают возникающие трудности и, при необходимости, имеют доступ к экспертной поддержке специалистов «Конструктора социальных практик НКО».</a:t>
            </a:r>
            <a:endParaRPr sz="130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69850" algn="l" rtl="0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Clr>
                <a:srgbClr val="653D14"/>
              </a:buClr>
              <a:buSzPts val="1100"/>
              <a:buFont typeface="Forum"/>
              <a:buChar char=" "/>
            </a:pPr>
            <a:r>
              <a:rPr lang="ru" sz="13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Помогающие специалисты, работающие с детьми и семьями, привержены ценности поддержания качества оказания услуг. Специалисты сформировали устойчивые профессиональные установки и приобрели необходимые навыки для создания поддерживающей позиции по отношению         к семьям.</a:t>
            </a:r>
            <a:endParaRPr sz="130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69850" algn="l" rtl="0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Clr>
                <a:srgbClr val="653D14"/>
              </a:buClr>
              <a:buSzPts val="1100"/>
              <a:buFont typeface="Forum"/>
              <a:buChar char=" "/>
            </a:pPr>
            <a:r>
              <a:rPr lang="ru" sz="13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Семьи получили улучшенные семейно-ориентированные услуги, смогли преодолеть трудную жизненную (кризисную) ситуацию и восстановили свою способность самостоятельно заботиться о детях, повысилась их «субъектность» в решении жизненных проблем.</a:t>
            </a:r>
            <a:endParaRPr sz="130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69850" algn="l" rtl="0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Clr>
                <a:srgbClr val="653D14"/>
              </a:buClr>
              <a:buSzPts val="1100"/>
              <a:buFont typeface="Forum"/>
              <a:buChar char=" "/>
            </a:pPr>
            <a:r>
              <a:rPr lang="ru" sz="13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В регионах обеспечено устойчивое функционирование внедренных инновационных социальных технологий. </a:t>
            </a:r>
            <a:endParaRPr sz="1300">
              <a:solidFill>
                <a:schemeClr val="dk1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69850" algn="l" rtl="0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Clr>
                <a:srgbClr val="653D14"/>
              </a:buClr>
              <a:buSzPts val="1100"/>
              <a:buFont typeface="Forum"/>
              <a:buChar char=" "/>
            </a:pPr>
            <a:r>
              <a:rPr lang="ru" sz="1300">
                <a:solidFill>
                  <a:srgbClr val="653D14"/>
                </a:solidFill>
                <a:latin typeface="Forum"/>
                <a:ea typeface="Forum"/>
                <a:cs typeface="Forum"/>
                <a:sym typeface="Forum"/>
              </a:rPr>
              <a:t>Созданы условия для масштабирования инновационных технологий и услуг в региональные системы защиты детства и их устойчивого использования в работе большого числа помогающих специалистов. </a:t>
            </a:r>
            <a:endParaRPr sz="1300">
              <a:solidFill>
                <a:srgbClr val="653D14"/>
              </a:solidFill>
              <a:latin typeface="Forum"/>
              <a:ea typeface="Forum"/>
              <a:cs typeface="Forum"/>
              <a:sym typeface="Forum"/>
            </a:endParaRPr>
          </a:p>
          <a:p>
            <a:pPr marL="91440" lvl="0" indent="-1143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 "/>
            </a:pP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15" name="Google Shape;215;p22"/>
          <p:cNvSpPr/>
          <p:nvPr/>
        </p:nvSpPr>
        <p:spPr>
          <a:xfrm>
            <a:off x="1414200" y="1262750"/>
            <a:ext cx="180900" cy="65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2"/>
          <p:cNvSpPr/>
          <p:nvPr/>
        </p:nvSpPr>
        <p:spPr>
          <a:xfrm>
            <a:off x="1414200" y="1643750"/>
            <a:ext cx="180900" cy="65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2"/>
          <p:cNvSpPr/>
          <p:nvPr/>
        </p:nvSpPr>
        <p:spPr>
          <a:xfrm>
            <a:off x="1414200" y="2253350"/>
            <a:ext cx="180900" cy="65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2"/>
          <p:cNvSpPr/>
          <p:nvPr/>
        </p:nvSpPr>
        <p:spPr>
          <a:xfrm>
            <a:off x="1414200" y="2939150"/>
            <a:ext cx="180900" cy="65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2"/>
          <p:cNvSpPr/>
          <p:nvPr/>
        </p:nvSpPr>
        <p:spPr>
          <a:xfrm>
            <a:off x="1414200" y="3624950"/>
            <a:ext cx="180900" cy="65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2"/>
          <p:cNvSpPr/>
          <p:nvPr/>
        </p:nvSpPr>
        <p:spPr>
          <a:xfrm>
            <a:off x="1414200" y="4158350"/>
            <a:ext cx="180900" cy="65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2"/>
          <p:cNvSpPr/>
          <p:nvPr/>
        </p:nvSpPr>
        <p:spPr>
          <a:xfrm>
            <a:off x="1414200" y="4539350"/>
            <a:ext cx="180900" cy="65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2316</Words>
  <Application>Microsoft Office PowerPoint</Application>
  <PresentationFormat>Экран (16:9)</PresentationFormat>
  <Paragraphs>190</Paragraphs>
  <Slides>22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Forum</vt:lpstr>
      <vt:lpstr>Noto Sans Symbols</vt:lpstr>
      <vt:lpstr>Montserrat</vt:lpstr>
      <vt:lpstr>Cambria</vt:lpstr>
      <vt:lpstr>Vollkorn</vt:lpstr>
      <vt:lpstr>Didact Gothic</vt:lpstr>
      <vt:lpstr>Arial</vt:lpstr>
      <vt:lpstr>Calibri</vt:lpstr>
      <vt:lpstr>Simple Light</vt:lpstr>
      <vt:lpstr>  КОНСТРУКТОР СОЦИАЛЬНЫХ ПРАКТИК НКО -3.  Стабильность и качество инноваций в сфере защиты детства    Установочная встреча пилотных площадок проекта </vt:lpstr>
      <vt:lpstr>ПЛАН ВСТРЕЧИ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ОЖИДАЕМЫЕ РЕЗУЛЬТАТЫ:</vt:lpstr>
      <vt:lpstr>ОЖИДАЕМЫЕ РЕЗУЛЬТАТЫ:</vt:lpstr>
      <vt:lpstr>Презентация PowerPoint</vt:lpstr>
      <vt:lpstr>Предварительные результаты исследования   факторов риска, влияющих на «жизнестойкость» инноваций в НКО-секторе пилотных регионов  </vt:lpstr>
      <vt:lpstr>Презентация PowerPoint</vt:lpstr>
      <vt:lpstr>СКОЛЬКО ВРЕМЕНИ ИСПОЛЬЗУЮТСЯ ЭТИ ТЕХНОЛОГИИ?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требования  к  командам пилотных площадок </vt:lpstr>
      <vt:lpstr>План ближайших действий </vt:lpstr>
      <vt:lpstr>ССЫЛКИ И 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КОНСТРУКТОР СОЦИАЛЬНЫХ ПРАКТИК НКО -3.  Стабильность и качество инноваций в сфере защиты детства    Установочная встреча пилотных площадок проекта</dc:title>
  <dc:creator>User</dc:creator>
  <cp:lastModifiedBy>НКО Вектор</cp:lastModifiedBy>
  <cp:revision>11</cp:revision>
  <dcterms:modified xsi:type="dcterms:W3CDTF">2020-08-27T13:55:36Z</dcterms:modified>
</cp:coreProperties>
</file>