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74"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6" r:id="rId19"/>
    <p:sldId id="275" r:id="rId20"/>
    <p:sldId id="277" r:id="rId21"/>
    <p:sldId id="272" r:id="rId22"/>
    <p:sldId id="278" r:id="rId23"/>
    <p:sldId id="273" r:id="rId2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5052" autoAdjust="0"/>
  </p:normalViewPr>
  <p:slideViewPr>
    <p:cSldViewPr snapToGrid="0">
      <p:cViewPr varScale="1">
        <p:scale>
          <a:sx n="110" d="100"/>
          <a:sy n="110" d="100"/>
        </p:scale>
        <p:origin x="-558" y="-96"/>
      </p:cViewPr>
      <p:guideLst>
        <p:guide orient="horz" pos="2160"/>
        <p:guide pos="3840"/>
      </p:guideLst>
    </p:cSldViewPr>
  </p:slideViewPr>
  <p:notesTextViewPr>
    <p:cViewPr>
      <p:scale>
        <a:sx n="3" d="2"/>
        <a:sy n="3" d="2"/>
      </p:scale>
      <p:origin x="0" y="0"/>
    </p:cViewPr>
  </p:notesTextViewPr>
  <p:notesViewPr>
    <p:cSldViewPr snapToGrid="0">
      <p:cViewPr varScale="1">
        <p:scale>
          <a:sx n="88" d="100"/>
          <a:sy n="88" d="100"/>
        </p:scale>
        <p:origin x="3822" y="10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8A7624-0BC6-4880-BE1E-364C0C798783}" type="datetimeFigureOut">
              <a:rPr lang="ru-RU" smtClean="0"/>
              <a:pPr/>
              <a:t>04.02.2021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7F470D-C158-47F8-A252-EA774353A28A}" type="slidenum">
              <a:rPr lang="ru-RU" smtClean="0"/>
              <a:pPr/>
              <a:t>‹#›</a:t>
            </a:fld>
            <a:endParaRPr lang="ru-RU"/>
          </a:p>
        </p:txBody>
      </p:sp>
    </p:spTree>
    <p:extLst>
      <p:ext uri="{BB962C8B-B14F-4D97-AF65-F5344CB8AC3E}">
        <p14:creationId xmlns:p14="http://schemas.microsoft.com/office/powerpoint/2010/main" xmlns="" val="562348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Если организация зарегистрирована в форме регионального общественного объединения, она должна работать только на территории своего субъекта Российской Федерации. Если организация ранее работала только в своём регионе, но планирует расширение деятельности на несколько соседних, такой проект может получиться успешным при условии уже налаженного взаимодействия. При этом стоит реально оценить свои возможности по сотрудничеству с другими территориями.</a:t>
            </a:r>
            <a:endParaRPr lang="ru-RU" dirty="0"/>
          </a:p>
        </p:txBody>
      </p:sp>
      <p:sp>
        <p:nvSpPr>
          <p:cNvPr id="4" name="Номер слайда 3"/>
          <p:cNvSpPr>
            <a:spLocks noGrp="1"/>
          </p:cNvSpPr>
          <p:nvPr>
            <p:ph type="sldNum" sz="quarter" idx="10"/>
          </p:nvPr>
        </p:nvSpPr>
        <p:spPr/>
        <p:txBody>
          <a:bodyPr/>
          <a:lstStyle/>
          <a:p>
            <a:fld id="{FB7F470D-C158-47F8-A252-EA774353A28A}" type="slidenum">
              <a:rPr lang="ru-RU" smtClean="0"/>
              <a:pPr/>
              <a:t>10</a:t>
            </a:fld>
            <a:endParaRPr lang="ru-RU"/>
          </a:p>
        </p:txBody>
      </p:sp>
    </p:spTree>
    <p:extLst>
      <p:ext uri="{BB962C8B-B14F-4D97-AF65-F5344CB8AC3E}">
        <p14:creationId xmlns:p14="http://schemas.microsoft.com/office/powerpoint/2010/main" xmlns="" val="4227185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В заявках часто говорится об общемировых ситуациях, словах президента, мировых тенденциях. Эксперты, однако, ждут описания конкретной проблемы в конкретном регионе и рассказа о том, как ее решает проект. Эксперты ждут статистики и ссылок  к исследованиям социальной среды в регионе — а вместо этого получают общие фразы и размытые заявления.</a:t>
            </a:r>
          </a:p>
          <a:p>
            <a:endParaRPr lang="ru-RU" dirty="0" smtClean="0"/>
          </a:p>
          <a:p>
            <a:r>
              <a:rPr lang="ru-RU" b="1" dirty="0" smtClean="0"/>
              <a:t>После</a:t>
            </a:r>
            <a:r>
              <a:rPr lang="ru-RU" b="1" baseline="0" dirty="0" smtClean="0"/>
              <a:t> примера:</a:t>
            </a:r>
          </a:p>
          <a:p>
            <a:pPr fontAlgn="base"/>
            <a:r>
              <a:rPr lang="ru-RU" sz="1200" kern="1200" dirty="0" smtClean="0">
                <a:solidFill>
                  <a:schemeClr val="tx1"/>
                </a:solidFill>
                <a:effectLst/>
                <a:latin typeface="+mn-lt"/>
                <a:ea typeface="+mn-ea"/>
                <a:cs typeface="+mn-cs"/>
              </a:rPr>
              <a:t>В этом поле следует подробно описать проблемы целевой группы, которые планируется решить в рамках проекта. Если целевых групп несколько — необходимо описать проблемы каждой из них.   1. Каких людей касается проблема? Коротко описать целевую группу: её состав и количество представителей на конкретной территории реализации проекта. 2. В чём заключается проблема? Важно описать, что сейчас не устраивает конкретную целевую группу и каковы причины существования этой проблемы. 3. Привести результаты собственных исследований целевой группы: наблюдения, опросы, интервью, а также результаты сторонних исследований со ссылками на источники. 4. Указать (при наличии) конкретные цитаты из СМИ, выдержки из официальной статистики, сведения от органов власти, которые касаются выбранной целевой группы на выбранной территории, обязательно сопроводив информацию ссылками на источники.</a:t>
            </a:r>
          </a:p>
          <a:p>
            <a:r>
              <a:rPr lang="ru-RU" sz="1200" kern="1200" dirty="0" smtClean="0">
                <a:solidFill>
                  <a:schemeClr val="tx1"/>
                </a:solidFill>
                <a:effectLst/>
                <a:latin typeface="+mn-lt"/>
                <a:ea typeface="+mn-ea"/>
                <a:cs typeface="+mn-cs"/>
              </a:rPr>
              <a:t>Размытое описание социальной значимости заставляет экспертов задуматься, понимает ли заявитель проблему в регионе </a:t>
            </a:r>
          </a:p>
          <a:p>
            <a:endParaRPr lang="ru-RU" dirty="0" smtClean="0"/>
          </a:p>
        </p:txBody>
      </p:sp>
      <p:sp>
        <p:nvSpPr>
          <p:cNvPr id="4" name="Номер слайда 3"/>
          <p:cNvSpPr>
            <a:spLocks noGrp="1"/>
          </p:cNvSpPr>
          <p:nvPr>
            <p:ph type="sldNum" sz="quarter" idx="10"/>
          </p:nvPr>
        </p:nvSpPr>
        <p:spPr/>
        <p:txBody>
          <a:bodyPr/>
          <a:lstStyle/>
          <a:p>
            <a:fld id="{FB7F470D-C158-47F8-A252-EA774353A28A}" type="slidenum">
              <a:rPr lang="ru-RU" smtClean="0"/>
              <a:pPr/>
              <a:t>11</a:t>
            </a:fld>
            <a:endParaRPr lang="ru-RU"/>
          </a:p>
        </p:txBody>
      </p:sp>
    </p:spTree>
    <p:extLst>
      <p:ext uri="{BB962C8B-B14F-4D97-AF65-F5344CB8AC3E}">
        <p14:creationId xmlns:p14="http://schemas.microsoft.com/office/powerpoint/2010/main" xmlns="" val="1338239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Проблемы с размытыми формулировками есть и здесь: цель должна быть короткой, внятной и понятной. Распространенная ошибка — нарушение логики. Мероприятия в заявке не решают задачи проекта и приводят в итоге совсем не к заявленной цели.</a:t>
            </a:r>
          </a:p>
          <a:p>
            <a:r>
              <a:rPr lang="ru-RU" dirty="0" smtClean="0"/>
              <a:t>Цель- Это желаемый результат деятельности, достигнутый в пределах реализации проекта.</a:t>
            </a:r>
          </a:p>
          <a:p>
            <a:r>
              <a:rPr lang="ru-RU" dirty="0" smtClean="0"/>
              <a:t>Формулировка цели должна быть увязана с выявленной проблемой и по возможности решать ее, указывая путь от реального состояния дел до идеального или предполагаемого после реализации данного проекта</a:t>
            </a:r>
          </a:p>
          <a:p>
            <a:r>
              <a:rPr lang="ru-RU" dirty="0" smtClean="0"/>
              <a:t>Цель должна быть напрямую связана с целевой группой      Следует избегать общих фраз, формулировка должна быть максимально конкретной. Как правило, у проекта одна цель, которую возможно достичь, решив несколько задач. </a:t>
            </a:r>
          </a:p>
          <a:p>
            <a:endParaRPr lang="ru-RU" dirty="0" smtClean="0"/>
          </a:p>
          <a:p>
            <a:r>
              <a:rPr lang="ru-RU" b="1" dirty="0" smtClean="0"/>
              <a:t>После</a:t>
            </a:r>
            <a:r>
              <a:rPr lang="ru-RU" b="1" baseline="0" dirty="0" smtClean="0"/>
              <a:t> примера:</a:t>
            </a:r>
          </a:p>
          <a:p>
            <a:r>
              <a:rPr lang="ru-RU" sz="1200" kern="1200" dirty="0" smtClean="0">
                <a:solidFill>
                  <a:schemeClr val="tx1"/>
                </a:solidFill>
                <a:effectLst/>
                <a:latin typeface="+mn-lt"/>
                <a:ea typeface="+mn-ea"/>
                <a:cs typeface="+mn-cs"/>
              </a:rPr>
              <a:t> — откуда возьмутся  дети, подростки и, молодежь, которые указаны как  </a:t>
            </a:r>
            <a:r>
              <a:rPr lang="ru-RU" sz="1200" kern="1200" dirty="0" err="1" smtClean="0">
                <a:solidFill>
                  <a:schemeClr val="tx1"/>
                </a:solidFill>
                <a:effectLst/>
                <a:latin typeface="+mn-lt"/>
                <a:ea typeface="+mn-ea"/>
                <a:cs typeface="+mn-cs"/>
              </a:rPr>
              <a:t>благополучатели</a:t>
            </a:r>
            <a:r>
              <a:rPr lang="ru-RU" sz="1200" kern="1200" dirty="0" smtClean="0">
                <a:solidFill>
                  <a:schemeClr val="tx1"/>
                </a:solidFill>
                <a:effectLst/>
                <a:latin typeface="+mn-lt"/>
                <a:ea typeface="+mn-ea"/>
                <a:cs typeface="+mn-cs"/>
              </a:rPr>
              <a:t>?</a:t>
            </a:r>
          </a:p>
          <a:p>
            <a:pPr fontAlgn="base"/>
            <a:r>
              <a:rPr lang="ru-RU" sz="1200" kern="1200" dirty="0" smtClean="0">
                <a:solidFill>
                  <a:schemeClr val="tx1"/>
                </a:solidFill>
                <a:effectLst/>
                <a:latin typeface="+mn-lt"/>
                <a:ea typeface="+mn-ea"/>
                <a:cs typeface="+mn-cs"/>
              </a:rPr>
              <a:t>  Любой проект имеет структуру: цели, задачи, механизм реализации, результаты, бюджет. И все части проекта должны вытекать одно из другого. Зачастую, календарный план мероприятий не соотносится с бюджетом проекта.</a:t>
            </a:r>
            <a:endParaRPr lang="ru-RU" dirty="0" smtClean="0"/>
          </a:p>
        </p:txBody>
      </p:sp>
      <p:sp>
        <p:nvSpPr>
          <p:cNvPr id="4" name="Номер слайда 3"/>
          <p:cNvSpPr>
            <a:spLocks noGrp="1"/>
          </p:cNvSpPr>
          <p:nvPr>
            <p:ph type="sldNum" sz="quarter" idx="10"/>
          </p:nvPr>
        </p:nvSpPr>
        <p:spPr/>
        <p:txBody>
          <a:bodyPr/>
          <a:lstStyle/>
          <a:p>
            <a:fld id="{FB7F470D-C158-47F8-A252-EA774353A28A}" type="slidenum">
              <a:rPr lang="ru-RU" smtClean="0"/>
              <a:pPr/>
              <a:t>13</a:t>
            </a:fld>
            <a:endParaRPr lang="ru-RU"/>
          </a:p>
        </p:txBody>
      </p:sp>
    </p:spTree>
    <p:extLst>
      <p:ext uri="{BB962C8B-B14F-4D97-AF65-F5344CB8AC3E}">
        <p14:creationId xmlns:p14="http://schemas.microsoft.com/office/powerpoint/2010/main" xmlns="" val="2360650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b="1" dirty="0" smtClean="0"/>
              <a:t>4. Оторванность от рынка социальных услуг в регионе и стране</a:t>
            </a:r>
          </a:p>
          <a:p>
            <a:r>
              <a:rPr lang="ru-RU" dirty="0" smtClean="0"/>
              <a:t>Каждый третий эксперт говорит, что организации не знают, что происходит в их секторе, в регионе и стране, часто используют устаревшие технологии и методики. И если для небольших проектов, особенно в маленьких населенных пунктах, не так важна </a:t>
            </a:r>
            <a:r>
              <a:rPr lang="ru-RU" dirty="0" err="1" smtClean="0"/>
              <a:t>инновационность</a:t>
            </a:r>
            <a:r>
              <a:rPr lang="ru-RU" dirty="0" smtClean="0"/>
              <a:t> и уникальность, то для крупных и дорогих проектов эти показатели очень важны.</a:t>
            </a:r>
          </a:p>
          <a:p>
            <a:endParaRPr lang="ru-RU" b="1" dirty="0" smtClean="0"/>
          </a:p>
          <a:p>
            <a:r>
              <a:rPr lang="ru-RU" b="1" dirty="0" smtClean="0"/>
              <a:t>5. Затраты не соответствуют результатам, а результаты – неизмеримы</a:t>
            </a:r>
          </a:p>
          <a:p>
            <a:r>
              <a:rPr lang="ru-RU" dirty="0" smtClean="0"/>
              <a:t>«Сотни тысяч счастливых посетителей в каждом городе» — это не результат проекта. Точно так же, как и число проведенных семинаров, научных интервью, поставленных заборов и закупленного оборудования. Эксперты хотят увидеть, сколько человек из целевой группы получили благо, насколько улучшились их социальные условия.</a:t>
            </a:r>
          </a:p>
          <a:p>
            <a:r>
              <a:rPr lang="ru-RU" dirty="0" smtClean="0"/>
              <a:t>Затраты на благотворительный проект не могут быть в разы выше, чем коммерческое оказание этой услуги. Эксперты привели в пример проект юридической помощи людям, несправедливо обманутым во время покупки жилья. 50 звонков, 50 электронных писем и одно дело в месяц в течение года оценили в 6 миллионов рублей, на которые предлагали содержать на полном рабочем дне нескольких менеджеров, программиста и оплачивать аренду.</a:t>
            </a:r>
          </a:p>
          <a:p>
            <a:r>
              <a:rPr lang="ru-RU" dirty="0" smtClean="0"/>
              <a:t>«Просите столько, чтобы эксперт понял: именно этот объем средств поможет достичь результата. Если мы просим на юридическую помощь, то она не должна обходиться дороже, чем платные услуги юриста»,</a:t>
            </a:r>
          </a:p>
          <a:p>
            <a:endParaRPr lang="ru-RU" dirty="0" smtClean="0"/>
          </a:p>
          <a:p>
            <a:r>
              <a:rPr lang="ru-RU" b="1" dirty="0" smtClean="0"/>
              <a:t>6.Большие масштабы маленького проекта</a:t>
            </a:r>
          </a:p>
          <a:p>
            <a:r>
              <a:rPr lang="ru-RU" dirty="0" smtClean="0"/>
              <a:t>Многие  организации, особенно спортивные  хотят проводить мероприятия исключительно в другом регионе  вне зависимости от рода мероприятия,  Между тем положение о региональной НКО запрещает проводить мероприятия в другом регионе, для этого нужен статус межрегиональной или всероссийской организации.</a:t>
            </a:r>
          </a:p>
          <a:p>
            <a:r>
              <a:rPr lang="ru-RU" dirty="0" smtClean="0"/>
              <a:t>«При этом эксперты смотрят, какие показатели у вас в вашем регионе. Они хотят видеть ваш  опыт на страницах ваших сайтов, ваших </a:t>
            </a:r>
            <a:r>
              <a:rPr lang="ru-RU" dirty="0" err="1" smtClean="0"/>
              <a:t>соцсетей</a:t>
            </a:r>
            <a:r>
              <a:rPr lang="ru-RU" dirty="0" smtClean="0"/>
              <a:t>, в СМИ, которые признают вашу значимость. Если вы просто хотите обогреть всю страну своей идеей, то эксперт не поставит высокие баллы </a:t>
            </a:r>
          </a:p>
          <a:p>
            <a:endParaRPr lang="ru-RU" b="1" dirty="0" smtClean="0"/>
          </a:p>
          <a:p>
            <a:r>
              <a:rPr lang="ru-RU" b="1" dirty="0" smtClean="0"/>
              <a:t>7.Нереалистичный бюджет</a:t>
            </a:r>
          </a:p>
          <a:p>
            <a:r>
              <a:rPr lang="ru-RU" dirty="0" smtClean="0"/>
              <a:t>Главная ошибка осталась прежней — завышенные бюджеты. Не все организации прислушались к этому требованию и оказали себе тем самым медвежью услугу. Например, когда просили 3 миллиона 50 тысяч, а попадали из категории средних по масштабу проектов в категорию крупных, где намного жестче требования коэффициентов.</a:t>
            </a:r>
          </a:p>
          <a:p>
            <a:r>
              <a:rPr lang="ru-RU" dirty="0" smtClean="0"/>
              <a:t>Второй распространенный недочёт — отсутствие комментариев к статьям бюджета, его недоработка. </a:t>
            </a:r>
            <a:r>
              <a:rPr lang="ru-RU" dirty="0" err="1" smtClean="0"/>
              <a:t>Грантозаявители</a:t>
            </a:r>
            <a:r>
              <a:rPr lang="ru-RU" dirty="0" smtClean="0"/>
              <a:t> должны чётко обосновать каждую запрашиваемую сумму по каждой статье бюджета. Цифры должны быть реальными. Нет необходимости запрашивать больше, надеясь на то, что дадут как раз столько, сколько и было нужно.  Если сумма завышена — заявка отклоняется.</a:t>
            </a:r>
          </a:p>
          <a:p>
            <a:r>
              <a:rPr lang="ru-RU" dirty="0" smtClean="0"/>
              <a:t>Со статьей  бюджет  больше всего проблем. Ошибкой многих проектов считается , если там оказывались расходы на что-то, чего нет в плане, или если вместо конкретного указания статьи расходов были расплывчатые формулировки «на продвижение в СМИ , на проведение проектных мероприятий…, </a:t>
            </a:r>
          </a:p>
          <a:p>
            <a:r>
              <a:rPr lang="ru-RU" dirty="0" smtClean="0"/>
              <a:t>Другая ошибка — не указывать, что будет с дорогостоящим оборудованием, когда проект закончится. «Те, кто просит дорогое оборудование и не говорит, что хочет продолжать проект и дальше использовать это оборудование, получают низкий балл по разделу реалистичность бюджета», например: просят цветной принтер, для того чтобы в рамках проекта напечатать дипломы или сертификаты…</a:t>
            </a:r>
          </a:p>
          <a:p>
            <a:r>
              <a:rPr lang="ru-RU" dirty="0" smtClean="0"/>
              <a:t>Эксперты также отказывались финансировать текущую деятельность проекта, если показатели, направленные на </a:t>
            </a:r>
            <a:r>
              <a:rPr lang="ru-RU" dirty="0" err="1" smtClean="0"/>
              <a:t>благополучателей</a:t>
            </a:r>
            <a:r>
              <a:rPr lang="ru-RU" dirty="0" smtClean="0"/>
              <a:t>, были слишком низкими.</a:t>
            </a:r>
          </a:p>
          <a:p>
            <a:endParaRPr lang="ru-RU" dirty="0"/>
          </a:p>
        </p:txBody>
      </p:sp>
      <p:sp>
        <p:nvSpPr>
          <p:cNvPr id="4" name="Номер слайда 3"/>
          <p:cNvSpPr>
            <a:spLocks noGrp="1"/>
          </p:cNvSpPr>
          <p:nvPr>
            <p:ph type="sldNum" sz="quarter" idx="10"/>
          </p:nvPr>
        </p:nvSpPr>
        <p:spPr/>
        <p:txBody>
          <a:bodyPr/>
          <a:lstStyle/>
          <a:p>
            <a:fld id="{FB7F470D-C158-47F8-A252-EA774353A28A}" type="slidenum">
              <a:rPr lang="ru-RU" smtClean="0"/>
              <a:pPr/>
              <a:t>14</a:t>
            </a:fld>
            <a:endParaRPr lang="ru-RU"/>
          </a:p>
        </p:txBody>
      </p:sp>
    </p:spTree>
    <p:extLst>
      <p:ext uri="{BB962C8B-B14F-4D97-AF65-F5344CB8AC3E}">
        <p14:creationId xmlns:p14="http://schemas.microsoft.com/office/powerpoint/2010/main" xmlns="" val="37290797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b="1" dirty="0" smtClean="0"/>
              <a:t>8.Нет вклада организации</a:t>
            </a:r>
          </a:p>
          <a:p>
            <a:r>
              <a:rPr lang="ru-RU" dirty="0" smtClean="0"/>
              <a:t>Речь идет не только о деньгах или спонсорской поддержке.  Это и волонтёрский труд, оборудование, помещения, договоренности с площадкой или тренером которые можно получить из других источников.</a:t>
            </a:r>
          </a:p>
          <a:p>
            <a:r>
              <a:rPr lang="ru-RU" dirty="0" smtClean="0"/>
              <a:t> </a:t>
            </a:r>
          </a:p>
          <a:p>
            <a:r>
              <a:rPr lang="ru-RU" b="1" dirty="0" smtClean="0"/>
              <a:t>9. Недостаток опыта</a:t>
            </a:r>
          </a:p>
          <a:p>
            <a:r>
              <a:rPr lang="ru-RU" dirty="0" smtClean="0"/>
              <a:t>Основная проблема — когда НКО нигде, ни в заявке, ни на собственном сайте, ни в социальных сетях, не указывает опыт реализации соразмерного по сумме и масштабности проекта. Если у организации нет опыта в сфере, то он может быть у самой команды, но важно это указать.  Описание команды проекта…</a:t>
            </a:r>
          </a:p>
          <a:p>
            <a:r>
              <a:rPr lang="ru-RU" dirty="0" smtClean="0"/>
              <a:t>«Когда заявители ставили грандиозные проекты, но у членов команды ни одного социального проекта не было, у организации не было, а масштаб — на всю Россию или регион , получателей — миллионы,   это вызывает не только сомнение, но и раздражение экспертов, которые ставят нули, что и соответствует опыту».</a:t>
            </a:r>
          </a:p>
          <a:p>
            <a:endParaRPr lang="ru-RU" dirty="0" smtClean="0"/>
          </a:p>
          <a:p>
            <a:r>
              <a:rPr lang="ru-RU" b="1" dirty="0" smtClean="0"/>
              <a:t>10. Партнеры без доказательств</a:t>
            </a:r>
          </a:p>
          <a:p>
            <a:r>
              <a:rPr lang="ru-RU" dirty="0" smtClean="0"/>
              <a:t>У некоммерческой организации могут  быть партнеры, которые предоставляют ей площадки, помогают финансами или оборудованием или пишут о проекте. Но вместо документов от партнеров с согласием на участие в проекте и готовностью оказать конкретный вид помощи организации часто прикрепляли общие договоры о сотрудничестве с партнером или благодарственные письма.</a:t>
            </a:r>
          </a:p>
          <a:p>
            <a:r>
              <a:rPr lang="ru-RU" dirty="0" smtClean="0"/>
              <a:t>«Вписывают значимые организации, чуть ли не Господа Бога  — Откуда экспертам знать,  что эти партнеры знают о существовании вашей организации и о вашем проекте?»</a:t>
            </a:r>
          </a:p>
          <a:p>
            <a:endParaRPr lang="ru-RU" dirty="0" smtClean="0"/>
          </a:p>
          <a:p>
            <a:r>
              <a:rPr lang="ru-RU" b="1" dirty="0" smtClean="0"/>
              <a:t>11. Неправильное определение социального эффекта</a:t>
            </a:r>
          </a:p>
          <a:p>
            <a:r>
              <a:rPr lang="ru-RU" dirty="0" smtClean="0"/>
              <a:t>Важно представить, каким образом организация будет оценивать социальный эффект от реализации проекта. Количество участников проекта, мероприятий по проекту — это не показатель социальной эффективности.</a:t>
            </a:r>
          </a:p>
          <a:p>
            <a:r>
              <a:rPr lang="ru-RU" dirty="0" smtClean="0"/>
              <a:t>«К примеру, организация планирует провести конференцию, а ожидаемым результатом называет то, что ее посетят 200 человек. Но это вовсе не показатель эффективности. Организация в первую очередь должна показать соотношение затрат и результата. К примеру, эффективность нашего семинара будет измеряться не в количестве слушателей, а в том, сколько будет заявок на президентский грант из числа его участников и сколько из них его получат</a:t>
            </a:r>
          </a:p>
          <a:p>
            <a:endParaRPr lang="ru-RU" b="1" dirty="0" smtClean="0"/>
          </a:p>
          <a:p>
            <a:r>
              <a:rPr lang="ru-RU" b="1" dirty="0" smtClean="0"/>
              <a:t>12. Информационная закрытость организации</a:t>
            </a:r>
          </a:p>
          <a:p>
            <a:r>
              <a:rPr lang="ru-RU" dirty="0" smtClean="0"/>
              <a:t>Ссылки на заблокированные сайты, страницы в </a:t>
            </a:r>
            <a:r>
              <a:rPr lang="ru-RU" dirty="0" err="1" smtClean="0"/>
              <a:t>соцсетях</a:t>
            </a:r>
            <a:r>
              <a:rPr lang="ru-RU" dirty="0" smtClean="0"/>
              <a:t>, где двадцать подписчиков и четыре записи, отсутствие сообщений о собственных мероприятиях — все это играет  не на пользу организации по данному пункту. Зачастую нет  отчетов о проделанной работе даже у организаций, которые уже получали президентские гранты в прошлые годы, — только общие фразы, что проект завершен. Все эти организации получили низкие баллы.</a:t>
            </a:r>
          </a:p>
          <a:p>
            <a:endParaRPr lang="ru-RU" dirty="0"/>
          </a:p>
        </p:txBody>
      </p:sp>
      <p:sp>
        <p:nvSpPr>
          <p:cNvPr id="4" name="Номер слайда 3"/>
          <p:cNvSpPr>
            <a:spLocks noGrp="1"/>
          </p:cNvSpPr>
          <p:nvPr>
            <p:ph type="sldNum" sz="quarter" idx="10"/>
          </p:nvPr>
        </p:nvSpPr>
        <p:spPr/>
        <p:txBody>
          <a:bodyPr/>
          <a:lstStyle/>
          <a:p>
            <a:fld id="{FB7F470D-C158-47F8-A252-EA774353A28A}" type="slidenum">
              <a:rPr lang="ru-RU" smtClean="0"/>
              <a:pPr/>
              <a:t>15</a:t>
            </a:fld>
            <a:endParaRPr lang="ru-RU"/>
          </a:p>
        </p:txBody>
      </p:sp>
    </p:spTree>
    <p:extLst>
      <p:ext uri="{BB962C8B-B14F-4D97-AF65-F5344CB8AC3E}">
        <p14:creationId xmlns:p14="http://schemas.microsoft.com/office/powerpoint/2010/main" xmlns="" val="1805035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FB7F470D-C158-47F8-A252-EA774353A28A}" type="slidenum">
              <a:rPr lang="ru-RU" smtClean="0"/>
              <a:pPr/>
              <a:t>22</a:t>
            </a:fld>
            <a:endParaRPr lang="ru-RU"/>
          </a:p>
        </p:txBody>
      </p:sp>
    </p:spTree>
    <p:extLst>
      <p:ext uri="{BB962C8B-B14F-4D97-AF65-F5344CB8AC3E}">
        <p14:creationId xmlns:p14="http://schemas.microsoft.com/office/powerpoint/2010/main" xmlns="" val="2758129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3DF17A0-BDBE-4D82-9CF4-C0F983749806}" type="datetimeFigureOut">
              <a:rPr lang="ru-RU" smtClean="0"/>
              <a:pPr/>
              <a:t>04.02.2021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302248-CDE0-4A23-92FA-77896F3EB3EA}" type="slidenum">
              <a:rPr lang="ru-RU" smtClean="0"/>
              <a:pPr/>
              <a:t>‹#›</a:t>
            </a:fld>
            <a:endParaRPr lang="ru-RU"/>
          </a:p>
        </p:txBody>
      </p:sp>
    </p:spTree>
    <p:extLst>
      <p:ext uri="{BB962C8B-B14F-4D97-AF65-F5344CB8AC3E}">
        <p14:creationId xmlns:p14="http://schemas.microsoft.com/office/powerpoint/2010/main" xmlns="" val="659740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3DF17A0-BDBE-4D82-9CF4-C0F983749806}" type="datetimeFigureOut">
              <a:rPr lang="ru-RU" smtClean="0"/>
              <a:pPr/>
              <a:t>04.02.2021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302248-CDE0-4A23-92FA-77896F3EB3EA}" type="slidenum">
              <a:rPr lang="ru-RU" smtClean="0"/>
              <a:pPr/>
              <a:t>‹#›</a:t>
            </a:fld>
            <a:endParaRPr lang="ru-RU"/>
          </a:p>
        </p:txBody>
      </p:sp>
    </p:spTree>
    <p:extLst>
      <p:ext uri="{BB962C8B-B14F-4D97-AF65-F5344CB8AC3E}">
        <p14:creationId xmlns:p14="http://schemas.microsoft.com/office/powerpoint/2010/main" xmlns="" val="3890655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3DF17A0-BDBE-4D82-9CF4-C0F983749806}" type="datetimeFigureOut">
              <a:rPr lang="ru-RU" smtClean="0"/>
              <a:pPr/>
              <a:t>04.02.2021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302248-CDE0-4A23-92FA-77896F3EB3EA}" type="slidenum">
              <a:rPr lang="ru-RU" smtClean="0"/>
              <a:pPr/>
              <a:t>‹#›</a:t>
            </a:fld>
            <a:endParaRPr lang="ru-RU"/>
          </a:p>
        </p:txBody>
      </p:sp>
    </p:spTree>
    <p:extLst>
      <p:ext uri="{BB962C8B-B14F-4D97-AF65-F5344CB8AC3E}">
        <p14:creationId xmlns:p14="http://schemas.microsoft.com/office/powerpoint/2010/main" xmlns="" val="653864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3DF17A0-BDBE-4D82-9CF4-C0F983749806}" type="datetimeFigureOut">
              <a:rPr lang="ru-RU" smtClean="0"/>
              <a:pPr/>
              <a:t>04.02.2021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302248-CDE0-4A23-92FA-77896F3EB3EA}" type="slidenum">
              <a:rPr lang="ru-RU" smtClean="0"/>
              <a:pPr/>
              <a:t>‹#›</a:t>
            </a:fld>
            <a:endParaRPr lang="ru-RU"/>
          </a:p>
        </p:txBody>
      </p:sp>
    </p:spTree>
    <p:extLst>
      <p:ext uri="{BB962C8B-B14F-4D97-AF65-F5344CB8AC3E}">
        <p14:creationId xmlns:p14="http://schemas.microsoft.com/office/powerpoint/2010/main" xmlns="" val="3154938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3DF17A0-BDBE-4D82-9CF4-C0F983749806}" type="datetimeFigureOut">
              <a:rPr lang="ru-RU" smtClean="0"/>
              <a:pPr/>
              <a:t>04.02.2021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302248-CDE0-4A23-92FA-77896F3EB3EA}" type="slidenum">
              <a:rPr lang="ru-RU" smtClean="0"/>
              <a:pPr/>
              <a:t>‹#›</a:t>
            </a:fld>
            <a:endParaRPr lang="ru-RU"/>
          </a:p>
        </p:txBody>
      </p:sp>
    </p:spTree>
    <p:extLst>
      <p:ext uri="{BB962C8B-B14F-4D97-AF65-F5344CB8AC3E}">
        <p14:creationId xmlns:p14="http://schemas.microsoft.com/office/powerpoint/2010/main" xmlns="" val="1446864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3DF17A0-BDBE-4D82-9CF4-C0F983749806}" type="datetimeFigureOut">
              <a:rPr lang="ru-RU" smtClean="0"/>
              <a:pPr/>
              <a:t>04.02.2021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302248-CDE0-4A23-92FA-77896F3EB3EA}" type="slidenum">
              <a:rPr lang="ru-RU" smtClean="0"/>
              <a:pPr/>
              <a:t>‹#›</a:t>
            </a:fld>
            <a:endParaRPr lang="ru-RU"/>
          </a:p>
        </p:txBody>
      </p:sp>
    </p:spTree>
    <p:extLst>
      <p:ext uri="{BB962C8B-B14F-4D97-AF65-F5344CB8AC3E}">
        <p14:creationId xmlns:p14="http://schemas.microsoft.com/office/powerpoint/2010/main" xmlns="" val="2442114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3DF17A0-BDBE-4D82-9CF4-C0F983749806}" type="datetimeFigureOut">
              <a:rPr lang="ru-RU" smtClean="0"/>
              <a:pPr/>
              <a:t>04.02.2021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2302248-CDE0-4A23-92FA-77896F3EB3EA}" type="slidenum">
              <a:rPr lang="ru-RU" smtClean="0"/>
              <a:pPr/>
              <a:t>‹#›</a:t>
            </a:fld>
            <a:endParaRPr lang="ru-RU"/>
          </a:p>
        </p:txBody>
      </p:sp>
    </p:spTree>
    <p:extLst>
      <p:ext uri="{BB962C8B-B14F-4D97-AF65-F5344CB8AC3E}">
        <p14:creationId xmlns:p14="http://schemas.microsoft.com/office/powerpoint/2010/main" xmlns="" val="2864221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3DF17A0-BDBE-4D82-9CF4-C0F983749806}" type="datetimeFigureOut">
              <a:rPr lang="ru-RU" smtClean="0"/>
              <a:pPr/>
              <a:t>04.02.2021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2302248-CDE0-4A23-92FA-77896F3EB3EA}" type="slidenum">
              <a:rPr lang="ru-RU" smtClean="0"/>
              <a:pPr/>
              <a:t>‹#›</a:t>
            </a:fld>
            <a:endParaRPr lang="ru-RU"/>
          </a:p>
        </p:txBody>
      </p:sp>
    </p:spTree>
    <p:extLst>
      <p:ext uri="{BB962C8B-B14F-4D97-AF65-F5344CB8AC3E}">
        <p14:creationId xmlns:p14="http://schemas.microsoft.com/office/powerpoint/2010/main" xmlns="" val="4161199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3DF17A0-BDBE-4D82-9CF4-C0F983749806}" type="datetimeFigureOut">
              <a:rPr lang="ru-RU" smtClean="0"/>
              <a:pPr/>
              <a:t>04.02.2021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2302248-CDE0-4A23-92FA-77896F3EB3EA}" type="slidenum">
              <a:rPr lang="ru-RU" smtClean="0"/>
              <a:pPr/>
              <a:t>‹#›</a:t>
            </a:fld>
            <a:endParaRPr lang="ru-RU"/>
          </a:p>
        </p:txBody>
      </p:sp>
    </p:spTree>
    <p:extLst>
      <p:ext uri="{BB962C8B-B14F-4D97-AF65-F5344CB8AC3E}">
        <p14:creationId xmlns:p14="http://schemas.microsoft.com/office/powerpoint/2010/main" xmlns="" val="4191569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93DF17A0-BDBE-4D82-9CF4-C0F983749806}" type="datetimeFigureOut">
              <a:rPr lang="ru-RU" smtClean="0"/>
              <a:pPr/>
              <a:t>04.02.2021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302248-CDE0-4A23-92FA-77896F3EB3EA}" type="slidenum">
              <a:rPr lang="ru-RU" smtClean="0"/>
              <a:pPr/>
              <a:t>‹#›</a:t>
            </a:fld>
            <a:endParaRPr lang="ru-RU"/>
          </a:p>
        </p:txBody>
      </p:sp>
    </p:spTree>
    <p:extLst>
      <p:ext uri="{BB962C8B-B14F-4D97-AF65-F5344CB8AC3E}">
        <p14:creationId xmlns:p14="http://schemas.microsoft.com/office/powerpoint/2010/main" xmlns="" val="2247484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93DF17A0-BDBE-4D82-9CF4-C0F983749806}" type="datetimeFigureOut">
              <a:rPr lang="ru-RU" smtClean="0"/>
              <a:pPr/>
              <a:t>04.02.2021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302248-CDE0-4A23-92FA-77896F3EB3EA}" type="slidenum">
              <a:rPr lang="ru-RU" smtClean="0"/>
              <a:pPr/>
              <a:t>‹#›</a:t>
            </a:fld>
            <a:endParaRPr lang="ru-RU"/>
          </a:p>
        </p:txBody>
      </p:sp>
    </p:spTree>
    <p:extLst>
      <p:ext uri="{BB962C8B-B14F-4D97-AF65-F5344CB8AC3E}">
        <p14:creationId xmlns:p14="http://schemas.microsoft.com/office/powerpoint/2010/main" xmlns="" val="3444882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6000" b="-9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DF17A0-BDBE-4D82-9CF4-C0F983749806}" type="datetimeFigureOut">
              <a:rPr lang="ru-RU" smtClean="0"/>
              <a:pPr/>
              <a:t>04.02.2021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302248-CDE0-4A23-92FA-77896F3EB3EA}" type="slidenum">
              <a:rPr lang="ru-RU" smtClean="0"/>
              <a:pPr/>
              <a:t>‹#›</a:t>
            </a:fld>
            <a:endParaRPr lang="ru-RU"/>
          </a:p>
        </p:txBody>
      </p:sp>
    </p:spTree>
    <p:extLst>
      <p:ext uri="{BB962C8B-B14F-4D97-AF65-F5344CB8AC3E}">
        <p14:creationId xmlns:p14="http://schemas.microsoft.com/office/powerpoint/2010/main" xmlns="" val="3734680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3999" y="2551611"/>
            <a:ext cx="9144000" cy="1263152"/>
          </a:xfrm>
        </p:spPr>
        <p:txBody>
          <a:bodyPr>
            <a:normAutofit fontScale="90000"/>
          </a:bodyPr>
          <a:lstStyle/>
          <a:p>
            <a:r>
              <a:rPr lang="ru-RU" sz="7200" dirty="0" smtClean="0">
                <a:solidFill>
                  <a:schemeClr val="accent2">
                    <a:lumMod val="50000"/>
                  </a:schemeClr>
                </a:solidFill>
                <a:latin typeface="Times New Roman" panose="02020603050405020304" pitchFamily="18" charset="0"/>
                <a:cs typeface="Times New Roman" panose="02020603050405020304" pitchFamily="18" charset="0"/>
              </a:rPr>
              <a:t>Анализ типовых ошибок при подаче заявки в ФПГ</a:t>
            </a:r>
            <a:endParaRPr lang="ru-RU" sz="7200"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445622" y="4174838"/>
            <a:ext cx="9300755" cy="1655762"/>
          </a:xfrm>
        </p:spPr>
        <p:txBody>
          <a:bodyPr>
            <a:normAutofit/>
          </a:bodyPr>
          <a:lstStyle/>
          <a:p>
            <a:r>
              <a:rPr lang="ru-RU" dirty="0" smtClean="0">
                <a:solidFill>
                  <a:srgbClr val="C00000"/>
                </a:solidFill>
                <a:latin typeface="Times New Roman" panose="02020603050405020304" pitchFamily="18" charset="0"/>
                <a:cs typeface="Times New Roman" panose="02020603050405020304" pitchFamily="18" charset="0"/>
              </a:rPr>
              <a:t>Фокина Лариса Валерьевна- председатель Амурской областной общественной молодежной организации «Пульс»</a:t>
            </a:r>
          </a:p>
          <a:p>
            <a:endParaRPr lang="ru-RU" dirty="0">
              <a:solidFill>
                <a:srgbClr val="C00000"/>
              </a:solidFill>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908503" y="199210"/>
            <a:ext cx="1495026" cy="924172"/>
          </a:xfrm>
          <a:prstGeom prst="rect">
            <a:avLst/>
          </a:prstGeom>
        </p:spPr>
      </p:pic>
      <p:pic>
        <p:nvPicPr>
          <p:cNvPr id="5" name="Рисунок 4"/>
          <p:cNvPicPr>
            <a:picLocks noChangeAspect="1"/>
          </p:cNvPicPr>
          <p:nvPr/>
        </p:nvPicPr>
        <p:blipFill>
          <a:blip r:embed="rId3"/>
          <a:stretch>
            <a:fillRect/>
          </a:stretch>
        </p:blipFill>
        <p:spPr>
          <a:xfrm>
            <a:off x="5107563" y="236666"/>
            <a:ext cx="2402410" cy="849260"/>
          </a:xfrm>
          <a:prstGeom prst="rect">
            <a:avLst/>
          </a:prstGeom>
        </p:spPr>
      </p:pic>
      <p:pic>
        <p:nvPicPr>
          <p:cNvPr id="6" name="Рисунок 5"/>
          <p:cNvPicPr>
            <a:picLocks noChangeAspect="1"/>
          </p:cNvPicPr>
          <p:nvPr/>
        </p:nvPicPr>
        <p:blipFill>
          <a:blip r:embed="rId4" cstate="print"/>
          <a:stretch>
            <a:fillRect/>
          </a:stretch>
        </p:blipFill>
        <p:spPr>
          <a:xfrm>
            <a:off x="9802059" y="266345"/>
            <a:ext cx="2156858" cy="789902"/>
          </a:xfrm>
          <a:prstGeom prst="rect">
            <a:avLst/>
          </a:prstGeom>
        </p:spPr>
      </p:pic>
    </p:spTree>
    <p:extLst>
      <p:ext uri="{BB962C8B-B14F-4D97-AF65-F5344CB8AC3E}">
        <p14:creationId xmlns:p14="http://schemas.microsoft.com/office/powerpoint/2010/main" xmlns="" val="32189425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216587" y="2645407"/>
            <a:ext cx="3923179" cy="1366528"/>
          </a:xfrm>
          <a:prstGeom prst="rect">
            <a:avLst/>
          </a:prstGeom>
        </p:spPr>
        <p:txBody>
          <a:bodyPr wrap="square">
            <a:spAutoFit/>
          </a:bodyPr>
          <a:lstStyle/>
          <a:p>
            <a:pPr>
              <a:lnSpc>
                <a:spcPct val="115000"/>
              </a:lnSpc>
              <a:spcAft>
                <a:spcPts val="1000"/>
              </a:spcAft>
            </a:pP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7. Важно убедиться, что деятельность на территории, где непосредственно будут проводиться мероприятия, не противоречит уставу организации.</a:t>
            </a: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rotWithShape="1">
          <a:blip r:embed="rId3">
            <a:extLst>
              <a:ext uri="{28A0092B-C50C-407E-A947-70E740481C1C}">
                <a14:useLocalDpi xmlns:a14="http://schemas.microsoft.com/office/drawing/2010/main" xmlns="" val="0"/>
              </a:ext>
            </a:extLst>
          </a:blip>
          <a:srcRect l="494" t="635" r="683" b="1054"/>
          <a:stretch/>
        </p:blipFill>
        <p:spPr>
          <a:xfrm>
            <a:off x="1909482" y="1470212"/>
            <a:ext cx="4706471" cy="420444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2308690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92189" y="-103232"/>
            <a:ext cx="9583270" cy="1754326"/>
          </a:xfrm>
          <a:prstGeom prst="rect">
            <a:avLst/>
          </a:prstGeom>
        </p:spPr>
        <p:txBody>
          <a:bodyPr wrap="square">
            <a:spAutoFit/>
          </a:bodyPr>
          <a:lstStyle/>
          <a:p>
            <a:pPr>
              <a:spcAft>
                <a:spcPts val="1000"/>
              </a:spcAft>
            </a:pPr>
            <a:r>
              <a:rPr lang="ru-RU" sz="5400" dirty="0" smtClean="0">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Типовые  ошибки  при подаче заявок в ФПГ</a:t>
            </a:r>
            <a:endParaRPr lang="ru-RU" sz="5400" dirty="0" smtClean="0">
              <a:solidFill>
                <a:schemeClr val="accent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Прямоугольник 2"/>
          <p:cNvSpPr/>
          <p:nvPr/>
        </p:nvSpPr>
        <p:spPr>
          <a:xfrm>
            <a:off x="1595720" y="2851153"/>
            <a:ext cx="8812304" cy="3416320"/>
          </a:xfrm>
          <a:prstGeom prst="rect">
            <a:avLst/>
          </a:prstGeom>
        </p:spPr>
        <p:txBody>
          <a:bodyPr wrap="square">
            <a:spAutoFit/>
          </a:bodyPr>
          <a:lstStyle/>
          <a:p>
            <a:pPr algn="ctr"/>
            <a:r>
              <a:rPr lang="ru-RU" b="1" i="1" dirty="0" smtClean="0">
                <a:solidFill>
                  <a:srgbClr val="C00000"/>
                </a:solidFill>
                <a:latin typeface="Times New Roman" panose="02020603050405020304" pitchFamily="18" charset="0"/>
                <a:cs typeface="Times New Roman" panose="02020603050405020304" pitchFamily="18" charset="0"/>
              </a:rPr>
              <a:t>Пример:  Обоснование социальной значимости</a:t>
            </a:r>
          </a:p>
          <a:p>
            <a:pPr indent="358775" algn="just"/>
            <a:r>
              <a:rPr lang="ru-RU" i="1" dirty="0" smtClean="0">
                <a:solidFill>
                  <a:srgbClr val="C00000"/>
                </a:solidFill>
                <a:latin typeface="Times New Roman" panose="02020603050405020304" pitchFamily="18" charset="0"/>
                <a:cs typeface="Times New Roman" panose="02020603050405020304" pitchFamily="18" charset="0"/>
              </a:rPr>
              <a:t>«Тхэквондо» обозначает систему духовной тренировки и технику самообороны без оружия, наряду со здоровьем. Философия Тхэквондо исходит из корейского менталитета, и выражается пятью принципами: Учтивость, Терпение, Непоколебимый дух, Самоконтроль и Честность. Трудовые ресурсы, безопасность страны, политическая стабильность, экономическое благополучие и морально-нравственный уровень населения непосредственно связаны с состоянием здоровья детей, подростков и молодежи</a:t>
            </a:r>
          </a:p>
          <a:p>
            <a:pPr indent="358775" algn="just"/>
            <a:r>
              <a:rPr lang="ru-RU" i="1" dirty="0" smtClean="0">
                <a:solidFill>
                  <a:srgbClr val="C00000"/>
                </a:solidFill>
                <a:latin typeface="Times New Roman" panose="02020603050405020304" pitchFamily="18" charset="0"/>
                <a:cs typeface="Times New Roman" panose="02020603050405020304" pitchFamily="18" charset="0"/>
              </a:rPr>
              <a:t>В настоящее время молодые люди, начиная с малых лет, зависят от гаджетов и Интернета, проводя в сетях практически все свое свободное время от школьных занятий. Очень грустно представить что ожидает наше поколение в будущем... Необходимо прививать молодежи занятия спортом и здоровый образ жизни!!!</a:t>
            </a:r>
            <a:endParaRPr lang="ru-RU" i="1" dirty="0">
              <a:solidFill>
                <a:srgbClr val="C00000"/>
              </a:solidFill>
              <a:latin typeface="Times New Roman" panose="02020603050405020304" pitchFamily="18" charset="0"/>
              <a:cs typeface="Times New Roman" panose="02020603050405020304" pitchFamily="18" charset="0"/>
            </a:endParaRPr>
          </a:p>
        </p:txBody>
      </p:sp>
      <p:sp>
        <p:nvSpPr>
          <p:cNvPr id="4" name="Скругленный прямоугольник 3"/>
          <p:cNvSpPr/>
          <p:nvPr/>
        </p:nvSpPr>
        <p:spPr>
          <a:xfrm>
            <a:off x="2492189" y="1964858"/>
            <a:ext cx="9135035" cy="493752"/>
          </a:xfrm>
          <a:prstGeom prst="roundRect">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fontAlgn="base">
              <a:lnSpc>
                <a:spcPct val="115000"/>
              </a:lnSpc>
              <a:spcAft>
                <a:spcPts val="0"/>
              </a:spcAft>
            </a:pPr>
            <a:r>
              <a:rPr lang="ru-RU"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1. Общие фразы в описании актуальности и социальной значимости проекта</a:t>
            </a:r>
            <a:endParaRPr lang="ru-RU"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906930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2492190" y="1679576"/>
            <a:ext cx="8740586" cy="1123712"/>
          </a:xfrm>
          <a:prstGeom prst="roundRect">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algn="just" fontAlgn="base">
              <a:spcBef>
                <a:spcPts val="780"/>
              </a:spcBef>
              <a:spcAft>
                <a:spcPts val="780"/>
              </a:spcAft>
            </a:pPr>
            <a:r>
              <a:rPr lang="ru-RU"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2. Из описания проекта непонятны:  основная идея проекта, конкретные действия, указание конкретной целевой аудитории, наиболее значимые ожидаемые результаты</a:t>
            </a:r>
            <a:endParaRPr lang="ru-RU"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Прямоугольник 2"/>
          <p:cNvSpPr/>
          <p:nvPr/>
        </p:nvSpPr>
        <p:spPr>
          <a:xfrm>
            <a:off x="1684446" y="2887682"/>
            <a:ext cx="8374313" cy="3970318"/>
          </a:xfrm>
          <a:prstGeom prst="rect">
            <a:avLst/>
          </a:prstGeom>
        </p:spPr>
        <p:txBody>
          <a:bodyPr wrap="square">
            <a:spAutoFit/>
          </a:bodyPr>
          <a:lstStyle/>
          <a:p>
            <a:pPr algn="ctr">
              <a:spcAft>
                <a:spcPts val="0"/>
              </a:spcAft>
            </a:pPr>
            <a:r>
              <a:rPr lang="ru-RU" b="1" i="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Пример: Краткое описание</a:t>
            </a:r>
            <a:endParaRPr lang="ru-RU" i="1" dirty="0" smtClean="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indent="358775" algn="just" fontAlgn="base"/>
            <a:r>
              <a:rPr lang="ru-RU" i="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Тхэквондо </a:t>
            </a:r>
            <a:r>
              <a:rPr lang="ru-RU" i="1" dirty="0" err="1"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ИТФ</a:t>
            </a:r>
            <a:r>
              <a:rPr lang="ru-RU" i="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 – вид восточного единоборства, базирующийся на основах философии, где главным является развитие этических, моральных и духовных принципов составляющих личности. Пропаганда здорового образа жизни всегда являлось актуальной темой. Физические упражнения и движение должны прочно войти в быт каждого человека, который хочет сохранить работоспособность, здоровье, полноценную долгую жизнь. </a:t>
            </a:r>
          </a:p>
          <a:p>
            <a:pPr indent="358775" algn="just" fontAlgn="base"/>
            <a:r>
              <a:rPr lang="ru-RU" i="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В г. Благовещенске Тхэквондо </a:t>
            </a:r>
            <a:r>
              <a:rPr lang="ru-RU" i="1" dirty="0" err="1"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ИТФ</a:t>
            </a:r>
            <a:r>
              <a:rPr lang="ru-RU" i="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 существует с сентября 2017 года. За короткий промежуток времени наши бойцы становились чемпионами и призёрами на первенствах Хабаровского и Приморского краев, участвовали на Чемпионате России, в марте 2020 года в </a:t>
            </a:r>
            <a:r>
              <a:rPr lang="ru-RU" i="1" dirty="0" err="1"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г.Сочи</a:t>
            </a:r>
            <a:r>
              <a:rPr lang="ru-RU" i="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 и в поединках </a:t>
            </a:r>
            <a:r>
              <a:rPr lang="ru-RU" i="1" dirty="0" err="1"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г.Москвы</a:t>
            </a:r>
            <a:r>
              <a:rPr lang="ru-RU" i="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 Проект нацелен на вовлечение молодежи </a:t>
            </a:r>
            <a:r>
              <a:rPr lang="ru-RU" i="1" dirty="0" err="1"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г.Благовещенска</a:t>
            </a:r>
            <a:r>
              <a:rPr lang="ru-RU" i="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 и Благовещенского района в секцию Тхэквондо </a:t>
            </a:r>
            <a:r>
              <a:rPr lang="ru-RU" i="1" dirty="0" err="1"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ИТФ</a:t>
            </a:r>
            <a:r>
              <a:rPr lang="ru-RU" i="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 тем самым пропагандируя участников к здоровому образу жизни и занятиям спортом.</a:t>
            </a:r>
            <a:endParaRPr lang="ru-RU" i="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Прямоугольник 4"/>
          <p:cNvSpPr/>
          <p:nvPr/>
        </p:nvSpPr>
        <p:spPr>
          <a:xfrm>
            <a:off x="2492189" y="-103232"/>
            <a:ext cx="9583270" cy="1754326"/>
          </a:xfrm>
          <a:prstGeom prst="rect">
            <a:avLst/>
          </a:prstGeom>
        </p:spPr>
        <p:txBody>
          <a:bodyPr wrap="square">
            <a:spAutoFit/>
          </a:bodyPr>
          <a:lstStyle/>
          <a:p>
            <a:pPr>
              <a:spcAft>
                <a:spcPts val="1000"/>
              </a:spcAft>
            </a:pPr>
            <a:r>
              <a:rPr lang="ru-RU" sz="5400" dirty="0" smtClean="0">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Типовые  ошибки  при подаче заявок в ФПГ</a:t>
            </a:r>
            <a:endParaRPr lang="ru-RU" sz="5400" dirty="0" smtClean="0">
              <a:solidFill>
                <a:schemeClr val="accent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299324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2492189" y="1982847"/>
            <a:ext cx="6563720" cy="493752"/>
          </a:xfrm>
          <a:prstGeom prst="roundRect">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wrap="none">
            <a:spAutoFit/>
          </a:bodyPr>
          <a:lstStyle/>
          <a:p>
            <a:pPr fontAlgn="base">
              <a:lnSpc>
                <a:spcPct val="115000"/>
              </a:lnSpc>
              <a:spcAft>
                <a:spcPts val="0"/>
              </a:spcAft>
            </a:pPr>
            <a:r>
              <a:rPr lang="ru-RU"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3. Цели и задачи проекта не связаны с мероприятиями</a:t>
            </a:r>
            <a:endParaRPr lang="ru-RU"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Прямоугольник 3"/>
          <p:cNvSpPr/>
          <p:nvPr/>
        </p:nvSpPr>
        <p:spPr>
          <a:xfrm>
            <a:off x="1763794" y="2808352"/>
            <a:ext cx="7846369" cy="3693319"/>
          </a:xfrm>
          <a:prstGeom prst="rect">
            <a:avLst/>
          </a:prstGeom>
        </p:spPr>
        <p:txBody>
          <a:bodyPr wrap="square">
            <a:spAutoFit/>
          </a:bodyPr>
          <a:lstStyle/>
          <a:p>
            <a:pPr algn="ctr"/>
            <a:r>
              <a:rPr lang="ru-RU" b="1" i="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Пример: Цель</a:t>
            </a:r>
            <a:endParaRPr lang="ru-RU" i="1" dirty="0" smtClean="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lvl="0" indent="358775" algn="just">
              <a:tabLst>
                <a:tab pos="457200" algn="l"/>
              </a:tabLst>
            </a:pPr>
            <a:r>
              <a:rPr lang="ru-RU" i="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Вовлечение молодежи г. Благовещенска и Благовещенского района в занятия Тхэквондо </a:t>
            </a:r>
            <a:r>
              <a:rPr lang="ru-RU" i="1" dirty="0" err="1"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ИТФ</a:t>
            </a:r>
            <a:r>
              <a:rPr lang="ru-RU" i="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 путем организации групповых и индивидуальных тренировок, семинаров и соревнований. Воспитание подрастающего поколения в духе патриотизма, человеческих ценностей и здорового образа жизни.</a:t>
            </a:r>
            <a:endParaRPr lang="ru-RU" i="1" dirty="0" smtClean="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indent="358775" algn="ctr"/>
            <a:r>
              <a:rPr lang="ru-RU" b="1" i="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Задачи</a:t>
            </a:r>
            <a:endParaRPr lang="ru-RU" i="1" dirty="0" smtClean="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lvl="0" indent="268288" algn="just">
              <a:buFont typeface="+mj-lt"/>
              <a:buAutoNum type="arabicPeriod"/>
              <a:tabLst>
                <a:tab pos="538163" algn="l"/>
              </a:tabLst>
            </a:pPr>
            <a:r>
              <a:rPr lang="ru-RU" i="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Проведение групповых и индивидуальных тренировок</a:t>
            </a:r>
            <a:endParaRPr lang="ru-RU" i="1" dirty="0" smtClean="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lvl="0" indent="268288" algn="just">
              <a:buFont typeface="+mj-lt"/>
              <a:buAutoNum type="arabicPeriod"/>
              <a:tabLst>
                <a:tab pos="538163" algn="l"/>
              </a:tabLst>
            </a:pPr>
            <a:r>
              <a:rPr lang="ru-RU" i="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Приобретение спортивного инвентаря</a:t>
            </a:r>
            <a:endParaRPr lang="ru-RU" i="1" dirty="0" smtClean="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lvl="0" indent="268288" algn="just">
              <a:buFont typeface="+mj-lt"/>
              <a:buAutoNum type="arabicPeriod"/>
              <a:tabLst>
                <a:tab pos="538163" algn="l"/>
              </a:tabLst>
            </a:pPr>
            <a:r>
              <a:rPr lang="ru-RU" i="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Приобретение татами (покрытие полов в зале)</a:t>
            </a:r>
            <a:endParaRPr lang="ru-RU" i="1" dirty="0" smtClean="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lvl="0" indent="268288" algn="just">
              <a:buFont typeface="+mj-lt"/>
              <a:buAutoNum type="arabicPeriod"/>
              <a:tabLst>
                <a:tab pos="538163" algn="l"/>
              </a:tabLst>
            </a:pPr>
            <a:r>
              <a:rPr lang="ru-RU" i="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Проведение соревнований, в том числе областного уровня</a:t>
            </a:r>
            <a:endParaRPr lang="ru-RU" i="1" dirty="0" smtClean="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lvl="0" indent="268288" algn="just">
              <a:buFont typeface="+mj-lt"/>
              <a:buAutoNum type="arabicPeriod"/>
            </a:pPr>
            <a:r>
              <a:rPr lang="ru-RU" i="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Организация обучающих семинаров с привлечением руководства Ассоциации Тхэквондо в Амурской области</a:t>
            </a:r>
            <a:endParaRPr lang="ru-RU" i="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Прямоугольник 5"/>
          <p:cNvSpPr/>
          <p:nvPr/>
        </p:nvSpPr>
        <p:spPr>
          <a:xfrm>
            <a:off x="2492189" y="-103232"/>
            <a:ext cx="9583270" cy="1754326"/>
          </a:xfrm>
          <a:prstGeom prst="rect">
            <a:avLst/>
          </a:prstGeom>
        </p:spPr>
        <p:txBody>
          <a:bodyPr wrap="square">
            <a:spAutoFit/>
          </a:bodyPr>
          <a:lstStyle/>
          <a:p>
            <a:pPr>
              <a:spcAft>
                <a:spcPts val="1000"/>
              </a:spcAft>
            </a:pPr>
            <a:r>
              <a:rPr lang="ru-RU" sz="5400" dirty="0" smtClean="0">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Типовые  ошибки  при подаче заявок в ФПГ</a:t>
            </a:r>
            <a:endParaRPr lang="ru-RU" sz="5400" dirty="0" smtClean="0">
              <a:solidFill>
                <a:schemeClr val="accent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761652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2492189" y="2157674"/>
            <a:ext cx="7655858" cy="493752"/>
          </a:xfrm>
          <a:prstGeom prst="roundRect">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fontAlgn="base">
              <a:lnSpc>
                <a:spcPct val="115000"/>
              </a:lnSpc>
              <a:spcAft>
                <a:spcPts val="0"/>
              </a:spcAft>
            </a:pPr>
            <a:r>
              <a:rPr lang="ru-RU"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4. Оторванность от рынка социальных услуг в регионе и стране</a:t>
            </a:r>
            <a:endParaRPr lang="ru-RU"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Скругленный прямоугольник 2"/>
          <p:cNvSpPr/>
          <p:nvPr/>
        </p:nvSpPr>
        <p:spPr>
          <a:xfrm>
            <a:off x="2492189" y="3158006"/>
            <a:ext cx="8337176" cy="493752"/>
          </a:xfrm>
          <a:prstGeom prst="roundRect">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fontAlgn="base">
              <a:lnSpc>
                <a:spcPct val="115000"/>
              </a:lnSpc>
              <a:spcAft>
                <a:spcPts val="0"/>
              </a:spcAft>
            </a:pPr>
            <a:r>
              <a:rPr lang="ru-RU"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5. Затраты не соответствуют результатам, а результаты – неизмеримы</a:t>
            </a:r>
            <a:endParaRPr lang="ru-RU"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Скругленный прямоугольник 3"/>
          <p:cNvSpPr/>
          <p:nvPr/>
        </p:nvSpPr>
        <p:spPr>
          <a:xfrm>
            <a:off x="2492189" y="4158338"/>
            <a:ext cx="5217458" cy="493752"/>
          </a:xfrm>
          <a:prstGeom prst="roundRect">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marL="342900" lvl="0" indent="-342900" fontAlgn="base">
              <a:lnSpc>
                <a:spcPct val="115000"/>
              </a:lnSpc>
              <a:spcAft>
                <a:spcPts val="0"/>
              </a:spcAft>
              <a:tabLst>
                <a:tab pos="457200" algn="l"/>
              </a:tabLst>
            </a:pPr>
            <a:r>
              <a:rPr lang="ru-RU"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6. Большие масштабы маленького проекта</a:t>
            </a:r>
            <a:endParaRPr lang="ru-RU"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Скругленный прямоугольник 5"/>
          <p:cNvSpPr/>
          <p:nvPr/>
        </p:nvSpPr>
        <p:spPr>
          <a:xfrm>
            <a:off x="2492189" y="5158670"/>
            <a:ext cx="3418802" cy="493752"/>
          </a:xfrm>
          <a:prstGeom prst="roundRect">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wrap="none">
            <a:spAutoFit/>
          </a:bodyPr>
          <a:lstStyle/>
          <a:p>
            <a:pPr marL="342900" lvl="0" indent="-342900" fontAlgn="base">
              <a:lnSpc>
                <a:spcPct val="115000"/>
              </a:lnSpc>
              <a:spcAft>
                <a:spcPts val="0"/>
              </a:spcAft>
              <a:tabLst>
                <a:tab pos="457200" algn="l"/>
              </a:tabLst>
            </a:pPr>
            <a:r>
              <a:rPr lang="ru-RU"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7. Нереалистичный бюджет</a:t>
            </a:r>
            <a:endParaRPr lang="ru-RU"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Прямоугольник 6"/>
          <p:cNvSpPr/>
          <p:nvPr/>
        </p:nvSpPr>
        <p:spPr>
          <a:xfrm>
            <a:off x="2492189" y="-103232"/>
            <a:ext cx="9583270" cy="1754326"/>
          </a:xfrm>
          <a:prstGeom prst="rect">
            <a:avLst/>
          </a:prstGeom>
        </p:spPr>
        <p:txBody>
          <a:bodyPr wrap="square">
            <a:spAutoFit/>
          </a:bodyPr>
          <a:lstStyle/>
          <a:p>
            <a:pPr>
              <a:spcAft>
                <a:spcPts val="1000"/>
              </a:spcAft>
            </a:pPr>
            <a:r>
              <a:rPr lang="ru-RU" sz="5400" dirty="0" smtClean="0">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Типовые  ошибки  при подаче заявок в ФПГ</a:t>
            </a:r>
            <a:endParaRPr lang="ru-RU" sz="5400" dirty="0" smtClean="0">
              <a:solidFill>
                <a:schemeClr val="accent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050441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p:cNvSpPr/>
          <p:nvPr/>
        </p:nvSpPr>
        <p:spPr>
          <a:xfrm>
            <a:off x="2492800" y="2063092"/>
            <a:ext cx="3340920" cy="493752"/>
          </a:xfrm>
          <a:prstGeom prst="roundRect">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wrap="none">
            <a:spAutoFit/>
          </a:bodyPr>
          <a:lstStyle/>
          <a:p>
            <a:pPr marL="342900" lvl="0" indent="-342900" fontAlgn="base">
              <a:lnSpc>
                <a:spcPct val="115000"/>
              </a:lnSpc>
              <a:spcAft>
                <a:spcPts val="0"/>
              </a:spcAft>
              <a:tabLst>
                <a:tab pos="457200" algn="l"/>
              </a:tabLst>
            </a:pPr>
            <a:r>
              <a:rPr lang="ru-RU"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8. Нет вклада организации</a:t>
            </a:r>
            <a:endParaRPr lang="ru-RU"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Скругленный прямоугольник 3"/>
          <p:cNvSpPr/>
          <p:nvPr/>
        </p:nvSpPr>
        <p:spPr>
          <a:xfrm>
            <a:off x="2492800" y="2908022"/>
            <a:ext cx="2595631" cy="493752"/>
          </a:xfrm>
          <a:prstGeom prst="roundRect">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wrap="none">
            <a:spAutoFit/>
          </a:bodyPr>
          <a:lstStyle/>
          <a:p>
            <a:pPr fontAlgn="base">
              <a:lnSpc>
                <a:spcPct val="115000"/>
              </a:lnSpc>
              <a:spcAft>
                <a:spcPts val="0"/>
              </a:spcAft>
            </a:pPr>
            <a:r>
              <a:rPr lang="ru-RU"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9. Недостаток опыта</a:t>
            </a:r>
            <a:endParaRPr lang="ru-RU"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Скругленный прямоугольник 4"/>
          <p:cNvSpPr/>
          <p:nvPr/>
        </p:nvSpPr>
        <p:spPr>
          <a:xfrm>
            <a:off x="2492800" y="3752952"/>
            <a:ext cx="3927078" cy="493752"/>
          </a:xfrm>
          <a:prstGeom prst="roundRect">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wrap="none">
            <a:spAutoFit/>
          </a:bodyPr>
          <a:lstStyle/>
          <a:p>
            <a:pPr fontAlgn="base">
              <a:lnSpc>
                <a:spcPct val="115000"/>
              </a:lnSpc>
              <a:spcAft>
                <a:spcPts val="0"/>
              </a:spcAft>
            </a:pPr>
            <a:r>
              <a:rPr lang="ru-RU"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10. Партнеры без доказательств</a:t>
            </a:r>
            <a:endParaRPr lang="ru-RU"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Скругленный прямоугольник 5"/>
          <p:cNvSpPr/>
          <p:nvPr/>
        </p:nvSpPr>
        <p:spPr>
          <a:xfrm>
            <a:off x="2492800" y="4592591"/>
            <a:ext cx="6320128" cy="442674"/>
          </a:xfrm>
          <a:prstGeom prst="roundRect">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wrap="none">
            <a:spAutoFit/>
          </a:bodyPr>
          <a:lstStyle/>
          <a:p>
            <a:r>
              <a:rPr lang="ru-RU" sz="2000" b="1" dirty="0" smtClean="0">
                <a:effectLst/>
                <a:latin typeface="Times New Roman" panose="02020603050405020304" pitchFamily="18" charset="0"/>
                <a:ea typeface="Times New Roman" panose="02020603050405020304" pitchFamily="18" charset="0"/>
              </a:rPr>
              <a:t>11. Неправильное определение социального эффекта</a:t>
            </a:r>
            <a:endParaRPr lang="ru-RU" sz="2000" b="1" dirty="0"/>
          </a:p>
        </p:txBody>
      </p:sp>
      <p:sp>
        <p:nvSpPr>
          <p:cNvPr id="7" name="Скругленный прямоугольник 6"/>
          <p:cNvSpPr/>
          <p:nvPr/>
        </p:nvSpPr>
        <p:spPr>
          <a:xfrm>
            <a:off x="2492800" y="5381152"/>
            <a:ext cx="5609805" cy="493752"/>
          </a:xfrm>
          <a:prstGeom prst="roundRect">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wrap="none">
            <a:spAutoFit/>
          </a:bodyPr>
          <a:lstStyle/>
          <a:p>
            <a:pPr fontAlgn="base">
              <a:lnSpc>
                <a:spcPct val="115000"/>
              </a:lnSpc>
              <a:spcAft>
                <a:spcPts val="0"/>
              </a:spcAft>
            </a:pPr>
            <a:r>
              <a:rPr lang="ru-RU"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12. Информационная закрытость организации</a:t>
            </a:r>
            <a:endParaRPr lang="ru-RU"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Прямоугольник 7"/>
          <p:cNvSpPr/>
          <p:nvPr/>
        </p:nvSpPr>
        <p:spPr>
          <a:xfrm>
            <a:off x="2492800" y="-93909"/>
            <a:ext cx="9583270" cy="1754326"/>
          </a:xfrm>
          <a:prstGeom prst="rect">
            <a:avLst/>
          </a:prstGeom>
        </p:spPr>
        <p:txBody>
          <a:bodyPr wrap="square">
            <a:spAutoFit/>
          </a:bodyPr>
          <a:lstStyle/>
          <a:p>
            <a:pPr>
              <a:spcAft>
                <a:spcPts val="1000"/>
              </a:spcAft>
            </a:pPr>
            <a:r>
              <a:rPr lang="ru-RU" sz="5400" dirty="0" smtClean="0">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Типовые  ошибки  при подаче заявок в ФПГ</a:t>
            </a:r>
            <a:endParaRPr lang="ru-RU" sz="5400" dirty="0" smtClean="0">
              <a:solidFill>
                <a:schemeClr val="accent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462483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64208" y="1725262"/>
            <a:ext cx="8833157" cy="4237570"/>
          </a:xfrm>
          <a:prstGeom prst="rect">
            <a:avLst/>
          </a:prstGeom>
        </p:spPr>
        <p:txBody>
          <a:bodyPr wrap="square">
            <a:spAutoFit/>
          </a:bodyPr>
          <a:lstStyle/>
          <a:p>
            <a:pPr>
              <a:lnSpc>
                <a:spcPct val="115000"/>
              </a:lnSpc>
              <a:spcAft>
                <a:spcPts val="1000"/>
              </a:spcAft>
            </a:pP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u="sng" dirty="0" smtClean="0">
                <a:effectLst/>
                <a:latin typeface="Times New Roman" panose="02020603050405020304" pitchFamily="18" charset="0"/>
                <a:ea typeface="Times New Roman" panose="02020603050405020304" pitchFamily="18" charset="0"/>
                <a:cs typeface="Times New Roman" panose="02020603050405020304" pitchFamily="18" charset="0"/>
              </a:rPr>
              <a:t>Избегайте</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употребления </a:t>
            </a:r>
            <a:r>
              <a:rPr lang="ru-RU" u="sng" dirty="0" smtClean="0">
                <a:effectLst/>
                <a:latin typeface="Times New Roman" panose="02020603050405020304" pitchFamily="18" charset="0"/>
                <a:ea typeface="Times New Roman" panose="02020603050405020304" pitchFamily="18" charset="0"/>
                <a:cs typeface="Times New Roman" panose="02020603050405020304" pitchFamily="18" charset="0"/>
              </a:rPr>
              <a:t>специальных терминов</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казенного языка, </a:t>
            </a:r>
            <a:r>
              <a:rPr lang="ru-RU" u="sng" dirty="0" smtClean="0">
                <a:effectLst/>
                <a:latin typeface="Times New Roman" panose="02020603050405020304" pitchFamily="18" charset="0"/>
                <a:ea typeface="Times New Roman" panose="02020603050405020304" pitchFamily="18" charset="0"/>
                <a:cs typeface="Times New Roman" panose="02020603050405020304" pitchFamily="18" charset="0"/>
              </a:rPr>
              <a:t>пишите проще и понятнее</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то, что для вас очевидно, экспертам может быть неясно. </a:t>
            </a:r>
            <a:endParaRPr lang="ru-RU" sz="16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u="sng" dirty="0" smtClean="0">
                <a:effectLst/>
                <a:latin typeface="Times New Roman" panose="02020603050405020304" pitchFamily="18" charset="0"/>
                <a:ea typeface="Times New Roman" panose="02020603050405020304" pitchFamily="18" charset="0"/>
                <a:cs typeface="Times New Roman" panose="02020603050405020304" pitchFamily="18" charset="0"/>
              </a:rPr>
              <a:t>Не тяните</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со сдачей заявки до последнего дня.</a:t>
            </a:r>
            <a:endParaRPr lang="ru-RU" sz="16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Перед тем, как сдать заявку </a:t>
            </a:r>
            <a:r>
              <a:rPr lang="ru-RU" u="sng" dirty="0" smtClean="0">
                <a:effectLst/>
                <a:latin typeface="Times New Roman" panose="02020603050405020304" pitchFamily="18" charset="0"/>
                <a:ea typeface="Times New Roman" panose="02020603050405020304" pitchFamily="18" charset="0"/>
                <a:cs typeface="Times New Roman" panose="02020603050405020304" pitchFamily="18" charset="0"/>
              </a:rPr>
              <a:t>дайте кому-то</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(лучше постороннему) </a:t>
            </a:r>
            <a:r>
              <a:rPr lang="ru-RU" u="sng" dirty="0" smtClean="0">
                <a:effectLst/>
                <a:latin typeface="Times New Roman" panose="02020603050405020304" pitchFamily="18" charset="0"/>
                <a:ea typeface="Times New Roman" panose="02020603050405020304" pitchFamily="18" charset="0"/>
                <a:cs typeface="Times New Roman" panose="02020603050405020304" pitchFamily="18" charset="0"/>
              </a:rPr>
              <a:t>внимательно её прочитать</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это поможет избежать опечаток, неясностей и ошибок оформления. </a:t>
            </a:r>
            <a:endParaRPr lang="ru-RU" sz="16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Более </a:t>
            </a:r>
            <a:r>
              <a:rPr lang="ru-RU" u="sng" dirty="0" smtClean="0">
                <a:effectLst/>
                <a:latin typeface="Times New Roman" panose="02020603050405020304" pitchFamily="18" charset="0"/>
                <a:ea typeface="Times New Roman" panose="02020603050405020304" pitchFamily="18" charset="0"/>
                <a:cs typeface="Times New Roman" panose="02020603050405020304" pitchFamily="18" charset="0"/>
              </a:rPr>
              <a:t>скромные по бюджету</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проекты имеют лучшие шансы быть поддержанными.</a:t>
            </a:r>
            <a:endParaRPr lang="ru-RU" sz="16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Имейте в виду, что </a:t>
            </a:r>
            <a:r>
              <a:rPr lang="ru-RU" u="sng" dirty="0" smtClean="0">
                <a:effectLst/>
                <a:latin typeface="Times New Roman" panose="02020603050405020304" pitchFamily="18" charset="0"/>
                <a:ea typeface="Times New Roman" panose="02020603050405020304" pitchFamily="18" charset="0"/>
                <a:cs typeface="Times New Roman" panose="02020603050405020304" pitchFamily="18" charset="0"/>
              </a:rPr>
              <a:t>эксперты</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фонда </a:t>
            </a:r>
            <a:r>
              <a:rPr lang="ru-RU" u="sng" dirty="0" smtClean="0">
                <a:effectLst/>
                <a:latin typeface="Times New Roman" panose="02020603050405020304" pitchFamily="18" charset="0"/>
                <a:ea typeface="Times New Roman" panose="02020603050405020304" pitchFamily="18" charset="0"/>
                <a:cs typeface="Times New Roman" panose="02020603050405020304" pitchFamily="18" charset="0"/>
              </a:rPr>
              <a:t>будут изучать и обсуждать</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не вашу замечательную организацию и даже не Ваш проект, а </a:t>
            </a:r>
            <a:r>
              <a:rPr lang="ru-RU" u="sng" dirty="0" smtClean="0">
                <a:effectLst/>
                <a:latin typeface="Times New Roman" panose="02020603050405020304" pitchFamily="18" charset="0"/>
                <a:ea typeface="Times New Roman" panose="02020603050405020304" pitchFamily="18" charset="0"/>
                <a:cs typeface="Times New Roman" panose="02020603050405020304" pitchFamily="18" charset="0"/>
              </a:rPr>
              <a:t>вашу заявку</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т.е. слова, написанные на бумаге; прекрасный проект описанный невнятно поддержки не получит. </a:t>
            </a:r>
            <a:endParaRPr lang="ru-RU" sz="16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Сделайте </a:t>
            </a:r>
            <a:r>
              <a:rPr lang="ru-RU" u="sng" dirty="0" smtClean="0">
                <a:effectLst/>
                <a:latin typeface="Times New Roman" panose="02020603050405020304" pitchFamily="18" charset="0"/>
                <a:ea typeface="Times New Roman" panose="02020603050405020304" pitchFamily="18" charset="0"/>
                <a:cs typeface="Times New Roman" panose="02020603050405020304" pitchFamily="18" charset="0"/>
              </a:rPr>
              <a:t>«чек лист»</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со всеми рекомендациями и требованиями к заявке, проверьте, всё ли выполнено. </a:t>
            </a: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Прямоугольник 2"/>
          <p:cNvSpPr/>
          <p:nvPr/>
        </p:nvSpPr>
        <p:spPr>
          <a:xfrm>
            <a:off x="2225297" y="219456"/>
            <a:ext cx="9367180" cy="987450"/>
          </a:xfrm>
          <a:prstGeom prst="rect">
            <a:avLst/>
          </a:prstGeom>
        </p:spPr>
        <p:txBody>
          <a:bodyPr wrap="none">
            <a:spAutoFit/>
          </a:bodyPr>
          <a:lstStyle/>
          <a:p>
            <a:pPr>
              <a:lnSpc>
                <a:spcPct val="115000"/>
              </a:lnSpc>
              <a:spcAft>
                <a:spcPts val="1000"/>
              </a:spcAft>
            </a:pPr>
            <a:r>
              <a:rPr lang="ru-RU" sz="5400" dirty="0" smtClean="0">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Общие советы и рекомендации</a:t>
            </a:r>
            <a:endParaRPr lang="ru-RU" sz="4800" dirty="0" smtClean="0">
              <a:solidFill>
                <a:schemeClr val="accent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3587705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839248" y="105673"/>
            <a:ext cx="7783285" cy="1047979"/>
          </a:xfrm>
          <a:prstGeom prst="rect">
            <a:avLst/>
          </a:prstGeom>
        </p:spPr>
        <p:txBody>
          <a:bodyPr wrap="none">
            <a:spAutoFit/>
          </a:bodyPr>
          <a:lstStyle/>
          <a:p>
            <a:pPr fontAlgn="base">
              <a:lnSpc>
                <a:spcPct val="115000"/>
              </a:lnSpc>
              <a:spcBef>
                <a:spcPts val="230"/>
              </a:spcBef>
              <a:spcAft>
                <a:spcPts val="460"/>
              </a:spcAft>
            </a:pPr>
            <a:r>
              <a:rPr lang="ru-RU" sz="5400" dirty="0" smtClean="0">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Типичные ошибки заявки</a:t>
            </a:r>
            <a:endParaRPr lang="ru-RU" sz="5400" dirty="0" smtClean="0">
              <a:solidFill>
                <a:schemeClr val="accent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Прямоугольник 3"/>
          <p:cNvSpPr/>
          <p:nvPr/>
        </p:nvSpPr>
        <p:spPr>
          <a:xfrm>
            <a:off x="1498986" y="1591119"/>
            <a:ext cx="10049886" cy="1754326"/>
          </a:xfrm>
          <a:prstGeom prst="rect">
            <a:avLst/>
          </a:prstGeom>
        </p:spPr>
        <p:txBody>
          <a:bodyPr wrap="square">
            <a:spAutoFit/>
          </a:bodyPr>
          <a:lstStyle/>
          <a:p>
            <a:pPr lvl="0" fontAlgn="base">
              <a:spcBef>
                <a:spcPts val="230"/>
              </a:spcBef>
              <a:spcAft>
                <a:spcPts val="460"/>
              </a:spcAft>
              <a:buSzPts val="1000"/>
              <a:tabLst>
                <a:tab pos="457200" algn="l"/>
              </a:tabLst>
            </a:pP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1. При заполнении заявки не уделяется должное внимание критерию </a:t>
            </a:r>
            <a:r>
              <a:rPr lang="ru-RU" u="sng" dirty="0" smtClean="0">
                <a:effectLst/>
                <a:latin typeface="Times New Roman" panose="02020603050405020304" pitchFamily="18" charset="0"/>
                <a:ea typeface="Times New Roman" panose="02020603050405020304" pitchFamily="18" charset="0"/>
                <a:cs typeface="Times New Roman" panose="02020603050405020304" pitchFamily="18" charset="0"/>
              </a:rPr>
              <a:t>«Актуальность и социальная значимость»</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Эксперты все разные и у них разные точки зрения. В данном пункте очень важно грамотно </a:t>
            </a:r>
            <a:r>
              <a:rPr lang="ru-RU" u="sng" dirty="0" smtClean="0">
                <a:effectLst/>
                <a:latin typeface="Times New Roman" panose="02020603050405020304" pitchFamily="18" charset="0"/>
                <a:ea typeface="Times New Roman" panose="02020603050405020304" pitchFamily="18" charset="0"/>
                <a:cs typeface="Times New Roman" panose="02020603050405020304" pitchFamily="18" charset="0"/>
              </a:rPr>
              <a:t>объяснить и дать факты, подтверждающие важность и значимость Вашего проекта в социальной сфере</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Люди ленятся выложить в данном пункте </a:t>
            </a:r>
            <a:r>
              <a:rPr lang="ru-RU" u="sng" dirty="0" smtClean="0">
                <a:effectLst/>
                <a:latin typeface="Times New Roman" panose="02020603050405020304" pitchFamily="18" charset="0"/>
                <a:ea typeface="Times New Roman" panose="02020603050405020304" pitchFamily="18" charset="0"/>
                <a:cs typeface="Times New Roman" panose="02020603050405020304" pitchFamily="18" charset="0"/>
              </a:rPr>
              <a:t>ссылки на сайты или статьи</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подтверждающие социальную значимость проекта. Так же лучше указывать конкретные данные статистики.</a:t>
            </a:r>
            <a:endParaRPr lang="ru-RU" dirty="0" smtClean="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Прямоугольник 4"/>
          <p:cNvSpPr/>
          <p:nvPr/>
        </p:nvSpPr>
        <p:spPr>
          <a:xfrm>
            <a:off x="1498986" y="3548520"/>
            <a:ext cx="9968754" cy="646331"/>
          </a:xfrm>
          <a:prstGeom prst="rect">
            <a:avLst/>
          </a:prstGeom>
        </p:spPr>
        <p:txBody>
          <a:bodyPr wrap="square">
            <a:spAutoFit/>
          </a:bodyPr>
          <a:lstStyle/>
          <a:p>
            <a:pPr lvl="0" fontAlgn="base">
              <a:spcBef>
                <a:spcPts val="230"/>
              </a:spcBef>
              <a:spcAft>
                <a:spcPts val="460"/>
              </a:spcAft>
              <a:buSzPts val="1000"/>
              <a:tabLst>
                <a:tab pos="457200" algn="l"/>
              </a:tabLst>
            </a:pP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2. Не надо много лозунгов. </a:t>
            </a:r>
            <a:r>
              <a:rPr lang="ru-RU" u="sng" dirty="0" smtClean="0">
                <a:effectLst/>
                <a:latin typeface="Times New Roman" panose="02020603050405020304" pitchFamily="18" charset="0"/>
                <a:ea typeface="Times New Roman" panose="02020603050405020304" pitchFamily="18" charset="0"/>
                <a:cs typeface="Times New Roman" panose="02020603050405020304" pitchFamily="18" charset="0"/>
              </a:rPr>
              <a:t>Лозунги и общих слова заменяйте конкретикой</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Текст краткого описание проекта должен быть «сухим».</a:t>
            </a:r>
            <a:endParaRPr lang="ru-RU" dirty="0" smtClean="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Прямоугольник 5"/>
          <p:cNvSpPr/>
          <p:nvPr/>
        </p:nvSpPr>
        <p:spPr>
          <a:xfrm>
            <a:off x="1498986" y="4397926"/>
            <a:ext cx="9457766" cy="646331"/>
          </a:xfrm>
          <a:prstGeom prst="rect">
            <a:avLst/>
          </a:prstGeom>
        </p:spPr>
        <p:txBody>
          <a:bodyPr wrap="square">
            <a:spAutoFit/>
          </a:bodyPr>
          <a:lstStyle/>
          <a:p>
            <a:pPr lvl="0" fontAlgn="base">
              <a:spcBef>
                <a:spcPts val="230"/>
              </a:spcBef>
              <a:spcAft>
                <a:spcPts val="460"/>
              </a:spcAft>
              <a:buSzPts val="1000"/>
              <a:tabLst>
                <a:tab pos="457200" algn="l"/>
              </a:tabLst>
            </a:pP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3. Заявка должна быть написана </a:t>
            </a:r>
            <a:r>
              <a:rPr lang="ru-RU" u="sng" dirty="0" smtClean="0">
                <a:effectLst/>
                <a:latin typeface="Times New Roman" panose="02020603050405020304" pitchFamily="18" charset="0"/>
                <a:ea typeface="Times New Roman" panose="02020603050405020304" pitchFamily="18" charset="0"/>
                <a:cs typeface="Times New Roman" panose="02020603050405020304" pitchFamily="18" charset="0"/>
              </a:rPr>
              <a:t>простым и доступным языком</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Чем проще и понятнее Вы напишите, тем лучше.</a:t>
            </a:r>
            <a:endParaRPr lang="ru-RU" dirty="0" smtClean="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Прямоугольник 6"/>
          <p:cNvSpPr/>
          <p:nvPr/>
        </p:nvSpPr>
        <p:spPr>
          <a:xfrm>
            <a:off x="1498986" y="5247332"/>
            <a:ext cx="9457766" cy="1200329"/>
          </a:xfrm>
          <a:prstGeom prst="rect">
            <a:avLst/>
          </a:prstGeom>
        </p:spPr>
        <p:txBody>
          <a:bodyPr wrap="square">
            <a:spAutoFit/>
          </a:bodyPr>
          <a:lstStyle/>
          <a:p>
            <a:pPr lvl="0" fontAlgn="base">
              <a:spcBef>
                <a:spcPts val="230"/>
              </a:spcBef>
              <a:spcAft>
                <a:spcPts val="460"/>
              </a:spcAft>
              <a:buSzPts val="1000"/>
              <a:tabLst>
                <a:tab pos="457200" algn="l"/>
              </a:tabLst>
            </a:pP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4. Заявки необходимо прописывать </a:t>
            </a:r>
            <a:r>
              <a:rPr lang="ru-RU" u="sng" dirty="0" smtClean="0">
                <a:effectLst/>
                <a:latin typeface="Times New Roman" panose="02020603050405020304" pitchFamily="18" charset="0"/>
                <a:ea typeface="Times New Roman" panose="02020603050405020304" pitchFamily="18" charset="0"/>
                <a:cs typeface="Times New Roman" panose="02020603050405020304" pitchFamily="18" charset="0"/>
              </a:rPr>
              <a:t>логично</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Бывают ситуации, когда цели, бюджет, социальная значимость не связаны друг с другом. Если у проекта одна цель, то из нее выводят 2-3 задачи (по формулировке отличающиеся от цели). Под эти задачи строится план мероприятий, а под план мероприятий строится бюджет.</a:t>
            </a:r>
            <a:endParaRPr lang="ru-RU" dirty="0" smtClean="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66543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18493" y="3837845"/>
            <a:ext cx="9296400" cy="1200329"/>
          </a:xfrm>
          <a:prstGeom prst="rect">
            <a:avLst/>
          </a:prstGeom>
        </p:spPr>
        <p:txBody>
          <a:bodyPr wrap="square">
            <a:spAutoFit/>
          </a:bodyPr>
          <a:lstStyle/>
          <a:p>
            <a:pPr lvl="0" fontAlgn="base">
              <a:spcBef>
                <a:spcPts val="230"/>
              </a:spcBef>
              <a:spcAft>
                <a:spcPts val="460"/>
              </a:spcAft>
              <a:buSzPts val="1000"/>
              <a:tabLst>
                <a:tab pos="457200" algn="l"/>
              </a:tabLst>
            </a:pP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7. При описании инновационной части, покажите в заявке как этот проект скажется на развитии Вашей организации.   </a:t>
            </a:r>
            <a:r>
              <a:rPr lang="ru-RU" dirty="0" err="1" smtClean="0">
                <a:effectLst/>
                <a:latin typeface="Times New Roman" panose="02020603050405020304" pitchFamily="18" charset="0"/>
                <a:ea typeface="Times New Roman" panose="02020603050405020304" pitchFamily="18" charset="0"/>
                <a:cs typeface="Times New Roman" panose="02020603050405020304" pitchFamily="18" charset="0"/>
              </a:rPr>
              <a:t>Инновационность</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подразумевает, что не надо дублировать тексты прошлых заявок. У ФПГ есть специальная программа, который «просматривает» текст заявки на плагиат и на ранее поданные заявки.</a:t>
            </a:r>
            <a:endParaRPr lang="ru-RU" dirty="0" smtClean="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Прямоугольник 2"/>
          <p:cNvSpPr/>
          <p:nvPr/>
        </p:nvSpPr>
        <p:spPr>
          <a:xfrm>
            <a:off x="1518493" y="1529091"/>
            <a:ext cx="10104157" cy="390684"/>
          </a:xfrm>
          <a:prstGeom prst="rect">
            <a:avLst/>
          </a:prstGeom>
        </p:spPr>
        <p:txBody>
          <a:bodyPr wrap="square">
            <a:spAutoFit/>
          </a:bodyPr>
          <a:lstStyle/>
          <a:p>
            <a:pPr lvl="0" fontAlgn="base">
              <a:lnSpc>
                <a:spcPct val="115000"/>
              </a:lnSpc>
              <a:spcBef>
                <a:spcPts val="230"/>
              </a:spcBef>
              <a:spcAft>
                <a:spcPts val="460"/>
              </a:spcAft>
              <a:buSzPts val="1000"/>
              <a:tabLst>
                <a:tab pos="457200" algn="l"/>
              </a:tabLst>
            </a:pP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5. Цели и задачи не должны по формулировкам повторят мероприятия.</a:t>
            </a:r>
            <a:endParaRPr lang="ru-RU" dirty="0" smtClean="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Прямоугольник 3"/>
          <p:cNvSpPr/>
          <p:nvPr/>
        </p:nvSpPr>
        <p:spPr>
          <a:xfrm>
            <a:off x="1518493" y="2140146"/>
            <a:ext cx="9879107" cy="1477328"/>
          </a:xfrm>
          <a:prstGeom prst="rect">
            <a:avLst/>
          </a:prstGeom>
        </p:spPr>
        <p:txBody>
          <a:bodyPr wrap="square">
            <a:spAutoFit/>
          </a:bodyPr>
          <a:lstStyle/>
          <a:p>
            <a:pPr lvl="0" fontAlgn="base">
              <a:spcBef>
                <a:spcPts val="230"/>
              </a:spcBef>
              <a:spcAft>
                <a:spcPts val="460"/>
              </a:spcAft>
              <a:buSzPts val="1000"/>
              <a:tabLst>
                <a:tab pos="457200" algn="l"/>
              </a:tabLst>
            </a:pP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6. Правильно надо определиться с целевой аудиторией. Количество </a:t>
            </a:r>
            <a:r>
              <a:rPr lang="ru-RU" dirty="0" err="1" smtClean="0">
                <a:effectLst/>
                <a:latin typeface="Times New Roman" panose="02020603050405020304" pitchFamily="18" charset="0"/>
                <a:ea typeface="Times New Roman" panose="02020603050405020304" pitchFamily="18" charset="0"/>
                <a:cs typeface="Times New Roman" panose="02020603050405020304" pitchFamily="18" charset="0"/>
              </a:rPr>
              <a:t>благополучателей</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должно в заявке одинаковым (или «биться)» во всех пунктах.</a:t>
            </a:r>
            <a:r>
              <a:rPr lang="ru-RU" dirty="0" smtClean="0">
                <a:latin typeface="Times New Roman" panose="02020603050405020304" pitchFamily="18" charset="0"/>
                <a:cs typeface="Times New Roman" panose="02020603050405020304" pitchFamily="18" charset="0"/>
              </a:rPr>
              <a:t> </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Указывайте только те целевые группы, с которыми планируете мероприятия в рамках календарного плана проекта и работу с которыми в случае победы в конкурсе сможете подтвердить. Если мероприятий для выбранных целевых групп не будет в плане, оценка по проекту будет снижена. </a:t>
            </a:r>
            <a:endParaRPr lang="ru-RU" dirty="0" smtClean="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Прямоугольник 5"/>
          <p:cNvSpPr/>
          <p:nvPr/>
        </p:nvSpPr>
        <p:spPr>
          <a:xfrm>
            <a:off x="2839248" y="105673"/>
            <a:ext cx="7783285" cy="1047979"/>
          </a:xfrm>
          <a:prstGeom prst="rect">
            <a:avLst/>
          </a:prstGeom>
        </p:spPr>
        <p:txBody>
          <a:bodyPr wrap="none">
            <a:spAutoFit/>
          </a:bodyPr>
          <a:lstStyle/>
          <a:p>
            <a:pPr fontAlgn="base">
              <a:lnSpc>
                <a:spcPct val="115000"/>
              </a:lnSpc>
              <a:spcBef>
                <a:spcPts val="230"/>
              </a:spcBef>
              <a:spcAft>
                <a:spcPts val="460"/>
              </a:spcAft>
            </a:pPr>
            <a:r>
              <a:rPr lang="ru-RU" sz="5400" dirty="0" smtClean="0">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Типичные ошибки заявки</a:t>
            </a:r>
            <a:endParaRPr lang="ru-RU" sz="5400" dirty="0" smtClean="0">
              <a:solidFill>
                <a:schemeClr val="accent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Прямоугольник 6"/>
          <p:cNvSpPr/>
          <p:nvPr/>
        </p:nvSpPr>
        <p:spPr>
          <a:xfrm>
            <a:off x="1518493" y="5258545"/>
            <a:ext cx="8790919" cy="1200329"/>
          </a:xfrm>
          <a:prstGeom prst="rect">
            <a:avLst/>
          </a:prstGeom>
        </p:spPr>
        <p:txBody>
          <a:bodyPr wrap="square">
            <a:spAutoFit/>
          </a:bodyPr>
          <a:lstStyle/>
          <a:p>
            <a:r>
              <a:rPr lang="ru-RU" dirty="0" smtClean="0">
                <a:latin typeface="Times New Roman" panose="02020603050405020304" pitchFamily="18" charset="0"/>
                <a:cs typeface="Times New Roman" panose="02020603050405020304" pitchFamily="18" charset="0"/>
              </a:rPr>
              <a:t>8. В разделе заявки «Календарь мероприятий» необходимо подробно описывать мероприятия с использованием конкретных цифр и данных. А разделе «Бюджет» разбивайте суммы, конкретно указывая на что какая сумма пойдет. Чем подробнее будут описаны мероприятия, тем лучше эксперты их смогут оценить.</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062415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78429" y="5197659"/>
            <a:ext cx="9162678" cy="923330"/>
          </a:xfrm>
          <a:prstGeom prst="rect">
            <a:avLst/>
          </a:prstGeom>
        </p:spPr>
        <p:txBody>
          <a:bodyPr wrap="square">
            <a:spAutoFit/>
          </a:bodyPr>
          <a:lstStyle/>
          <a:p>
            <a:r>
              <a:rPr lang="ru-RU" dirty="0" smtClean="0">
                <a:latin typeface="Times New Roman" panose="02020603050405020304" pitchFamily="18" charset="0"/>
                <a:cs typeface="Times New Roman" panose="02020603050405020304" pitchFamily="18" charset="0"/>
              </a:rPr>
              <a:t>12. Не пытайтесь идти в проект, если реализовывать его будете не Вы. Подобные заявки, после проведенной проверки, отсекаются экспертами.</a:t>
            </a:r>
          </a:p>
          <a:p>
            <a:endParaRPr lang="ru-RU" dirty="0" smtClean="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2839248" y="105673"/>
            <a:ext cx="7783285" cy="1047979"/>
          </a:xfrm>
          <a:prstGeom prst="rect">
            <a:avLst/>
          </a:prstGeom>
        </p:spPr>
        <p:txBody>
          <a:bodyPr wrap="none">
            <a:spAutoFit/>
          </a:bodyPr>
          <a:lstStyle/>
          <a:p>
            <a:pPr fontAlgn="base">
              <a:lnSpc>
                <a:spcPct val="115000"/>
              </a:lnSpc>
              <a:spcBef>
                <a:spcPts val="230"/>
              </a:spcBef>
              <a:spcAft>
                <a:spcPts val="460"/>
              </a:spcAft>
            </a:pPr>
            <a:r>
              <a:rPr lang="ru-RU" sz="5400" dirty="0" smtClean="0">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Типичные ошибки заявки</a:t>
            </a:r>
            <a:endParaRPr lang="ru-RU" sz="5400" dirty="0" smtClean="0">
              <a:solidFill>
                <a:schemeClr val="accent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Прямоугольник 3"/>
          <p:cNvSpPr/>
          <p:nvPr/>
        </p:nvSpPr>
        <p:spPr>
          <a:xfrm>
            <a:off x="1478428" y="1780533"/>
            <a:ext cx="10103972" cy="1200329"/>
          </a:xfrm>
          <a:prstGeom prst="rect">
            <a:avLst/>
          </a:prstGeom>
        </p:spPr>
        <p:txBody>
          <a:bodyPr wrap="square">
            <a:spAutoFit/>
          </a:bodyPr>
          <a:lstStyle/>
          <a:p>
            <a:r>
              <a:rPr lang="ru-RU" dirty="0" smtClean="0">
                <a:latin typeface="Times New Roman" panose="02020603050405020304" pitchFamily="18" charset="0"/>
                <a:cs typeface="Times New Roman" panose="02020603050405020304" pitchFamily="18" charset="0"/>
              </a:rPr>
              <a:t>9. В критерии «Масштаб деятельности проекта» прикладываете письма поддержки от компаний, с которыми Вы планируете сотрудничать при реализации проекта. Письма поддержки должны быть актуальные (лучше если оно датировано месяцем, когда Вы подаете заявку). В письме нужно указать какие формы поддержки организация готова Вам оказать и почему данный проект важен.</a:t>
            </a:r>
          </a:p>
        </p:txBody>
      </p:sp>
      <p:sp>
        <p:nvSpPr>
          <p:cNvPr id="5" name="Прямоугольник 4"/>
          <p:cNvSpPr/>
          <p:nvPr/>
        </p:nvSpPr>
        <p:spPr>
          <a:xfrm>
            <a:off x="1478428" y="3196574"/>
            <a:ext cx="9682350" cy="1200329"/>
          </a:xfrm>
          <a:prstGeom prst="rect">
            <a:avLst/>
          </a:prstGeom>
        </p:spPr>
        <p:txBody>
          <a:bodyPr wrap="square">
            <a:spAutoFit/>
          </a:bodyPr>
          <a:lstStyle/>
          <a:p>
            <a:r>
              <a:rPr lang="ru-RU" dirty="0" smtClean="0">
                <a:latin typeface="Times New Roman" panose="02020603050405020304" pitchFamily="18" charset="0"/>
                <a:cs typeface="Times New Roman" panose="02020603050405020304" pitchFamily="18" charset="0"/>
              </a:rPr>
              <a:t>10. Указывайте собственный вклад организации из тех ресурсов какие у Вас уже есть. Например, если у Вас есть 3 компьютера и 3 стола, указывайте их стоимость как </a:t>
            </a:r>
            <a:r>
              <a:rPr lang="ru-RU" dirty="0" err="1" smtClean="0">
                <a:latin typeface="Times New Roman" panose="02020603050405020304" pitchFamily="18" charset="0"/>
                <a:cs typeface="Times New Roman" panose="02020603050405020304" pitchFamily="18" charset="0"/>
              </a:rPr>
              <a:t>софинансирование</a:t>
            </a:r>
            <a:r>
              <a:rPr lang="ru-RU" dirty="0" smtClean="0">
                <a:latin typeface="Times New Roman" panose="02020603050405020304" pitchFamily="18" charset="0"/>
                <a:cs typeface="Times New Roman" panose="02020603050405020304" pitchFamily="18" charset="0"/>
              </a:rPr>
              <a:t>. Подобные моменты позволяют довести собственный вклад организации до 20 % −25 % от суммы проекта.</a:t>
            </a:r>
          </a:p>
        </p:txBody>
      </p:sp>
      <p:sp>
        <p:nvSpPr>
          <p:cNvPr id="6" name="Прямоугольник 5"/>
          <p:cNvSpPr/>
          <p:nvPr/>
        </p:nvSpPr>
        <p:spPr>
          <a:xfrm>
            <a:off x="1478428" y="4612615"/>
            <a:ext cx="10372165" cy="369332"/>
          </a:xfrm>
          <a:prstGeom prst="rect">
            <a:avLst/>
          </a:prstGeom>
        </p:spPr>
        <p:txBody>
          <a:bodyPr wrap="square">
            <a:spAutoFit/>
          </a:bodyPr>
          <a:lstStyle/>
          <a:p>
            <a:r>
              <a:rPr lang="ru-RU" dirty="0" smtClean="0">
                <a:latin typeface="Times New Roman" panose="02020603050405020304" pitchFamily="18" charset="0"/>
                <a:cs typeface="Times New Roman" panose="02020603050405020304" pitchFamily="18" charset="0"/>
              </a:rPr>
              <a:t>11. Прописывайте в пунктах заявки подробные и обоснованные комментарии (где они есть).</a:t>
            </a:r>
          </a:p>
        </p:txBody>
      </p:sp>
    </p:spTree>
    <p:extLst>
      <p:ext uri="{BB962C8B-B14F-4D97-AF65-F5344CB8AC3E}">
        <p14:creationId xmlns:p14="http://schemas.microsoft.com/office/powerpoint/2010/main" xmlns="" val="356026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419133" y="1461248"/>
            <a:ext cx="5304395" cy="4360474"/>
          </a:xfrm>
          <a:prstGeom prst="rect">
            <a:avLst/>
          </a:prstGeom>
        </p:spPr>
        <p:txBody>
          <a:bodyPr wrap="square">
            <a:spAutoFit/>
          </a:bodyPr>
          <a:lstStyle/>
          <a:p>
            <a:pPr indent="358775" algn="just"/>
            <a:r>
              <a:rPr lang="ru-RU" b="1" dirty="0" smtClean="0">
                <a:effectLst/>
                <a:latin typeface="Times New Roman" panose="02020603050405020304" pitchFamily="18" charset="0"/>
                <a:ea typeface="Times New Roman" panose="02020603050405020304" pitchFamily="18" charset="0"/>
                <a:cs typeface="Times New Roman" panose="02020603050405020304" pitchFamily="18" charset="0"/>
              </a:rPr>
              <a:t>Фонд президентских грантов</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начиная с 2017 года </a:t>
            </a:r>
            <a:r>
              <a:rPr lang="ru-RU" u="sng" dirty="0" smtClean="0">
                <a:effectLst/>
                <a:latin typeface="Times New Roman" panose="02020603050405020304" pitchFamily="18" charset="0"/>
                <a:ea typeface="Times New Roman" panose="02020603050405020304" pitchFamily="18" charset="0"/>
                <a:cs typeface="Times New Roman" panose="02020603050405020304" pitchFamily="18" charset="0"/>
              </a:rPr>
              <a:t>ежегодно</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проводит </a:t>
            </a:r>
            <a:r>
              <a:rPr lang="ru-RU" u="sng" dirty="0" smtClean="0">
                <a:effectLst/>
                <a:latin typeface="Times New Roman" panose="02020603050405020304" pitchFamily="18" charset="0"/>
                <a:ea typeface="Times New Roman" panose="02020603050405020304" pitchFamily="18" charset="0"/>
                <a:cs typeface="Times New Roman" panose="02020603050405020304" pitchFamily="18" charset="0"/>
              </a:rPr>
              <a:t>по два конкурса</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для некоммерческих организаций  для решения различных социальных проблем государства.     </a:t>
            </a:r>
            <a:endParaRPr lang="ru-RU" sz="16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indent="358775" algn="just"/>
            <a:r>
              <a:rPr lang="ru-RU" b="1" dirty="0" smtClean="0">
                <a:effectLst/>
                <a:latin typeface="Times New Roman" panose="02020603050405020304" pitchFamily="18" charset="0"/>
                <a:ea typeface="Times New Roman" panose="02020603050405020304" pitchFamily="18" charset="0"/>
                <a:cs typeface="Times New Roman" panose="02020603050405020304" pitchFamily="18" charset="0"/>
              </a:rPr>
              <a:t>Президентский грант</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 это отличная поддержка от государства некоммерческим организациям, чья деятельность направлена на решение важных социальных проблем страны. Это помогает оказывать помощь населению более эффективно, качественно и целенаправленно, чем через государственные и муниципальные учреждения. Грант Президента РФ подразумевает </a:t>
            </a:r>
            <a:r>
              <a:rPr lang="ru-RU" u="sng" dirty="0" smtClean="0">
                <a:effectLst/>
                <a:latin typeface="Times New Roman" panose="02020603050405020304" pitchFamily="18" charset="0"/>
                <a:ea typeface="Times New Roman" panose="02020603050405020304" pitchFamily="18" charset="0"/>
                <a:cs typeface="Times New Roman" panose="02020603050405020304" pitchFamily="18" charset="0"/>
              </a:rPr>
              <a:t>финансовую поддержку</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от фонда, выделяемую за счет средств федерального бюджета </a:t>
            </a:r>
            <a:r>
              <a:rPr lang="ru-RU" u="sng" dirty="0" smtClean="0">
                <a:effectLst/>
                <a:latin typeface="Times New Roman" panose="02020603050405020304" pitchFamily="18" charset="0"/>
                <a:ea typeface="Times New Roman" panose="02020603050405020304" pitchFamily="18" charset="0"/>
                <a:cs typeface="Times New Roman" panose="02020603050405020304" pitchFamily="18" charset="0"/>
              </a:rPr>
              <a:t>на безвозмездной и безвозвратной основе</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091007" y="1783976"/>
            <a:ext cx="4766765" cy="31778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9283605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02665" y="4444765"/>
            <a:ext cx="8562135" cy="1200329"/>
          </a:xfrm>
          <a:prstGeom prst="rect">
            <a:avLst/>
          </a:prstGeom>
        </p:spPr>
        <p:txBody>
          <a:bodyPr wrap="square">
            <a:spAutoFit/>
          </a:bodyPr>
          <a:lstStyle/>
          <a:p>
            <a:r>
              <a:rPr lang="ru-RU" dirty="0" smtClean="0">
                <a:latin typeface="Times New Roman" panose="02020603050405020304" pitchFamily="18" charset="0"/>
                <a:cs typeface="Times New Roman" panose="02020603050405020304" pitchFamily="18" charset="0"/>
              </a:rPr>
              <a:t>15. Критерий «Информационная открытость» очень важен. У организации должен быть сайт, то необходимо указать кто состоит в команде и есть описание рабочей деятельности организации (новости, отчеты и т.п.). Так же эксперты просматривают социальные сети организации.</a:t>
            </a:r>
            <a:endParaRPr lang="ru-RU"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2839248" y="105673"/>
            <a:ext cx="7783285" cy="1047979"/>
          </a:xfrm>
          <a:prstGeom prst="rect">
            <a:avLst/>
          </a:prstGeom>
        </p:spPr>
        <p:txBody>
          <a:bodyPr wrap="none">
            <a:spAutoFit/>
          </a:bodyPr>
          <a:lstStyle/>
          <a:p>
            <a:pPr fontAlgn="base">
              <a:lnSpc>
                <a:spcPct val="115000"/>
              </a:lnSpc>
              <a:spcBef>
                <a:spcPts val="230"/>
              </a:spcBef>
              <a:spcAft>
                <a:spcPts val="460"/>
              </a:spcAft>
            </a:pPr>
            <a:r>
              <a:rPr lang="ru-RU" sz="5400" dirty="0" smtClean="0">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Типичные ошибки заявки</a:t>
            </a:r>
            <a:endParaRPr lang="ru-RU" sz="5400" dirty="0" smtClean="0">
              <a:solidFill>
                <a:schemeClr val="accent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Прямоугольник 3"/>
          <p:cNvSpPr/>
          <p:nvPr/>
        </p:nvSpPr>
        <p:spPr>
          <a:xfrm>
            <a:off x="1502665" y="1837376"/>
            <a:ext cx="9826158" cy="1200329"/>
          </a:xfrm>
          <a:prstGeom prst="rect">
            <a:avLst/>
          </a:prstGeom>
        </p:spPr>
        <p:txBody>
          <a:bodyPr wrap="square">
            <a:spAutoFit/>
          </a:bodyPr>
          <a:lstStyle/>
          <a:p>
            <a:r>
              <a:rPr lang="ru-RU" dirty="0" smtClean="0">
                <a:latin typeface="Times New Roman" panose="02020603050405020304" pitchFamily="18" charset="0"/>
                <a:cs typeface="Times New Roman" panose="02020603050405020304" pitchFamily="18" charset="0"/>
              </a:rPr>
              <a:t>13. Заявки, связанные с покупкой дорогостоящего оборудования, чаще отсекаются</a:t>
            </a:r>
          </a:p>
          <a:p>
            <a:r>
              <a:rPr lang="ru-RU" dirty="0" smtClean="0">
                <a:latin typeface="Times New Roman" panose="02020603050405020304" pitchFamily="18" charset="0"/>
                <a:cs typeface="Times New Roman" panose="02020603050405020304" pitchFamily="18" charset="0"/>
              </a:rPr>
              <a:t>Не стесняйтесь описывать опыт людей в команде. Очень важно правильно и адекватно показать команду. Если у Вас проект связан со спортом, то должны быть люди, которые связаны со спортом.</a:t>
            </a:r>
          </a:p>
        </p:txBody>
      </p:sp>
      <p:sp>
        <p:nvSpPr>
          <p:cNvPr id="5" name="Прямоугольник 4"/>
          <p:cNvSpPr/>
          <p:nvPr/>
        </p:nvSpPr>
        <p:spPr>
          <a:xfrm>
            <a:off x="1502665" y="3279570"/>
            <a:ext cx="8804182" cy="923330"/>
          </a:xfrm>
          <a:prstGeom prst="rect">
            <a:avLst/>
          </a:prstGeom>
        </p:spPr>
        <p:txBody>
          <a:bodyPr wrap="square">
            <a:spAutoFit/>
          </a:bodyPr>
          <a:lstStyle/>
          <a:p>
            <a:r>
              <a:rPr lang="ru-RU" dirty="0" smtClean="0">
                <a:latin typeface="Times New Roman" panose="02020603050405020304" pitchFamily="18" charset="0"/>
                <a:cs typeface="Times New Roman" panose="02020603050405020304" pitchFamily="18" charset="0"/>
              </a:rPr>
              <a:t>14. Описывайте опыт организации по ранее проведённым проектам. Если у организации ранее не было опыта реализации подобных проектов и Вы просите в ФПГ 3 000 000 руб., то у экспертов возникнут вопросы.</a:t>
            </a:r>
          </a:p>
        </p:txBody>
      </p:sp>
    </p:spTree>
    <p:extLst>
      <p:ext uri="{BB962C8B-B14F-4D97-AF65-F5344CB8AC3E}">
        <p14:creationId xmlns:p14="http://schemas.microsoft.com/office/powerpoint/2010/main" xmlns="" val="3559933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55759" y="4397424"/>
            <a:ext cx="8754971" cy="1862048"/>
          </a:xfrm>
          <a:prstGeom prst="rect">
            <a:avLst/>
          </a:prstGeom>
        </p:spPr>
        <p:txBody>
          <a:bodyPr wrap="square">
            <a:spAutoFit/>
          </a:bodyPr>
          <a:lstStyle/>
          <a:p>
            <a:pPr indent="358775" algn="just" fontAlgn="base">
              <a:lnSpc>
                <a:spcPct val="115000"/>
              </a:lnSpc>
              <a:spcAft>
                <a:spcPts val="0"/>
              </a:spcAft>
            </a:pP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Прием заявок на второй </a:t>
            </a:r>
            <a:r>
              <a:rPr lang="ru-RU" sz="2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грантовый</a:t>
            </a: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конкурс начался </a:t>
            </a:r>
            <a:r>
              <a:rPr lang="ru-RU" sz="2000" u="sng" dirty="0" smtClean="0">
                <a:effectLst/>
                <a:latin typeface="Times New Roman" panose="02020603050405020304" pitchFamily="18" charset="0"/>
                <a:ea typeface="Times New Roman" panose="02020603050405020304" pitchFamily="18" charset="0"/>
                <a:cs typeface="Times New Roman" panose="02020603050405020304" pitchFamily="18" charset="0"/>
              </a:rPr>
              <a:t>1  февраля</a:t>
            </a: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НКО могут получить гранты по </a:t>
            </a:r>
            <a:r>
              <a:rPr lang="ru-RU" sz="2000" u="sng" dirty="0" smtClean="0">
                <a:effectLst/>
                <a:latin typeface="Times New Roman" panose="02020603050405020304" pitchFamily="18" charset="0"/>
                <a:ea typeface="Times New Roman" panose="02020603050405020304" pitchFamily="18" charset="0"/>
                <a:cs typeface="Times New Roman" panose="02020603050405020304" pitchFamily="18" charset="0"/>
              </a:rPr>
              <a:t>13 направлениям</a:t>
            </a: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indent="358775" fontAlgn="base">
              <a:lnSpc>
                <a:spcPct val="115000"/>
              </a:lnSpc>
              <a:spcAft>
                <a:spcPts val="0"/>
              </a:spcAft>
            </a:pP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Мы уверены,  что многие из тех участников, кто не выиграл в первом конкурсе или в предыдущих  доработают свои заявки и смогут победить в следующем конкурсе.</a:t>
            </a:r>
            <a:endParaRPr lang="ru-RU" sz="2000" dirty="0"/>
          </a:p>
        </p:txBody>
      </p:sp>
      <p:sp>
        <p:nvSpPr>
          <p:cNvPr id="3" name="Прямоугольник 2"/>
          <p:cNvSpPr/>
          <p:nvPr/>
        </p:nvSpPr>
        <p:spPr>
          <a:xfrm>
            <a:off x="1754371" y="1412758"/>
            <a:ext cx="10050183" cy="446276"/>
          </a:xfrm>
          <a:prstGeom prst="rect">
            <a:avLst/>
          </a:prstGeom>
        </p:spPr>
        <p:txBody>
          <a:bodyPr wrap="square">
            <a:spAutoFit/>
          </a:bodyPr>
          <a:lstStyle/>
          <a:p>
            <a:pPr fontAlgn="base">
              <a:lnSpc>
                <a:spcPct val="115000"/>
              </a:lnSpc>
              <a:spcBef>
                <a:spcPts val="230"/>
              </a:spcBef>
              <a:spcAft>
                <a:spcPts val="460"/>
              </a:spcAft>
            </a:pP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В </a:t>
            </a:r>
            <a:r>
              <a:rPr lang="ru-RU" sz="2000" u="sng" dirty="0" smtClean="0">
                <a:effectLst/>
                <a:latin typeface="Times New Roman" panose="02020603050405020304" pitchFamily="18" charset="0"/>
                <a:ea typeface="Times New Roman" panose="02020603050405020304" pitchFamily="18" charset="0"/>
                <a:cs typeface="Times New Roman" panose="02020603050405020304" pitchFamily="18" charset="0"/>
              </a:rPr>
              <a:t>личном кабинете</a:t>
            </a: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Вы можете посмотреть какие </a:t>
            </a:r>
            <a:r>
              <a:rPr lang="ru-RU" sz="2000" u="sng" dirty="0" smtClean="0">
                <a:effectLst/>
                <a:latin typeface="Times New Roman" panose="02020603050405020304" pitchFamily="18" charset="0"/>
                <a:ea typeface="Times New Roman" panose="02020603050405020304" pitchFamily="18" charset="0"/>
                <a:cs typeface="Times New Roman" panose="02020603050405020304" pitchFamily="18" charset="0"/>
              </a:rPr>
              <a:t>оценки</a:t>
            </a: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ставили эксперты Вашей заявке.</a:t>
            </a:r>
            <a:endParaRPr lang="ru-RU" dirty="0" smtClean="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Скругленный прямоугольник 3"/>
          <p:cNvSpPr/>
          <p:nvPr/>
        </p:nvSpPr>
        <p:spPr>
          <a:xfrm>
            <a:off x="3059108" y="2529785"/>
            <a:ext cx="6275295" cy="1198626"/>
          </a:xfrm>
          <a:prstGeom prst="roundRect">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algn="just" fontAlgn="base">
              <a:lnSpc>
                <a:spcPct val="115000"/>
              </a:lnSpc>
              <a:spcAft>
                <a:spcPts val="0"/>
              </a:spcAft>
            </a:pPr>
            <a:r>
              <a:rPr lang="ru-RU" b="1" i="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«У вас нет конкурентов, вы </a:t>
            </a:r>
            <a:r>
              <a:rPr lang="ru-RU" sz="2000" b="1" i="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боретесь</a:t>
            </a:r>
            <a:r>
              <a:rPr lang="ru-RU" b="1" i="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 только с собой. У вас будет борьба, чтобы получить проходной балл по каждому критерию», — заключил Владимир Татаринов.</a:t>
            </a:r>
            <a:endParaRPr lang="ru-RU" sz="1600" b="1" i="1" dirty="0" smtClean="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7007730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79059" y="2805953"/>
            <a:ext cx="7933765" cy="923330"/>
          </a:xfrm>
          <a:prstGeom prst="rect">
            <a:avLst/>
          </a:prstGeom>
          <a:noFill/>
        </p:spPr>
        <p:txBody>
          <a:bodyPr wrap="square" rtlCol="0">
            <a:spAutoFit/>
          </a:bodyPr>
          <a:lstStyle/>
          <a:p>
            <a:r>
              <a:rPr lang="ru-RU" sz="5400" dirty="0" smtClean="0">
                <a:solidFill>
                  <a:schemeClr val="accent2">
                    <a:lumMod val="50000"/>
                  </a:schemeClr>
                </a:solidFill>
                <a:latin typeface="Times New Roman" panose="02020603050405020304" pitchFamily="18" charset="0"/>
                <a:cs typeface="Times New Roman" panose="02020603050405020304" pitchFamily="18" charset="0"/>
              </a:rPr>
              <a:t>Спасибо за внимание!</a:t>
            </a:r>
            <a:endParaRPr lang="ru-RU" sz="5400" dirty="0">
              <a:solidFill>
                <a:schemeClr val="accent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1884031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70330"/>
            <a:ext cx="12192000" cy="646330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ru-RU" b="1" dirty="0" smtClean="0">
                <a:effectLst/>
                <a:latin typeface="Times New Roman" panose="02020603050405020304" pitchFamily="18" charset="0"/>
                <a:ea typeface="Times New Roman" panose="02020603050405020304" pitchFamily="18" charset="0"/>
                <a:cs typeface="Times New Roman" panose="02020603050405020304" pitchFamily="18" charset="0"/>
              </a:rPr>
              <a:t>Краткое описание</a:t>
            </a:r>
            <a:endPar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Идея проекта состоит в популяризации </a:t>
            </a:r>
            <a:r>
              <a:rPr lang="ru-RU" dirty="0" err="1" smtClean="0">
                <a:effectLst/>
                <a:latin typeface="Times New Roman" panose="02020603050405020304" pitchFamily="18" charset="0"/>
                <a:ea typeface="Times New Roman" panose="02020603050405020304" pitchFamily="18" charset="0"/>
                <a:cs typeface="Times New Roman" panose="02020603050405020304" pitchFamily="18" charset="0"/>
              </a:rPr>
              <a:t>добровольничества</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и благотворительной деятельности в </a:t>
            </a:r>
            <a:r>
              <a:rPr lang="ru-RU" dirty="0" err="1" smtClean="0">
                <a:effectLst/>
                <a:latin typeface="Times New Roman" panose="02020603050405020304" pitchFamily="18" charset="0"/>
                <a:ea typeface="Times New Roman" panose="02020603050405020304" pitchFamily="18" charset="0"/>
                <a:cs typeface="Times New Roman" panose="02020603050405020304" pitchFamily="18" charset="0"/>
              </a:rPr>
              <a:t>г.Благовещенск</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Амурской области, вовлечении юридических и физических лиц в реальные механизмы благотворительности. Для реализации данных целей в период с 01.03.2021 </a:t>
            </a:r>
            <a:r>
              <a:rPr lang="ru-RU" dirty="0" err="1" smtClean="0">
                <a:effectLst/>
                <a:latin typeface="Times New Roman" panose="02020603050405020304" pitchFamily="18" charset="0"/>
                <a:ea typeface="Times New Roman" panose="02020603050405020304" pitchFamily="18" charset="0"/>
                <a:cs typeface="Times New Roman" panose="02020603050405020304" pitchFamily="18" charset="0"/>
              </a:rPr>
              <a:t>г.по</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01.12.2021 планируется реализовать благотворительный вечер, а также три музыкальных благотворительных концерта на различных площадках </a:t>
            </a:r>
            <a:r>
              <a:rPr lang="ru-RU" dirty="0" err="1" smtClean="0">
                <a:effectLst/>
                <a:latin typeface="Times New Roman" panose="02020603050405020304" pitchFamily="18" charset="0"/>
                <a:ea typeface="Times New Roman" panose="02020603050405020304" pitchFamily="18" charset="0"/>
                <a:cs typeface="Times New Roman" panose="02020603050405020304" pitchFamily="18" charset="0"/>
              </a:rPr>
              <a:t>г.Благовещенска</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b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b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Целевая аудитория проекта: люди, попавшие в трудную жизненную ситуацию</a:t>
            </a:r>
          </a:p>
          <a:p>
            <a:pPr algn="ctr"/>
            <a:r>
              <a:rPr lang="ru-RU" b="1" dirty="0" smtClean="0">
                <a:effectLst/>
                <a:latin typeface="Times New Roman" panose="02020603050405020304" pitchFamily="18" charset="0"/>
                <a:ea typeface="Times New Roman" panose="02020603050405020304" pitchFamily="18" charset="0"/>
                <a:cs typeface="Times New Roman" panose="02020603050405020304" pitchFamily="18" charset="0"/>
              </a:rPr>
              <a:t>Цель</a:t>
            </a:r>
            <a:endPar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tabLst>
                <a:tab pos="457200" algn="l"/>
              </a:tabLst>
            </a:pP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Популяризация и актуализация благотворительной деятельности путём создания коммуникаций бизнеса, общества, государства, НКО и получателей помощи путём проведения ряда мероприятий с 01.03.2021 г. по 01.12.2021 в г. Благовещенске</a:t>
            </a:r>
          </a:p>
          <a:p>
            <a:pPr algn="ctr"/>
            <a:r>
              <a:rPr lang="ru-RU" b="1" dirty="0" smtClean="0">
                <a:effectLst/>
                <a:latin typeface="Times New Roman" panose="02020603050405020304" pitchFamily="18" charset="0"/>
                <a:ea typeface="Times New Roman" panose="02020603050405020304" pitchFamily="18" charset="0"/>
                <a:cs typeface="Times New Roman" panose="02020603050405020304" pitchFamily="18" charset="0"/>
              </a:rPr>
              <a:t>Задачи</a:t>
            </a:r>
            <a:endPar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tabLst>
                <a:tab pos="457200" algn="l"/>
              </a:tabLst>
            </a:pP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1) Проведение благотворительного вечера с участием представителей бизнеса и власти </a:t>
            </a:r>
            <a:r>
              <a:rPr lang="ru-RU" dirty="0" err="1" smtClean="0">
                <a:effectLst/>
                <a:latin typeface="Times New Roman" panose="02020603050405020304" pitchFamily="18" charset="0"/>
                <a:ea typeface="Times New Roman" panose="02020603050405020304" pitchFamily="18" charset="0"/>
                <a:cs typeface="Times New Roman" panose="02020603050405020304" pitchFamily="18" charset="0"/>
              </a:rPr>
              <a:t>г.Благовещенска</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p>
          <a:p>
            <a:pPr marL="342900" lvl="0" indent="-342900">
              <a:tabLst>
                <a:tab pos="457200" algn="l"/>
              </a:tabLst>
            </a:pP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2) Организация и проведение в </a:t>
            </a:r>
            <a:r>
              <a:rPr lang="ru-RU" dirty="0" err="1" smtClean="0">
                <a:effectLst/>
                <a:latin typeface="Times New Roman" panose="02020603050405020304" pitchFamily="18" charset="0"/>
                <a:ea typeface="Times New Roman" panose="02020603050405020304" pitchFamily="18" charset="0"/>
                <a:cs typeface="Times New Roman" panose="02020603050405020304" pitchFamily="18" charset="0"/>
              </a:rPr>
              <a:t>г.Благовещенске</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трёх музыкальных благотворительных концертов;</a:t>
            </a:r>
          </a:p>
          <a:p>
            <a:pPr marL="342900" lvl="0" indent="-342900">
              <a:tabLst>
                <a:tab pos="457200" algn="l"/>
              </a:tabLst>
            </a:pP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3) Организация и проведение тематического Форума с участием представителей бизнеса, власти, СМИ, НКО;</a:t>
            </a:r>
          </a:p>
          <a:p>
            <a:pPr algn="ctr"/>
            <a:r>
              <a:rPr lang="ru-RU" b="1" dirty="0" smtClean="0">
                <a:effectLst/>
                <a:latin typeface="Times New Roman" panose="02020603050405020304" pitchFamily="18" charset="0"/>
                <a:ea typeface="Times New Roman" panose="02020603050405020304" pitchFamily="18" charset="0"/>
                <a:cs typeface="Times New Roman" panose="02020603050405020304" pitchFamily="18" charset="0"/>
              </a:rPr>
              <a:t>Обоснование социальной значимости</a:t>
            </a:r>
            <a:endPar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1. Благотворительная деятельность в обществе, к сожалению, воспринимается как попрошайничество, а порой и мошенничество. Поэтому у указанного проекта целевым сегментов являются подопечные фонда «Большое сердце». Популяризация и актуализация благотворительной деятельности направлена прежде всего на школьников и студентов, которые начинают активно социализироваться. Кроме того, представителей бизнеса.</a:t>
            </a:r>
            <a:b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b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2. Люди, которые попали в трудную жизненную ситуацию, нуждаются в помощи различного формата без промедления. Поэтому необходимо увеличение мероприятий, площадок, где бы социальный эффект </a:t>
            </a:r>
            <a:r>
              <a:rPr lang="ru-RU" dirty="0" err="1" smtClean="0">
                <a:effectLst/>
                <a:latin typeface="Times New Roman" panose="02020603050405020304" pitchFamily="18" charset="0"/>
                <a:ea typeface="Times New Roman" panose="02020603050405020304" pitchFamily="18" charset="0"/>
                <a:cs typeface="Times New Roman" panose="02020603050405020304" pitchFamily="18" charset="0"/>
              </a:rPr>
              <a:t>мас-штабировался</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p>
          <a:p>
            <a:pPr algn="ctr"/>
            <a:r>
              <a:rPr lang="ru-RU" b="1" dirty="0" smtClean="0">
                <a:effectLst/>
                <a:latin typeface="Times New Roman" panose="02020603050405020304" pitchFamily="18" charset="0"/>
                <a:ea typeface="Times New Roman" panose="02020603050405020304" pitchFamily="18" charset="0"/>
                <a:cs typeface="Times New Roman" panose="02020603050405020304" pitchFamily="18" charset="0"/>
              </a:rPr>
              <a:t> Целевые группы</a:t>
            </a:r>
            <a:endPar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tabLst>
                <a:tab pos="457200" algn="l"/>
              </a:tabLst>
            </a:pP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Люди, попавшие трудную жизненную ситуацию</a:t>
            </a:r>
            <a:endParaRPr lang="ru-RU"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282966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90942" y="1865582"/>
            <a:ext cx="4551269" cy="3277820"/>
          </a:xfrm>
          <a:prstGeom prst="rect">
            <a:avLst/>
          </a:prstGeom>
        </p:spPr>
        <p:txBody>
          <a:bodyPr wrap="square">
            <a:spAutoFit/>
          </a:bodyPr>
          <a:lstStyle/>
          <a:p>
            <a:pPr indent="358775" algn="just">
              <a:lnSpc>
                <a:spcPct val="115000"/>
              </a:lnSpc>
              <a:spcAft>
                <a:spcPts val="1000"/>
              </a:spcAft>
            </a:pP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Выделяя гранты на различные социальные проекты, </a:t>
            </a:r>
            <a:r>
              <a:rPr lang="ru-RU" u="sng" dirty="0" smtClean="0">
                <a:effectLst/>
                <a:latin typeface="Times New Roman" panose="02020603050405020304" pitchFamily="18" charset="0"/>
                <a:ea typeface="Times New Roman" panose="02020603050405020304" pitchFamily="18" charset="0"/>
                <a:cs typeface="Times New Roman" panose="02020603050405020304" pitchFamily="18" charset="0"/>
              </a:rPr>
              <a:t>государство</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тщательно </a:t>
            </a:r>
            <a:r>
              <a:rPr lang="ru-RU" u="sng" dirty="0" smtClean="0">
                <a:effectLst/>
                <a:latin typeface="Times New Roman" panose="02020603050405020304" pitchFamily="18" charset="0"/>
                <a:ea typeface="Times New Roman" panose="02020603050405020304" pitchFamily="18" charset="0"/>
                <a:cs typeface="Times New Roman" panose="02020603050405020304" pitchFamily="18" charset="0"/>
              </a:rPr>
              <a:t>контролирует распределение средств и соответствие действий</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НКО, заявленным в проекте. Так что подавать заявку следует только в том случае, если четко уверенны, что сможете реализовать представленный проект в полной мере и будете строго </a:t>
            </a:r>
            <a:r>
              <a:rPr lang="ru-RU" u="sng" dirty="0" smtClean="0">
                <a:effectLst/>
                <a:latin typeface="Times New Roman" panose="02020603050405020304" pitchFamily="18" charset="0"/>
                <a:ea typeface="Times New Roman" panose="02020603050405020304" pitchFamily="18" charset="0"/>
                <a:cs typeface="Times New Roman" panose="02020603050405020304" pitchFamily="18" charset="0"/>
              </a:rPr>
              <a:t>соблюдать календарный план</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u="sng" dirty="0" smtClean="0">
                <a:effectLst/>
                <a:latin typeface="Times New Roman" panose="02020603050405020304" pitchFamily="18" charset="0"/>
                <a:ea typeface="Times New Roman" panose="02020603050405020304" pitchFamily="18" charset="0"/>
                <a:cs typeface="Times New Roman" panose="02020603050405020304" pitchFamily="18" charset="0"/>
              </a:rPr>
              <a:t>расходовать бюджет по назначению</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543113" y="1093696"/>
            <a:ext cx="3768033" cy="21184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Рисунок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004878" y="3504492"/>
            <a:ext cx="3662275" cy="23397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40702787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58752" y="2795766"/>
            <a:ext cx="5199530" cy="1366528"/>
          </a:xfrm>
          <a:prstGeom prst="rect">
            <a:avLst/>
          </a:prstGeom>
        </p:spPr>
        <p:txBody>
          <a:bodyPr wrap="square">
            <a:spAutoFit/>
          </a:bodyPr>
          <a:lstStyle/>
          <a:p>
            <a:pPr>
              <a:lnSpc>
                <a:spcPct val="115000"/>
              </a:lnSpc>
              <a:spcAft>
                <a:spcPts val="1000"/>
              </a:spcAft>
            </a:pP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1. Грант не выдается на решение проблем, которыми уже занимается организация, а выделяет средства только на проекты, предусматривающие </a:t>
            </a:r>
            <a:r>
              <a:rPr lang="ru-RU" u="sng" dirty="0" smtClean="0">
                <a:effectLst/>
                <a:latin typeface="Times New Roman" panose="02020603050405020304" pitchFamily="18" charset="0"/>
                <a:ea typeface="Times New Roman" panose="02020603050405020304" pitchFamily="18" charset="0"/>
                <a:cs typeface="Times New Roman" panose="02020603050405020304" pitchFamily="18" charset="0"/>
              </a:rPr>
              <a:t>решение проблемы при помощи фонда</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Прямоугольник 2"/>
          <p:cNvSpPr/>
          <p:nvPr/>
        </p:nvSpPr>
        <p:spPr>
          <a:xfrm>
            <a:off x="2313703" y="689909"/>
            <a:ext cx="7527766" cy="987450"/>
          </a:xfrm>
          <a:prstGeom prst="rect">
            <a:avLst/>
          </a:prstGeom>
        </p:spPr>
        <p:txBody>
          <a:bodyPr wrap="none">
            <a:spAutoFit/>
          </a:bodyPr>
          <a:lstStyle/>
          <a:p>
            <a:pPr algn="ctr">
              <a:lnSpc>
                <a:spcPct val="115000"/>
              </a:lnSpc>
              <a:spcAft>
                <a:spcPts val="1000"/>
              </a:spcAft>
            </a:pPr>
            <a:r>
              <a:rPr lang="ru-RU" sz="5400" dirty="0" smtClean="0">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Основные рекомендации</a:t>
            </a:r>
            <a:endParaRPr lang="ru-RU" sz="5400" dirty="0" smtClean="0">
              <a:solidFill>
                <a:schemeClr val="accent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409698" y="2187388"/>
            <a:ext cx="4383743" cy="292249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14116205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23279" y="609102"/>
            <a:ext cx="8343968" cy="729430"/>
          </a:xfrm>
          <a:prstGeom prst="rect">
            <a:avLst/>
          </a:prstGeom>
        </p:spPr>
        <p:txBody>
          <a:bodyPr wrap="square">
            <a:spAutoFit/>
          </a:bodyPr>
          <a:lstStyle/>
          <a:p>
            <a:pPr algn="just">
              <a:lnSpc>
                <a:spcPct val="115000"/>
              </a:lnSpc>
              <a:spcAft>
                <a:spcPts val="1000"/>
              </a:spcAft>
            </a:pP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2. При оформлении заявки на участие </a:t>
            </a:r>
            <a:r>
              <a:rPr lang="ru-RU" b="1" dirty="0" smtClean="0">
                <a:effectLst/>
                <a:latin typeface="Times New Roman" panose="02020603050405020304" pitchFamily="18" charset="0"/>
                <a:ea typeface="Times New Roman" panose="02020603050405020304" pitchFamily="18" charset="0"/>
                <a:cs typeface="Times New Roman" panose="02020603050405020304" pitchFamily="18" charset="0"/>
              </a:rPr>
              <a:t>ВАЖНО</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четко формулировать </a:t>
            </a:r>
            <a:r>
              <a:rPr lang="ru-RU" u="sng" dirty="0" smtClean="0">
                <a:effectLst/>
                <a:latin typeface="Times New Roman" panose="02020603050405020304" pitchFamily="18" charset="0"/>
                <a:ea typeface="Times New Roman" panose="02020603050405020304" pitchFamily="18" charset="0"/>
                <a:cs typeface="Times New Roman" panose="02020603050405020304" pitchFamily="18" charset="0"/>
              </a:rPr>
              <a:t>задачи</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u="sng" dirty="0" smtClean="0">
                <a:effectLst/>
                <a:latin typeface="Times New Roman" panose="02020603050405020304" pitchFamily="18" charset="0"/>
                <a:ea typeface="Times New Roman" panose="02020603050405020304" pitchFamily="18" charset="0"/>
                <a:cs typeface="Times New Roman" panose="02020603050405020304" pitchFamily="18" charset="0"/>
              </a:rPr>
              <a:t>цели</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ожидаемые </a:t>
            </a:r>
            <a:r>
              <a:rPr lang="ru-RU" u="sng" dirty="0" smtClean="0">
                <a:effectLst/>
                <a:latin typeface="Times New Roman" panose="02020603050405020304" pitchFamily="18" charset="0"/>
                <a:ea typeface="Times New Roman" panose="02020603050405020304" pitchFamily="18" charset="0"/>
                <a:cs typeface="Times New Roman" panose="02020603050405020304" pitchFamily="18" charset="0"/>
              </a:rPr>
              <a:t>результаты</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применяемые </a:t>
            </a:r>
            <a:r>
              <a:rPr lang="ru-RU" u="sng" dirty="0" smtClean="0">
                <a:effectLst/>
                <a:latin typeface="Times New Roman" panose="02020603050405020304" pitchFamily="18" charset="0"/>
                <a:ea typeface="Times New Roman" panose="02020603050405020304" pitchFamily="18" charset="0"/>
                <a:cs typeface="Times New Roman" panose="02020603050405020304" pitchFamily="18" charset="0"/>
              </a:rPr>
              <a:t>средства</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для решения конкретной проблемы.</a:t>
            </a: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grpSp>
        <p:nvGrpSpPr>
          <p:cNvPr id="40" name="Группа 39"/>
          <p:cNvGrpSpPr/>
          <p:nvPr/>
        </p:nvGrpSpPr>
        <p:grpSpPr>
          <a:xfrm>
            <a:off x="1477747" y="1889430"/>
            <a:ext cx="8572536" cy="4626939"/>
            <a:chOff x="357158" y="1629454"/>
            <a:chExt cx="8572536" cy="4626939"/>
          </a:xfrm>
        </p:grpSpPr>
        <p:grpSp>
          <p:nvGrpSpPr>
            <p:cNvPr id="4" name="Группа 5"/>
            <p:cNvGrpSpPr>
              <a:grpSpLocks/>
            </p:cNvGrpSpPr>
            <p:nvPr/>
          </p:nvGrpSpPr>
          <p:grpSpPr bwMode="auto">
            <a:xfrm>
              <a:off x="357158" y="1857364"/>
              <a:ext cx="1511282" cy="1381125"/>
              <a:chOff x="5491113" y="1373518"/>
              <a:chExt cx="1526648" cy="1380480"/>
            </a:xfrm>
          </p:grpSpPr>
          <p:pic>
            <p:nvPicPr>
              <p:cNvPr id="5" name="Рисунок 6"/>
              <p:cNvPicPr>
                <a:picLocks noChangeAspect="1"/>
              </p:cNvPicPr>
              <p:nvPr/>
            </p:nvPicPr>
            <p:blipFill>
              <a:blip r:embed="rId2"/>
              <a:srcRect/>
              <a:stretch>
                <a:fillRect/>
              </a:stretch>
            </p:blipFill>
            <p:spPr bwMode="auto">
              <a:xfrm>
                <a:off x="5491113" y="1373518"/>
                <a:ext cx="1526648" cy="138048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Овал 5">
                <a:extLst>
                  <a:ext uri="{FF2B5EF4-FFF2-40B4-BE49-F238E27FC236}"/>
                </a:extLst>
              </p:cNvPr>
              <p:cNvSpPr/>
              <p:nvPr/>
            </p:nvSpPr>
            <p:spPr>
              <a:xfrm>
                <a:off x="6217382" y="2130401"/>
                <a:ext cx="46583" cy="44429"/>
              </a:xfrm>
              <a:prstGeom prst="ellipse">
                <a:avLst/>
              </a:prstGeom>
              <a:solidFill>
                <a:srgbClr val="3C383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grpSp>
        <p:grpSp>
          <p:nvGrpSpPr>
            <p:cNvPr id="7" name="Группа 14">
              <a:extLst>
                <a:ext uri="{FF2B5EF4-FFF2-40B4-BE49-F238E27FC236}"/>
              </a:extLst>
            </p:cNvPr>
            <p:cNvGrpSpPr/>
            <p:nvPr/>
          </p:nvGrpSpPr>
          <p:grpSpPr>
            <a:xfrm>
              <a:off x="2643174" y="4429132"/>
              <a:ext cx="1857388" cy="1827261"/>
              <a:chOff x="974864" y="1889680"/>
              <a:chExt cx="2365662" cy="2365662"/>
            </a:xfrm>
            <a:noFill/>
          </p:grpSpPr>
          <p:sp>
            <p:nvSpPr>
              <p:cNvPr id="8" name="Овал 7">
                <a:extLst>
                  <a:ext uri="{FF2B5EF4-FFF2-40B4-BE49-F238E27FC236}"/>
                </a:extLst>
              </p:cNvPr>
              <p:cNvSpPr/>
              <p:nvPr/>
            </p:nvSpPr>
            <p:spPr>
              <a:xfrm>
                <a:off x="974864" y="1889680"/>
                <a:ext cx="2365662" cy="2365662"/>
              </a:xfrm>
              <a:prstGeom prst="ellipse">
                <a:avLst/>
              </a:prstGeom>
              <a:grpFill/>
              <a:ln w="25400" cap="flat">
                <a:solidFill>
                  <a:schemeClr val="tx1"/>
                </a:solidFill>
                <a:prstDash val="sysDot"/>
                <a:miter/>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800" dirty="0">
                  <a:solidFill>
                    <a:prstClr val="white"/>
                  </a:solidFill>
                  <a:latin typeface="Calibri" panose="020F0502020204030204"/>
                </a:endParaRPr>
              </a:p>
            </p:txBody>
          </p:sp>
          <p:sp>
            <p:nvSpPr>
              <p:cNvPr id="9" name="Овал 8">
                <a:extLst>
                  <a:ext uri="{FF2B5EF4-FFF2-40B4-BE49-F238E27FC236}"/>
                </a:extLst>
              </p:cNvPr>
              <p:cNvSpPr/>
              <p:nvPr/>
            </p:nvSpPr>
            <p:spPr>
              <a:xfrm>
                <a:off x="1081542" y="1999080"/>
                <a:ext cx="2142508" cy="2142508"/>
              </a:xfrm>
              <a:prstGeom prst="ellipse">
                <a:avLst/>
              </a:prstGeom>
              <a:grpFill/>
              <a:ln w="47625" cap="flat">
                <a:solidFill>
                  <a:schemeClr val="tx1"/>
                </a:solidFill>
                <a:prstDash val="solid"/>
                <a:miter/>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800" dirty="0">
                  <a:solidFill>
                    <a:prstClr val="white"/>
                  </a:solidFill>
                  <a:latin typeface="Calibri" panose="020F0502020204030204"/>
                </a:endParaRPr>
              </a:p>
            </p:txBody>
          </p:sp>
        </p:grpSp>
        <p:sp>
          <p:nvSpPr>
            <p:cNvPr id="10" name="Прямоугольник 18"/>
            <p:cNvSpPr>
              <a:spLocks noChangeArrowheads="1"/>
            </p:cNvSpPr>
            <p:nvPr/>
          </p:nvSpPr>
          <p:spPr bwMode="auto">
            <a:xfrm>
              <a:off x="571472" y="3286124"/>
              <a:ext cx="1012825" cy="522288"/>
            </a:xfrm>
            <a:prstGeom prst="rect">
              <a:avLst/>
            </a:prstGeom>
            <a:noFill/>
            <a:ln w="9525">
              <a:noFill/>
              <a:miter lim="800000"/>
              <a:headEnd/>
              <a:tailEnd/>
            </a:ln>
          </p:spPr>
          <p:txBody>
            <a:bodyPr wrap="none">
              <a:spAutoFit/>
            </a:bodyPr>
            <a:lstStyle/>
            <a:p>
              <a:r>
                <a:rPr lang="ru-RU" sz="2800" b="1" dirty="0">
                  <a:solidFill>
                    <a:schemeClr val="tx1"/>
                  </a:solidFill>
                </a:rPr>
                <a:t>Цель</a:t>
              </a:r>
            </a:p>
          </p:txBody>
        </p:sp>
        <p:sp>
          <p:nvSpPr>
            <p:cNvPr id="11" name="Прямоугольник 19"/>
            <p:cNvSpPr>
              <a:spLocks noChangeArrowheads="1"/>
            </p:cNvSpPr>
            <p:nvPr/>
          </p:nvSpPr>
          <p:spPr bwMode="auto">
            <a:xfrm>
              <a:off x="2928926" y="5072074"/>
              <a:ext cx="1308100" cy="522288"/>
            </a:xfrm>
            <a:prstGeom prst="rect">
              <a:avLst/>
            </a:prstGeom>
            <a:noFill/>
            <a:ln w="9525">
              <a:noFill/>
              <a:miter lim="800000"/>
              <a:headEnd/>
              <a:tailEnd/>
            </a:ln>
          </p:spPr>
          <p:txBody>
            <a:bodyPr wrap="none">
              <a:spAutoFit/>
            </a:bodyPr>
            <a:lstStyle/>
            <a:p>
              <a:r>
                <a:rPr lang="ru-RU" sz="2800" b="1" dirty="0">
                  <a:solidFill>
                    <a:schemeClr val="tx1"/>
                  </a:solidFill>
                </a:rPr>
                <a:t>Задачи</a:t>
              </a:r>
            </a:p>
          </p:txBody>
        </p:sp>
        <p:sp>
          <p:nvSpPr>
            <p:cNvPr id="12" name="Прямоугольник 20"/>
            <p:cNvSpPr>
              <a:spLocks noChangeArrowheads="1"/>
            </p:cNvSpPr>
            <p:nvPr/>
          </p:nvSpPr>
          <p:spPr bwMode="auto">
            <a:xfrm>
              <a:off x="6000760" y="5715016"/>
              <a:ext cx="2441575" cy="522288"/>
            </a:xfrm>
            <a:prstGeom prst="rect">
              <a:avLst/>
            </a:prstGeom>
            <a:noFill/>
            <a:ln w="9525">
              <a:noFill/>
              <a:miter lim="800000"/>
              <a:headEnd/>
              <a:tailEnd/>
            </a:ln>
          </p:spPr>
          <p:txBody>
            <a:bodyPr wrap="none">
              <a:spAutoFit/>
            </a:bodyPr>
            <a:lstStyle/>
            <a:p>
              <a:r>
                <a:rPr lang="ru-RU" sz="2800" b="1" dirty="0">
                  <a:solidFill>
                    <a:schemeClr val="tx1"/>
                  </a:solidFill>
                </a:rPr>
                <a:t>Мероприятия</a:t>
              </a:r>
            </a:p>
          </p:txBody>
        </p:sp>
        <p:cxnSp>
          <p:nvCxnSpPr>
            <p:cNvPr id="13" name="Прямая соединительная линия 12">
              <a:extLst>
                <a:ext uri="{FF2B5EF4-FFF2-40B4-BE49-F238E27FC236}"/>
              </a:extLst>
            </p:cNvPr>
            <p:cNvCxnSpPr>
              <a:cxnSpLocks/>
            </p:cNvCxnSpPr>
            <p:nvPr/>
          </p:nvCxnSpPr>
          <p:spPr>
            <a:xfrm>
              <a:off x="1571604" y="3643314"/>
              <a:ext cx="1214446" cy="1071570"/>
            </a:xfrm>
            <a:prstGeom prst="line">
              <a:avLst/>
            </a:prstGeom>
            <a:ln w="38100">
              <a:solidFill>
                <a:schemeClr val="tx1"/>
              </a:solidFill>
              <a:prstDash val="solid"/>
              <a:headEnd type="none" w="med" len="med"/>
              <a:tailEnd type="triangle" w="lg" len="lg"/>
            </a:ln>
          </p:spPr>
          <p:style>
            <a:lnRef idx="1">
              <a:schemeClr val="accent1"/>
            </a:lnRef>
            <a:fillRef idx="0">
              <a:schemeClr val="accent1"/>
            </a:fillRef>
            <a:effectRef idx="0">
              <a:schemeClr val="accent1"/>
            </a:effectRef>
            <a:fontRef idx="minor">
              <a:schemeClr val="tx1"/>
            </a:fontRef>
          </p:style>
        </p:cxnSp>
        <p:pic>
          <p:nvPicPr>
            <p:cNvPr id="14" name="Рисунок 25"/>
            <p:cNvPicPr>
              <a:picLocks noChangeAspect="1"/>
            </p:cNvPicPr>
            <p:nvPr/>
          </p:nvPicPr>
          <p:blipFill>
            <a:blip r:embed="rId3"/>
            <a:srcRect/>
            <a:stretch>
              <a:fillRect/>
            </a:stretch>
          </p:blipFill>
          <p:spPr bwMode="auto">
            <a:xfrm>
              <a:off x="3222620" y="2851146"/>
              <a:ext cx="538162" cy="7080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cxnSp>
          <p:nvCxnSpPr>
            <p:cNvPr id="15" name="Прямая соединительная линия 14">
              <a:extLst>
                <a:ext uri="{FF2B5EF4-FFF2-40B4-BE49-F238E27FC236}"/>
              </a:extLst>
            </p:cNvPr>
            <p:cNvCxnSpPr>
              <a:cxnSpLocks/>
            </p:cNvCxnSpPr>
            <p:nvPr/>
          </p:nvCxnSpPr>
          <p:spPr>
            <a:xfrm>
              <a:off x="4572000" y="5643578"/>
              <a:ext cx="1285886" cy="285754"/>
            </a:xfrm>
            <a:prstGeom prst="line">
              <a:avLst/>
            </a:prstGeom>
            <a:ln w="38100">
              <a:solidFill>
                <a:schemeClr val="tx1"/>
              </a:solidFill>
              <a:prstDash val="solid"/>
              <a:headEnd type="none" w="med" len="med"/>
              <a:tailEnd type="triangle" w="lg" len="lg"/>
            </a:ln>
          </p:spPr>
          <p:style>
            <a:lnRef idx="1">
              <a:schemeClr val="accent1"/>
            </a:lnRef>
            <a:fillRef idx="0">
              <a:schemeClr val="accent1"/>
            </a:fillRef>
            <a:effectRef idx="0">
              <a:schemeClr val="accent1"/>
            </a:effectRef>
            <a:fontRef idx="minor">
              <a:schemeClr val="tx1"/>
            </a:fontRef>
          </p:style>
        </p:cxnSp>
        <p:pic>
          <p:nvPicPr>
            <p:cNvPr id="16" name="Рисунок 35"/>
            <p:cNvPicPr>
              <a:picLocks noChangeAspect="1"/>
            </p:cNvPicPr>
            <p:nvPr/>
          </p:nvPicPr>
          <p:blipFill>
            <a:blip r:embed="rId3"/>
            <a:srcRect/>
            <a:stretch>
              <a:fillRect/>
            </a:stretch>
          </p:blipFill>
          <p:spPr bwMode="auto">
            <a:xfrm>
              <a:off x="3857620" y="2857496"/>
              <a:ext cx="539750" cy="70643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7" name="Рисунок 59"/>
            <p:cNvPicPr>
              <a:picLocks noChangeAspect="1"/>
            </p:cNvPicPr>
            <p:nvPr/>
          </p:nvPicPr>
          <p:blipFill>
            <a:blip r:embed="rId4"/>
            <a:srcRect/>
            <a:stretch>
              <a:fillRect/>
            </a:stretch>
          </p:blipFill>
          <p:spPr bwMode="auto">
            <a:xfrm>
              <a:off x="7500958" y="4572008"/>
              <a:ext cx="1172347" cy="97313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pSp>
          <p:nvGrpSpPr>
            <p:cNvPr id="18" name="Группа 60"/>
            <p:cNvGrpSpPr>
              <a:grpSpLocks/>
            </p:cNvGrpSpPr>
            <p:nvPr/>
          </p:nvGrpSpPr>
          <p:grpSpPr bwMode="auto">
            <a:xfrm>
              <a:off x="7858146" y="4521208"/>
              <a:ext cx="1071548" cy="1108075"/>
              <a:chOff x="9589914" y="1922341"/>
              <a:chExt cx="1034743" cy="1108608"/>
            </a:xfrm>
          </p:grpSpPr>
          <p:grpSp>
            <p:nvGrpSpPr>
              <p:cNvPr id="19" name="Группа 61">
                <a:extLst>
                  <a:ext uri="{FF2B5EF4-FFF2-40B4-BE49-F238E27FC236}"/>
                </a:extLst>
              </p:cNvPr>
              <p:cNvGrpSpPr/>
              <p:nvPr/>
            </p:nvGrpSpPr>
            <p:grpSpPr>
              <a:xfrm>
                <a:off x="9798279" y="1922341"/>
                <a:ext cx="622285" cy="622285"/>
                <a:chOff x="974864" y="1889680"/>
                <a:chExt cx="2365662" cy="2365662"/>
              </a:xfrm>
              <a:noFill/>
            </p:grpSpPr>
            <p:sp>
              <p:nvSpPr>
                <p:cNvPr id="21" name="Овал 20">
                  <a:extLst>
                    <a:ext uri="{FF2B5EF4-FFF2-40B4-BE49-F238E27FC236}"/>
                  </a:extLst>
                </p:cNvPr>
                <p:cNvSpPr/>
                <p:nvPr/>
              </p:nvSpPr>
              <p:spPr>
                <a:xfrm>
                  <a:off x="974864" y="1889680"/>
                  <a:ext cx="2365662" cy="2365662"/>
                </a:xfrm>
                <a:prstGeom prst="ellipse">
                  <a:avLst/>
                </a:prstGeom>
                <a:solidFill>
                  <a:schemeClr val="bg1"/>
                </a:solidFill>
                <a:ln w="19050" cap="rnd">
                  <a:solidFill>
                    <a:schemeClr val="bg1">
                      <a:lumMod val="50000"/>
                    </a:schemeClr>
                  </a:solidFill>
                  <a:prstDash val="sysDot"/>
                  <a:roun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800" dirty="0">
                    <a:solidFill>
                      <a:prstClr val="white"/>
                    </a:solidFill>
                    <a:latin typeface="Calibri" panose="020F0502020204030204"/>
                  </a:endParaRPr>
                </a:p>
              </p:txBody>
            </p:sp>
            <p:sp>
              <p:nvSpPr>
                <p:cNvPr id="22" name="Овал 21">
                  <a:extLst>
                    <a:ext uri="{FF2B5EF4-FFF2-40B4-BE49-F238E27FC236}"/>
                  </a:extLst>
                </p:cNvPr>
                <p:cNvSpPr/>
                <p:nvPr/>
              </p:nvSpPr>
              <p:spPr>
                <a:xfrm>
                  <a:off x="1161316" y="2085384"/>
                  <a:ext cx="1982959" cy="1982959"/>
                </a:xfrm>
                <a:prstGeom prst="ellipse">
                  <a:avLst/>
                </a:prstGeom>
                <a:grpFill/>
                <a:ln w="28575" cap="flat">
                  <a:solidFill>
                    <a:schemeClr val="bg1">
                      <a:lumMod val="50000"/>
                    </a:schemeClr>
                  </a:solidFill>
                  <a:prstDash val="solid"/>
                  <a:miter/>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800" dirty="0">
                    <a:solidFill>
                      <a:prstClr val="white"/>
                    </a:solidFill>
                    <a:latin typeface="Calibri" panose="020F0502020204030204"/>
                  </a:endParaRPr>
                </a:p>
              </p:txBody>
            </p:sp>
          </p:grpSp>
          <p:sp>
            <p:nvSpPr>
              <p:cNvPr id="20" name="Объект 16"/>
              <p:cNvSpPr txBox="1">
                <a:spLocks/>
              </p:cNvSpPr>
              <p:nvPr/>
            </p:nvSpPr>
            <p:spPr bwMode="auto">
              <a:xfrm>
                <a:off x="9589914" y="2015290"/>
                <a:ext cx="1034743" cy="1015659"/>
              </a:xfrm>
              <a:prstGeom prst="rect">
                <a:avLst/>
              </a:prstGeom>
              <a:noFill/>
              <a:ln w="9525">
                <a:noFill/>
                <a:miter lim="800000"/>
                <a:headEnd/>
                <a:tailEnd/>
              </a:ln>
            </p:spPr>
            <p:txBody>
              <a:bodyPr/>
              <a:lstStyle/>
              <a:p>
                <a:pPr algn="ctr">
                  <a:lnSpc>
                    <a:spcPct val="90000"/>
                  </a:lnSpc>
                  <a:spcBef>
                    <a:spcPts val="1000"/>
                  </a:spcBef>
                  <a:buFont typeface="Arial" charset="0"/>
                  <a:buNone/>
                </a:pPr>
                <a:r>
                  <a:rPr lang="en-US" sz="2400" dirty="0">
                    <a:solidFill>
                      <a:srgbClr val="3C3837"/>
                    </a:solidFill>
                    <a:latin typeface="Calibri" pitchFamily="34" charset="0"/>
                  </a:rPr>
                  <a:t>x2</a:t>
                </a:r>
                <a:endParaRPr lang="ru-RU" sz="2400" dirty="0">
                  <a:solidFill>
                    <a:srgbClr val="3C3837"/>
                  </a:solidFill>
                  <a:latin typeface="Calibri" pitchFamily="34" charset="0"/>
                </a:endParaRPr>
              </a:p>
            </p:txBody>
          </p:sp>
        </p:grpSp>
        <p:pic>
          <p:nvPicPr>
            <p:cNvPr id="23" name="Рисунок 72"/>
            <p:cNvPicPr>
              <a:picLocks noChangeAspect="1"/>
            </p:cNvPicPr>
            <p:nvPr/>
          </p:nvPicPr>
          <p:blipFill>
            <a:blip r:embed="rId4"/>
            <a:srcRect/>
            <a:stretch>
              <a:fillRect/>
            </a:stretch>
          </p:blipFill>
          <p:spPr bwMode="auto">
            <a:xfrm>
              <a:off x="6500833" y="4572008"/>
              <a:ext cx="1172347" cy="97313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pSp>
          <p:nvGrpSpPr>
            <p:cNvPr id="24" name="Группа 73"/>
            <p:cNvGrpSpPr>
              <a:grpSpLocks/>
            </p:cNvGrpSpPr>
            <p:nvPr/>
          </p:nvGrpSpPr>
          <p:grpSpPr bwMode="auto">
            <a:xfrm>
              <a:off x="6858021" y="4521208"/>
              <a:ext cx="1071548" cy="1108075"/>
              <a:chOff x="9589914" y="1922341"/>
              <a:chExt cx="1034743" cy="1108608"/>
            </a:xfrm>
          </p:grpSpPr>
          <p:grpSp>
            <p:nvGrpSpPr>
              <p:cNvPr id="25" name="Группа 74">
                <a:extLst>
                  <a:ext uri="{FF2B5EF4-FFF2-40B4-BE49-F238E27FC236}"/>
                </a:extLst>
              </p:cNvPr>
              <p:cNvGrpSpPr/>
              <p:nvPr/>
            </p:nvGrpSpPr>
            <p:grpSpPr>
              <a:xfrm>
                <a:off x="9798279" y="1922341"/>
                <a:ext cx="622285" cy="622285"/>
                <a:chOff x="974864" y="1889680"/>
                <a:chExt cx="2365662" cy="2365662"/>
              </a:xfrm>
              <a:noFill/>
            </p:grpSpPr>
            <p:sp>
              <p:nvSpPr>
                <p:cNvPr id="27" name="Овал 26">
                  <a:extLst>
                    <a:ext uri="{FF2B5EF4-FFF2-40B4-BE49-F238E27FC236}"/>
                  </a:extLst>
                </p:cNvPr>
                <p:cNvSpPr/>
                <p:nvPr/>
              </p:nvSpPr>
              <p:spPr>
                <a:xfrm>
                  <a:off x="974864" y="1889680"/>
                  <a:ext cx="2365662" cy="2365662"/>
                </a:xfrm>
                <a:prstGeom prst="ellipse">
                  <a:avLst/>
                </a:prstGeom>
                <a:solidFill>
                  <a:schemeClr val="bg1"/>
                </a:solidFill>
                <a:ln w="19050" cap="rnd">
                  <a:solidFill>
                    <a:schemeClr val="bg1">
                      <a:lumMod val="50000"/>
                    </a:schemeClr>
                  </a:solidFill>
                  <a:prstDash val="sysDot"/>
                  <a:roun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800" dirty="0">
                    <a:solidFill>
                      <a:prstClr val="white"/>
                    </a:solidFill>
                    <a:latin typeface="Calibri" panose="020F0502020204030204"/>
                  </a:endParaRPr>
                </a:p>
              </p:txBody>
            </p:sp>
            <p:sp>
              <p:nvSpPr>
                <p:cNvPr id="28" name="Овал 27">
                  <a:extLst>
                    <a:ext uri="{FF2B5EF4-FFF2-40B4-BE49-F238E27FC236}"/>
                  </a:extLst>
                </p:cNvPr>
                <p:cNvSpPr/>
                <p:nvPr/>
              </p:nvSpPr>
              <p:spPr>
                <a:xfrm>
                  <a:off x="1161316" y="2085384"/>
                  <a:ext cx="1982959" cy="1982959"/>
                </a:xfrm>
                <a:prstGeom prst="ellipse">
                  <a:avLst/>
                </a:prstGeom>
                <a:grpFill/>
                <a:ln w="28575" cap="flat">
                  <a:solidFill>
                    <a:schemeClr val="bg1">
                      <a:lumMod val="50000"/>
                    </a:schemeClr>
                  </a:solidFill>
                  <a:prstDash val="solid"/>
                  <a:miter/>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800" dirty="0">
                    <a:solidFill>
                      <a:prstClr val="white"/>
                    </a:solidFill>
                    <a:latin typeface="Calibri" panose="020F0502020204030204"/>
                  </a:endParaRPr>
                </a:p>
              </p:txBody>
            </p:sp>
          </p:grpSp>
          <p:sp>
            <p:nvSpPr>
              <p:cNvPr id="26" name="Объект 16"/>
              <p:cNvSpPr txBox="1">
                <a:spLocks/>
              </p:cNvSpPr>
              <p:nvPr/>
            </p:nvSpPr>
            <p:spPr bwMode="auto">
              <a:xfrm>
                <a:off x="9589914" y="2015290"/>
                <a:ext cx="1034743" cy="1015659"/>
              </a:xfrm>
              <a:prstGeom prst="rect">
                <a:avLst/>
              </a:prstGeom>
              <a:noFill/>
              <a:ln w="9525">
                <a:noFill/>
                <a:miter lim="800000"/>
                <a:headEnd/>
                <a:tailEnd/>
              </a:ln>
            </p:spPr>
            <p:txBody>
              <a:bodyPr/>
              <a:lstStyle/>
              <a:p>
                <a:pPr algn="ctr">
                  <a:lnSpc>
                    <a:spcPct val="90000"/>
                  </a:lnSpc>
                  <a:spcBef>
                    <a:spcPts val="1000"/>
                  </a:spcBef>
                  <a:buFont typeface="Arial" charset="0"/>
                  <a:buNone/>
                </a:pPr>
                <a:r>
                  <a:rPr lang="en-US" sz="2400" dirty="0">
                    <a:solidFill>
                      <a:srgbClr val="3C3837"/>
                    </a:solidFill>
                    <a:latin typeface="Calibri" pitchFamily="34" charset="0"/>
                  </a:rPr>
                  <a:t>x2</a:t>
                </a:r>
                <a:endParaRPr lang="ru-RU" sz="2400" dirty="0">
                  <a:solidFill>
                    <a:srgbClr val="3C3837"/>
                  </a:solidFill>
                  <a:latin typeface="Calibri" pitchFamily="34" charset="0"/>
                </a:endParaRPr>
              </a:p>
            </p:txBody>
          </p:sp>
        </p:grpSp>
        <p:pic>
          <p:nvPicPr>
            <p:cNvPr id="29" name="Рисунок 78"/>
            <p:cNvPicPr>
              <a:picLocks noChangeAspect="1"/>
            </p:cNvPicPr>
            <p:nvPr/>
          </p:nvPicPr>
          <p:blipFill>
            <a:blip r:embed="rId4"/>
            <a:srcRect/>
            <a:stretch>
              <a:fillRect/>
            </a:stretch>
          </p:blipFill>
          <p:spPr bwMode="auto">
            <a:xfrm>
              <a:off x="5500708" y="4572008"/>
              <a:ext cx="1172347" cy="97313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pSp>
          <p:nvGrpSpPr>
            <p:cNvPr id="30" name="Группа 79"/>
            <p:cNvGrpSpPr>
              <a:grpSpLocks/>
            </p:cNvGrpSpPr>
            <p:nvPr/>
          </p:nvGrpSpPr>
          <p:grpSpPr bwMode="auto">
            <a:xfrm>
              <a:off x="5857896" y="4521208"/>
              <a:ext cx="1071548" cy="1108075"/>
              <a:chOff x="9589914" y="1922341"/>
              <a:chExt cx="1034743" cy="1108608"/>
            </a:xfrm>
          </p:grpSpPr>
          <p:grpSp>
            <p:nvGrpSpPr>
              <p:cNvPr id="31" name="Группа 80">
                <a:extLst>
                  <a:ext uri="{FF2B5EF4-FFF2-40B4-BE49-F238E27FC236}"/>
                </a:extLst>
              </p:cNvPr>
              <p:cNvGrpSpPr/>
              <p:nvPr/>
            </p:nvGrpSpPr>
            <p:grpSpPr>
              <a:xfrm>
                <a:off x="9798279" y="1922341"/>
                <a:ext cx="622285" cy="622285"/>
                <a:chOff x="974864" y="1889680"/>
                <a:chExt cx="2365662" cy="2365662"/>
              </a:xfrm>
              <a:noFill/>
            </p:grpSpPr>
            <p:sp>
              <p:nvSpPr>
                <p:cNvPr id="33" name="Овал 32">
                  <a:extLst>
                    <a:ext uri="{FF2B5EF4-FFF2-40B4-BE49-F238E27FC236}"/>
                  </a:extLst>
                </p:cNvPr>
                <p:cNvSpPr/>
                <p:nvPr/>
              </p:nvSpPr>
              <p:spPr>
                <a:xfrm>
                  <a:off x="974864" y="1889680"/>
                  <a:ext cx="2365662" cy="2365662"/>
                </a:xfrm>
                <a:prstGeom prst="ellipse">
                  <a:avLst/>
                </a:prstGeom>
                <a:solidFill>
                  <a:schemeClr val="bg1"/>
                </a:solidFill>
                <a:ln w="19050" cap="rnd">
                  <a:solidFill>
                    <a:schemeClr val="bg1">
                      <a:lumMod val="50000"/>
                    </a:schemeClr>
                  </a:solidFill>
                  <a:prstDash val="sysDot"/>
                  <a:roun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800" dirty="0">
                    <a:solidFill>
                      <a:prstClr val="white"/>
                    </a:solidFill>
                    <a:latin typeface="Calibri" panose="020F0502020204030204"/>
                  </a:endParaRPr>
                </a:p>
              </p:txBody>
            </p:sp>
            <p:sp>
              <p:nvSpPr>
                <p:cNvPr id="34" name="Овал 33">
                  <a:extLst>
                    <a:ext uri="{FF2B5EF4-FFF2-40B4-BE49-F238E27FC236}"/>
                  </a:extLst>
                </p:cNvPr>
                <p:cNvSpPr/>
                <p:nvPr/>
              </p:nvSpPr>
              <p:spPr>
                <a:xfrm>
                  <a:off x="1161316" y="2085384"/>
                  <a:ext cx="1982959" cy="1982959"/>
                </a:xfrm>
                <a:prstGeom prst="ellipse">
                  <a:avLst/>
                </a:prstGeom>
                <a:grpFill/>
                <a:ln w="28575" cap="flat">
                  <a:solidFill>
                    <a:schemeClr val="bg1">
                      <a:lumMod val="50000"/>
                    </a:schemeClr>
                  </a:solidFill>
                  <a:prstDash val="solid"/>
                  <a:miter/>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800" dirty="0">
                    <a:solidFill>
                      <a:prstClr val="white"/>
                    </a:solidFill>
                    <a:latin typeface="Calibri" panose="020F0502020204030204"/>
                  </a:endParaRPr>
                </a:p>
              </p:txBody>
            </p:sp>
          </p:grpSp>
          <p:sp>
            <p:nvSpPr>
              <p:cNvPr id="32" name="Объект 16"/>
              <p:cNvSpPr txBox="1">
                <a:spLocks/>
              </p:cNvSpPr>
              <p:nvPr/>
            </p:nvSpPr>
            <p:spPr bwMode="auto">
              <a:xfrm>
                <a:off x="9589914" y="2015290"/>
                <a:ext cx="1034743" cy="1015659"/>
              </a:xfrm>
              <a:prstGeom prst="rect">
                <a:avLst/>
              </a:prstGeom>
              <a:noFill/>
              <a:ln w="9525">
                <a:noFill/>
                <a:miter lim="800000"/>
                <a:headEnd/>
                <a:tailEnd/>
              </a:ln>
            </p:spPr>
            <p:txBody>
              <a:bodyPr/>
              <a:lstStyle/>
              <a:p>
                <a:pPr algn="ctr">
                  <a:lnSpc>
                    <a:spcPct val="90000"/>
                  </a:lnSpc>
                  <a:spcBef>
                    <a:spcPts val="1000"/>
                  </a:spcBef>
                  <a:buFont typeface="Arial" charset="0"/>
                  <a:buNone/>
                </a:pPr>
                <a:r>
                  <a:rPr lang="en-US" sz="2400" dirty="0">
                    <a:solidFill>
                      <a:srgbClr val="3C3837"/>
                    </a:solidFill>
                    <a:latin typeface="Calibri" pitchFamily="34" charset="0"/>
                  </a:rPr>
                  <a:t>x2</a:t>
                </a:r>
                <a:endParaRPr lang="ru-RU" sz="2400" dirty="0">
                  <a:solidFill>
                    <a:srgbClr val="3C3837"/>
                  </a:solidFill>
                  <a:latin typeface="Calibri" pitchFamily="34" charset="0"/>
                </a:endParaRPr>
              </a:p>
            </p:txBody>
          </p:sp>
        </p:grpSp>
        <p:pic>
          <p:nvPicPr>
            <p:cNvPr id="35" name="Рисунок 85"/>
            <p:cNvPicPr>
              <a:picLocks noChangeAspect="1"/>
            </p:cNvPicPr>
            <p:nvPr/>
          </p:nvPicPr>
          <p:blipFill>
            <a:blip r:embed="rId3"/>
            <a:srcRect/>
            <a:stretch>
              <a:fillRect/>
            </a:stretch>
          </p:blipFill>
          <p:spPr bwMode="auto">
            <a:xfrm>
              <a:off x="2574920" y="2851146"/>
              <a:ext cx="538162" cy="7080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6" name="Дуга 35">
              <a:extLst>
                <a:ext uri="{FF2B5EF4-FFF2-40B4-BE49-F238E27FC236}"/>
              </a:extLst>
            </p:cNvPr>
            <p:cNvSpPr/>
            <p:nvPr/>
          </p:nvSpPr>
          <p:spPr>
            <a:xfrm rot="5741020" flipH="1" flipV="1">
              <a:off x="3576133" y="812266"/>
              <a:ext cx="4063439" cy="5697816"/>
            </a:xfrm>
            <a:prstGeom prst="arc">
              <a:avLst>
                <a:gd name="adj1" fmla="val 16783985"/>
                <a:gd name="adj2" fmla="val 6094629"/>
              </a:avLst>
            </a:prstGeom>
            <a:ln>
              <a:headEnd type="none" w="med" len="med"/>
              <a:tailEnd type="triangle" w="lg" len="lg"/>
            </a:ln>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ru-RU" sz="1800" dirty="0">
                <a:solidFill>
                  <a:prstClr val="black"/>
                </a:solidFill>
                <a:latin typeface="Calibri" panose="020F0502020204030204"/>
              </a:endParaRPr>
            </a:p>
          </p:txBody>
        </p:sp>
        <p:sp>
          <p:nvSpPr>
            <p:cNvPr id="37" name="Дуга 36">
              <a:extLst>
                <a:ext uri="{FF2B5EF4-FFF2-40B4-BE49-F238E27FC236}"/>
              </a:extLst>
            </p:cNvPr>
            <p:cNvSpPr/>
            <p:nvPr/>
          </p:nvSpPr>
          <p:spPr>
            <a:xfrm rot="5741020" flipH="1" flipV="1">
              <a:off x="3553991" y="1724709"/>
              <a:ext cx="3464779" cy="3962623"/>
            </a:xfrm>
            <a:prstGeom prst="arc">
              <a:avLst>
                <a:gd name="adj1" fmla="val 17450334"/>
                <a:gd name="adj2" fmla="val 6345014"/>
              </a:avLst>
            </a:prstGeom>
            <a:ln>
              <a:headEnd type="none" w="med" len="med"/>
              <a:tailEnd type="triangle" w="lg" len="lg"/>
            </a:ln>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ru-RU" sz="1800" dirty="0">
                <a:solidFill>
                  <a:prstClr val="black"/>
                </a:solidFill>
                <a:latin typeface="Calibri" panose="020F0502020204030204"/>
              </a:endParaRPr>
            </a:p>
          </p:txBody>
        </p:sp>
        <p:sp>
          <p:nvSpPr>
            <p:cNvPr id="38" name="Дуга 37">
              <a:extLst>
                <a:ext uri="{FF2B5EF4-FFF2-40B4-BE49-F238E27FC236}"/>
              </a:extLst>
            </p:cNvPr>
            <p:cNvSpPr/>
            <p:nvPr/>
          </p:nvSpPr>
          <p:spPr>
            <a:xfrm rot="5741020" flipH="1" flipV="1">
              <a:off x="3667536" y="2587340"/>
              <a:ext cx="2884002" cy="2516338"/>
            </a:xfrm>
            <a:prstGeom prst="arc">
              <a:avLst>
                <a:gd name="adj1" fmla="val 18786681"/>
                <a:gd name="adj2" fmla="val 6486695"/>
              </a:avLst>
            </a:prstGeom>
            <a:ln>
              <a:headEnd type="none" w="med" len="med"/>
              <a:tailEnd type="triangle" w="lg" len="lg"/>
            </a:ln>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ru-RU" sz="1800" dirty="0">
                <a:solidFill>
                  <a:prstClr val="black"/>
                </a:solidFill>
                <a:latin typeface="Calibri" panose="020F0502020204030204"/>
              </a:endParaRPr>
            </a:p>
          </p:txBody>
        </p:sp>
        <p:sp>
          <p:nvSpPr>
            <p:cNvPr id="39" name="Заголовок 1"/>
            <p:cNvSpPr txBox="1">
              <a:spLocks/>
            </p:cNvSpPr>
            <p:nvPr/>
          </p:nvSpPr>
          <p:spPr bwMode="auto">
            <a:xfrm>
              <a:off x="2428860" y="3643314"/>
              <a:ext cx="2214578" cy="628876"/>
            </a:xfrm>
            <a:prstGeom prst="rect">
              <a:avLst/>
            </a:prstGeom>
            <a:noFill/>
            <a:ln w="9525">
              <a:noFill/>
              <a:miter lim="800000"/>
              <a:headEnd/>
              <a:tailEnd/>
            </a:ln>
          </p:spPr>
          <p:txBody>
            <a:bodyPr anchor="ctr"/>
            <a:lstStyle/>
            <a:p>
              <a:pPr algn="ctr">
                <a:lnSpc>
                  <a:spcPct val="90000"/>
                </a:lnSpc>
              </a:pPr>
              <a:r>
                <a:rPr lang="ru-RU" sz="2800" b="1" dirty="0">
                  <a:solidFill>
                    <a:schemeClr val="tx1"/>
                  </a:solidFill>
                </a:rPr>
                <a:t>Не более 5 задач</a:t>
              </a:r>
            </a:p>
          </p:txBody>
        </p:sp>
      </p:grpSp>
    </p:spTree>
    <p:extLst>
      <p:ext uri="{BB962C8B-B14F-4D97-AF65-F5344CB8AC3E}">
        <p14:creationId xmlns:p14="http://schemas.microsoft.com/office/powerpoint/2010/main" xmlns="" val="42549823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634350" y="2187533"/>
            <a:ext cx="4428097" cy="2322174"/>
          </a:xfrm>
          <a:prstGeom prst="rect">
            <a:avLst/>
          </a:prstGeom>
        </p:spPr>
        <p:txBody>
          <a:bodyPr wrap="square">
            <a:spAutoFit/>
          </a:bodyPr>
          <a:lstStyle/>
          <a:p>
            <a:pPr algn="just">
              <a:lnSpc>
                <a:spcPct val="115000"/>
              </a:lnSpc>
              <a:spcAft>
                <a:spcPts val="1000"/>
              </a:spcAft>
            </a:pP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3. </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Обоснование целесообразности проекта не должно опираться на личные суждения заявителя, его нужно </a:t>
            </a:r>
            <a:r>
              <a:rPr lang="ru-RU" u="sng" dirty="0" smtClean="0">
                <a:effectLst/>
                <a:latin typeface="Times New Roman" panose="02020603050405020304" pitchFamily="18" charset="0"/>
                <a:ea typeface="Times New Roman" panose="02020603050405020304" pitchFamily="18" charset="0"/>
                <a:cs typeface="Times New Roman" panose="02020603050405020304" pitchFamily="18" charset="0"/>
              </a:rPr>
              <a:t>подкреплять реальными данными</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ведомственных служб. К тому же, обоснование нужно </a:t>
            </a:r>
            <a:r>
              <a:rPr lang="ru-RU" u="sng" dirty="0" smtClean="0">
                <a:effectLst/>
                <a:latin typeface="Times New Roman" panose="02020603050405020304" pitchFamily="18" charset="0"/>
                <a:ea typeface="Times New Roman" panose="02020603050405020304" pitchFamily="18" charset="0"/>
                <a:cs typeface="Times New Roman" panose="02020603050405020304" pitchFamily="18" charset="0"/>
              </a:rPr>
              <a:t>относить к определенной территории</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где числится организация, а не ко всей России.</a:t>
            </a: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509992" y="1855857"/>
            <a:ext cx="4777941" cy="31827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42677934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78516" y="1921389"/>
            <a:ext cx="3812585" cy="2322174"/>
          </a:xfrm>
          <a:prstGeom prst="rect">
            <a:avLst/>
          </a:prstGeom>
        </p:spPr>
        <p:txBody>
          <a:bodyPr wrap="square">
            <a:spAutoFit/>
          </a:bodyPr>
          <a:lstStyle/>
          <a:p>
            <a:pPr algn="just">
              <a:lnSpc>
                <a:spcPct val="115000"/>
              </a:lnSpc>
              <a:spcAft>
                <a:spcPts val="1000"/>
              </a:spcAft>
            </a:pP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4. Планируемые </a:t>
            </a:r>
            <a:r>
              <a:rPr lang="ru-RU" u="sng" dirty="0" smtClean="0">
                <a:effectLst/>
                <a:latin typeface="Times New Roman" panose="02020603050405020304" pitchFamily="18" charset="0"/>
                <a:ea typeface="Times New Roman" panose="02020603050405020304" pitchFamily="18" charset="0"/>
                <a:cs typeface="Times New Roman" panose="02020603050405020304" pitchFamily="18" charset="0"/>
              </a:rPr>
              <a:t>мероприятия</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должны быть </a:t>
            </a:r>
            <a:r>
              <a:rPr lang="ru-RU" u="sng" dirty="0" smtClean="0">
                <a:effectLst/>
                <a:latin typeface="Times New Roman" panose="02020603050405020304" pitchFamily="18" charset="0"/>
                <a:ea typeface="Times New Roman" panose="02020603050405020304" pitchFamily="18" charset="0"/>
                <a:cs typeface="Times New Roman" panose="02020603050405020304" pitchFamily="18" charset="0"/>
              </a:rPr>
              <a:t>обеспечены ресурсами и</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реально </a:t>
            </a:r>
            <a:r>
              <a:rPr lang="ru-RU" u="sng" dirty="0" smtClean="0">
                <a:effectLst/>
                <a:latin typeface="Times New Roman" panose="02020603050405020304" pitchFamily="18" charset="0"/>
                <a:ea typeface="Times New Roman" panose="02020603050405020304" pitchFamily="18" charset="0"/>
                <a:cs typeface="Times New Roman" panose="02020603050405020304" pitchFamily="18" charset="0"/>
              </a:rPr>
              <a:t>решать заявленную проблему</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По каждому мероприятию </a:t>
            </a:r>
            <a:r>
              <a:rPr lang="ru-RU" u="sng" dirty="0" smtClean="0">
                <a:effectLst/>
                <a:latin typeface="Times New Roman" panose="02020603050405020304" pitchFamily="18" charset="0"/>
                <a:ea typeface="Times New Roman" panose="02020603050405020304" pitchFamily="18" charset="0"/>
                <a:cs typeface="Times New Roman" panose="02020603050405020304" pitchFamily="18" charset="0"/>
              </a:rPr>
              <a:t>нужно прописывать </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конкретные количественные и качественные </a:t>
            </a:r>
            <a:r>
              <a:rPr lang="ru-RU" u="sng" dirty="0" smtClean="0">
                <a:effectLst/>
                <a:latin typeface="Times New Roman" panose="02020603050405020304" pitchFamily="18" charset="0"/>
                <a:ea typeface="Times New Roman" panose="02020603050405020304" pitchFamily="18" charset="0"/>
                <a:cs typeface="Times New Roman" panose="02020603050405020304" pitchFamily="18" charset="0"/>
              </a:rPr>
              <a:t>результаты</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 </a:t>
            </a:r>
            <a:endParaRPr lang="ru-RU" sz="1600" dirty="0" smtClean="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391834" y="1234346"/>
            <a:ext cx="4928347" cy="36962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Скругленный прямоугольник 3"/>
          <p:cNvSpPr/>
          <p:nvPr/>
        </p:nvSpPr>
        <p:spPr>
          <a:xfrm>
            <a:off x="2549541" y="5477155"/>
            <a:ext cx="6483121" cy="542348"/>
          </a:xfrm>
          <a:prstGeom prst="roundRect">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wrap="none">
            <a:spAutoFit/>
          </a:bodyPr>
          <a:lstStyle/>
          <a:p>
            <a:pPr algn="just">
              <a:lnSpc>
                <a:spcPct val="115000"/>
              </a:lnSpc>
              <a:spcAft>
                <a:spcPts val="1000"/>
              </a:spcAft>
            </a:pPr>
            <a:r>
              <a:rPr lang="ru-RU" sz="2400" b="1" i="1" u="sng"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Нельзя улучшить то, что нельзя посчитать!</a:t>
            </a:r>
            <a:endParaRPr lang="ru-RU" sz="20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1310957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609791" y="2342698"/>
            <a:ext cx="4802281" cy="2003625"/>
          </a:xfrm>
          <a:prstGeom prst="rect">
            <a:avLst/>
          </a:prstGeom>
        </p:spPr>
        <p:txBody>
          <a:bodyPr wrap="square">
            <a:spAutoFit/>
          </a:bodyPr>
          <a:lstStyle/>
          <a:p>
            <a:pPr>
              <a:lnSpc>
                <a:spcPct val="115000"/>
              </a:lnSpc>
              <a:spcAft>
                <a:spcPts val="1000"/>
              </a:spcAft>
            </a:pP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5. </a:t>
            </a:r>
            <a:r>
              <a:rPr lang="ru-RU" u="sng" dirty="0" smtClean="0">
                <a:effectLst/>
                <a:latin typeface="Times New Roman" panose="02020603050405020304" pitchFamily="18" charset="0"/>
                <a:ea typeface="Times New Roman" panose="02020603050405020304" pitchFamily="18" charset="0"/>
                <a:cs typeface="Times New Roman" panose="02020603050405020304" pitchFamily="18" charset="0"/>
              </a:rPr>
              <a:t>Бюджет</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проекта  должен состоять  не только из суммы гранта, но и </a:t>
            </a:r>
            <a:r>
              <a:rPr lang="ru-RU" u="sng" dirty="0" smtClean="0">
                <a:effectLst/>
                <a:latin typeface="Times New Roman" panose="02020603050405020304" pitchFamily="18" charset="0"/>
                <a:ea typeface="Times New Roman" panose="02020603050405020304" pitchFamily="18" charset="0"/>
                <a:cs typeface="Times New Roman" panose="02020603050405020304" pitchFamily="18" charset="0"/>
              </a:rPr>
              <a:t>из личных  ресурсов организации</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Если есть партнерская поддержка – это дополнительный плюс, но </a:t>
            </a:r>
            <a:r>
              <a:rPr lang="ru-RU" u="sng" dirty="0" smtClean="0">
                <a:effectLst/>
                <a:latin typeface="Times New Roman" panose="02020603050405020304" pitchFamily="18" charset="0"/>
                <a:ea typeface="Times New Roman" panose="02020603050405020304" pitchFamily="18" charset="0"/>
                <a:cs typeface="Times New Roman" panose="02020603050405020304" pitchFamily="18" charset="0"/>
              </a:rPr>
              <a:t>партнерство следует подтвердить документально</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rotWithShape="1">
          <a:blip r:embed="rId2">
            <a:extLst>
              <a:ext uri="{28A0092B-C50C-407E-A947-70E740481C1C}">
                <a14:useLocalDpi xmlns:a14="http://schemas.microsoft.com/office/drawing/2010/main" xmlns="" val="0"/>
              </a:ext>
            </a:extLst>
          </a:blip>
          <a:srcRect l="16318" r="23973"/>
          <a:stretch/>
        </p:blipFill>
        <p:spPr>
          <a:xfrm>
            <a:off x="1909483" y="1272988"/>
            <a:ext cx="4171524" cy="465564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22127134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41008" y="2437947"/>
            <a:ext cx="3952968" cy="2003625"/>
          </a:xfrm>
          <a:prstGeom prst="rect">
            <a:avLst/>
          </a:prstGeom>
        </p:spPr>
        <p:txBody>
          <a:bodyPr wrap="square">
            <a:spAutoFit/>
          </a:bodyPr>
          <a:lstStyle/>
          <a:p>
            <a:pPr algn="just">
              <a:lnSpc>
                <a:spcPct val="115000"/>
              </a:lnSpc>
              <a:spcAft>
                <a:spcPts val="1000"/>
              </a:spcAft>
            </a:pP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6. Команда должна состоять исключительно из специалистов, необходимых для реализации проекта, которые будут принимать активное участие в работе. Избыточное число участников будет неуместным.</a:t>
            </a: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990664" y="1695227"/>
            <a:ext cx="5233596" cy="348906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37554272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Фиолетовый">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TotalTime>
  <Words>2628</Words>
  <Application>Microsoft Office PowerPoint</Application>
  <PresentationFormat>Произвольный</PresentationFormat>
  <Paragraphs>151</Paragraphs>
  <Slides>23</Slides>
  <Notes>6</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Тема Office</vt:lpstr>
      <vt:lpstr>Анализ типовых ошибок при подаче заявки в ФПГ</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Larisa</cp:lastModifiedBy>
  <cp:revision>23</cp:revision>
  <dcterms:created xsi:type="dcterms:W3CDTF">2021-02-01T03:11:22Z</dcterms:created>
  <dcterms:modified xsi:type="dcterms:W3CDTF">2021-02-04T04:40:35Z</dcterms:modified>
</cp:coreProperties>
</file>