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35"/>
  </p:notesMasterIdLst>
  <p:sldIdLst>
    <p:sldId id="256" r:id="rId2"/>
    <p:sldId id="339" r:id="rId3"/>
    <p:sldId id="327" r:id="rId4"/>
    <p:sldId id="290" r:id="rId5"/>
    <p:sldId id="291" r:id="rId6"/>
    <p:sldId id="292" r:id="rId7"/>
    <p:sldId id="326" r:id="rId8"/>
    <p:sldId id="337" r:id="rId9"/>
    <p:sldId id="289" r:id="rId10"/>
    <p:sldId id="297" r:id="rId11"/>
    <p:sldId id="335" r:id="rId12"/>
    <p:sldId id="296" r:id="rId13"/>
    <p:sldId id="293" r:id="rId14"/>
    <p:sldId id="298" r:id="rId15"/>
    <p:sldId id="302" r:id="rId16"/>
    <p:sldId id="309" r:id="rId17"/>
    <p:sldId id="304" r:id="rId18"/>
    <p:sldId id="328" r:id="rId19"/>
    <p:sldId id="330" r:id="rId20"/>
    <p:sldId id="294" r:id="rId21"/>
    <p:sldId id="315" r:id="rId22"/>
    <p:sldId id="331" r:id="rId23"/>
    <p:sldId id="307" r:id="rId24"/>
    <p:sldId id="311" r:id="rId25"/>
    <p:sldId id="306" r:id="rId26"/>
    <p:sldId id="310" r:id="rId27"/>
    <p:sldId id="303" r:id="rId28"/>
    <p:sldId id="269" r:id="rId29"/>
    <p:sldId id="314" r:id="rId30"/>
    <p:sldId id="333" r:id="rId31"/>
    <p:sldId id="332" r:id="rId32"/>
    <p:sldId id="354" r:id="rId33"/>
    <p:sldId id="334" r:id="rId3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34" autoAdjust="0"/>
    <p:restoredTop sz="90929"/>
  </p:normalViewPr>
  <p:slideViewPr>
    <p:cSldViewPr>
      <p:cViewPr varScale="1">
        <p:scale>
          <a:sx n="84" d="100"/>
          <a:sy n="84" d="100"/>
        </p:scale>
        <p:origin x="12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829C0F-539D-9C43-8399-39C60B84E459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A6BFE5-280C-AC41-83E3-91C7229CAA21}">
      <dgm:prSet phldrT="[Текст]" custT="1"/>
      <dgm:spPr/>
      <dgm:t>
        <a:bodyPr/>
        <a:lstStyle/>
        <a:p>
          <a:r>
            <a:rPr lang="ru-RU" sz="4400" dirty="0"/>
            <a:t>Проблема</a:t>
          </a:r>
        </a:p>
      </dgm:t>
    </dgm:pt>
    <dgm:pt modelId="{8F11B2FB-D599-8F48-A5B7-2A478791B367}" type="parTrans" cxnId="{CBB115A6-0B96-FC4C-BBC7-F99F6D1DF1F4}">
      <dgm:prSet/>
      <dgm:spPr/>
      <dgm:t>
        <a:bodyPr/>
        <a:lstStyle/>
        <a:p>
          <a:endParaRPr lang="ru-RU"/>
        </a:p>
      </dgm:t>
    </dgm:pt>
    <dgm:pt modelId="{5EFFB85E-BBE3-FF4C-B3B8-871914B5E4DE}" type="sibTrans" cxnId="{CBB115A6-0B96-FC4C-BBC7-F99F6D1DF1F4}">
      <dgm:prSet/>
      <dgm:spPr/>
      <dgm:t>
        <a:bodyPr/>
        <a:lstStyle/>
        <a:p>
          <a:endParaRPr lang="ru-RU"/>
        </a:p>
      </dgm:t>
    </dgm:pt>
    <dgm:pt modelId="{532EAC38-514F-4D44-B359-963EC75B7E88}">
      <dgm:prSet phldrT="[Текст]"/>
      <dgm:spPr/>
      <dgm:t>
        <a:bodyPr/>
        <a:lstStyle/>
        <a:p>
          <a:r>
            <a:rPr lang="ru-RU" dirty="0"/>
            <a:t>Что хотим изменить</a:t>
          </a:r>
        </a:p>
      </dgm:t>
    </dgm:pt>
    <dgm:pt modelId="{922E9E30-EFA8-C846-B4EF-C792AF722D17}" type="parTrans" cxnId="{2EEF258D-87F8-FD41-BDE0-C4A21DF24C9A}">
      <dgm:prSet/>
      <dgm:spPr/>
      <dgm:t>
        <a:bodyPr/>
        <a:lstStyle/>
        <a:p>
          <a:endParaRPr lang="ru-RU"/>
        </a:p>
      </dgm:t>
    </dgm:pt>
    <dgm:pt modelId="{2BFEE053-CF9F-564A-BC14-55A263C921C4}" type="sibTrans" cxnId="{2EEF258D-87F8-FD41-BDE0-C4A21DF24C9A}">
      <dgm:prSet/>
      <dgm:spPr/>
      <dgm:t>
        <a:bodyPr/>
        <a:lstStyle/>
        <a:p>
          <a:endParaRPr lang="ru-RU"/>
        </a:p>
      </dgm:t>
    </dgm:pt>
    <dgm:pt modelId="{A4575CBD-CBD2-E94E-A74D-BB587314D014}">
      <dgm:prSet phldrT="[Текст]"/>
      <dgm:spPr/>
      <dgm:t>
        <a:bodyPr/>
        <a:lstStyle/>
        <a:p>
          <a:r>
            <a:rPr lang="ru-RU" dirty="0"/>
            <a:t>Кто целевая аудитория</a:t>
          </a:r>
        </a:p>
      </dgm:t>
    </dgm:pt>
    <dgm:pt modelId="{40958ED3-7044-F744-8533-8EC3A396FF82}" type="parTrans" cxnId="{5DF858AC-712C-E346-A842-6CABAC2BF468}">
      <dgm:prSet/>
      <dgm:spPr/>
      <dgm:t>
        <a:bodyPr/>
        <a:lstStyle/>
        <a:p>
          <a:endParaRPr lang="ru-RU"/>
        </a:p>
      </dgm:t>
    </dgm:pt>
    <dgm:pt modelId="{63ACDF27-F310-8B42-A2D2-B6A93E340A75}" type="sibTrans" cxnId="{5DF858AC-712C-E346-A842-6CABAC2BF468}">
      <dgm:prSet/>
      <dgm:spPr/>
      <dgm:t>
        <a:bodyPr/>
        <a:lstStyle/>
        <a:p>
          <a:endParaRPr lang="ru-RU"/>
        </a:p>
      </dgm:t>
    </dgm:pt>
    <dgm:pt modelId="{FB527220-8007-A143-830D-7B18FD201A9F}">
      <dgm:prSet phldrT="[Текст]" custT="1"/>
      <dgm:spPr/>
      <dgm:t>
        <a:bodyPr/>
        <a:lstStyle/>
        <a:p>
          <a:r>
            <a:rPr lang="ru-RU" sz="4400" dirty="0"/>
            <a:t>Ресурсы</a:t>
          </a:r>
        </a:p>
      </dgm:t>
    </dgm:pt>
    <dgm:pt modelId="{CAC0A7F4-9D09-254E-9EE3-374A2A20BA3D}" type="parTrans" cxnId="{32874B9B-45B5-CB4F-B396-9581B2606159}">
      <dgm:prSet/>
      <dgm:spPr/>
      <dgm:t>
        <a:bodyPr/>
        <a:lstStyle/>
        <a:p>
          <a:endParaRPr lang="ru-RU"/>
        </a:p>
      </dgm:t>
    </dgm:pt>
    <dgm:pt modelId="{422F3005-1A01-0B46-8EFD-52EE0176BD0F}" type="sibTrans" cxnId="{32874B9B-45B5-CB4F-B396-9581B2606159}">
      <dgm:prSet/>
      <dgm:spPr/>
      <dgm:t>
        <a:bodyPr/>
        <a:lstStyle/>
        <a:p>
          <a:endParaRPr lang="ru-RU"/>
        </a:p>
      </dgm:t>
    </dgm:pt>
    <dgm:pt modelId="{D3A11D95-BE5B-574F-9463-DC589321F786}">
      <dgm:prSet phldrT="[Текст]"/>
      <dgm:spPr/>
      <dgm:t>
        <a:bodyPr/>
        <a:lstStyle/>
        <a:p>
          <a:r>
            <a:rPr lang="ru-RU" dirty="0"/>
            <a:t>Что у нас есть для решения проблемы</a:t>
          </a:r>
        </a:p>
      </dgm:t>
    </dgm:pt>
    <dgm:pt modelId="{B1D46188-ECC3-DD4A-BAEC-282F08E9102C}" type="parTrans" cxnId="{42A6E3A8-1E4C-3142-B8C8-3BE6563289A6}">
      <dgm:prSet/>
      <dgm:spPr/>
      <dgm:t>
        <a:bodyPr/>
        <a:lstStyle/>
        <a:p>
          <a:endParaRPr lang="ru-RU"/>
        </a:p>
      </dgm:t>
    </dgm:pt>
    <dgm:pt modelId="{30789ACA-843E-E143-89D2-A35E23FA542C}" type="sibTrans" cxnId="{42A6E3A8-1E4C-3142-B8C8-3BE6563289A6}">
      <dgm:prSet/>
      <dgm:spPr/>
      <dgm:t>
        <a:bodyPr/>
        <a:lstStyle/>
        <a:p>
          <a:endParaRPr lang="ru-RU"/>
        </a:p>
      </dgm:t>
    </dgm:pt>
    <dgm:pt modelId="{978A600F-2748-744D-B5F7-37355BD00C36}">
      <dgm:prSet phldrT="[Текст]"/>
      <dgm:spPr/>
      <dgm:t>
        <a:bodyPr/>
        <a:lstStyle/>
        <a:p>
          <a:r>
            <a:rPr lang="ru-RU" dirty="0"/>
            <a:t>На кого можно опираться (партнеры, волонтеры)</a:t>
          </a:r>
        </a:p>
      </dgm:t>
    </dgm:pt>
    <dgm:pt modelId="{E4C36C7A-BFAF-C44E-8E39-23CAC06F6828}" type="parTrans" cxnId="{CED7345B-BC1A-6249-9E85-06882A2C48B0}">
      <dgm:prSet/>
      <dgm:spPr/>
      <dgm:t>
        <a:bodyPr/>
        <a:lstStyle/>
        <a:p>
          <a:endParaRPr lang="ru-RU"/>
        </a:p>
      </dgm:t>
    </dgm:pt>
    <dgm:pt modelId="{EDFFDDE6-1649-DA4B-9D6B-DF246DE654AE}" type="sibTrans" cxnId="{CED7345B-BC1A-6249-9E85-06882A2C48B0}">
      <dgm:prSet/>
      <dgm:spPr/>
      <dgm:t>
        <a:bodyPr/>
        <a:lstStyle/>
        <a:p>
          <a:endParaRPr lang="ru-RU"/>
        </a:p>
      </dgm:t>
    </dgm:pt>
    <dgm:pt modelId="{20316C0A-F446-7446-8F56-D6E0C1C84744}">
      <dgm:prSet phldrT="[Текст]" custT="1"/>
      <dgm:spPr/>
      <dgm:t>
        <a:bodyPr/>
        <a:lstStyle/>
        <a:p>
          <a:r>
            <a:rPr lang="ru-RU" sz="4400" dirty="0"/>
            <a:t>Результат</a:t>
          </a:r>
        </a:p>
      </dgm:t>
    </dgm:pt>
    <dgm:pt modelId="{AF8B363B-C983-A345-A235-CBF3537A896D}" type="parTrans" cxnId="{CD0C5426-47FA-3E4D-9413-9470F49A6D32}">
      <dgm:prSet/>
      <dgm:spPr/>
      <dgm:t>
        <a:bodyPr/>
        <a:lstStyle/>
        <a:p>
          <a:endParaRPr lang="ru-RU"/>
        </a:p>
      </dgm:t>
    </dgm:pt>
    <dgm:pt modelId="{358B73BA-B766-E74C-9B76-7FD3366918C8}" type="sibTrans" cxnId="{CD0C5426-47FA-3E4D-9413-9470F49A6D32}">
      <dgm:prSet/>
      <dgm:spPr/>
      <dgm:t>
        <a:bodyPr/>
        <a:lstStyle/>
        <a:p>
          <a:endParaRPr lang="ru-RU"/>
        </a:p>
      </dgm:t>
    </dgm:pt>
    <dgm:pt modelId="{C0B98964-D2BE-4A4E-88DC-7525242AB044}">
      <dgm:prSet phldrT="[Текст]"/>
      <dgm:spPr/>
      <dgm:t>
        <a:bodyPr/>
        <a:lstStyle/>
        <a:p>
          <a:r>
            <a:rPr lang="ru-RU" dirty="0"/>
            <a:t>Какие реальные цели можем поставить с учетом имеющихся ресурсов</a:t>
          </a:r>
        </a:p>
      </dgm:t>
    </dgm:pt>
    <dgm:pt modelId="{54DA71A4-F611-A64F-A43A-250AC1C2F851}" type="parTrans" cxnId="{635D8316-8F13-B945-959D-2D73E9A4C18C}">
      <dgm:prSet/>
      <dgm:spPr/>
      <dgm:t>
        <a:bodyPr/>
        <a:lstStyle/>
        <a:p>
          <a:endParaRPr lang="ru-RU"/>
        </a:p>
      </dgm:t>
    </dgm:pt>
    <dgm:pt modelId="{A374BBDE-C2BE-5E4A-999D-A075FDD8921F}" type="sibTrans" cxnId="{635D8316-8F13-B945-959D-2D73E9A4C18C}">
      <dgm:prSet/>
      <dgm:spPr/>
      <dgm:t>
        <a:bodyPr/>
        <a:lstStyle/>
        <a:p>
          <a:endParaRPr lang="ru-RU"/>
        </a:p>
      </dgm:t>
    </dgm:pt>
    <dgm:pt modelId="{75B8F995-4B1F-C845-9600-4681FF9E5B9B}">
      <dgm:prSet phldrT="[Текст]"/>
      <dgm:spPr/>
      <dgm:t>
        <a:bodyPr/>
        <a:lstStyle/>
        <a:p>
          <a:r>
            <a:rPr lang="ru-RU" dirty="0"/>
            <a:t>Чего и как можем добиться в результате</a:t>
          </a:r>
        </a:p>
      </dgm:t>
    </dgm:pt>
    <dgm:pt modelId="{7D1DFB60-6E1E-7A49-993B-92A7E9F3B1FF}" type="parTrans" cxnId="{DDEC7401-7212-2648-B8D2-6D3348D4830B}">
      <dgm:prSet/>
      <dgm:spPr/>
      <dgm:t>
        <a:bodyPr/>
        <a:lstStyle/>
        <a:p>
          <a:endParaRPr lang="ru-RU"/>
        </a:p>
      </dgm:t>
    </dgm:pt>
    <dgm:pt modelId="{CBA33B7B-713E-194A-B88E-601806CA4C46}" type="sibTrans" cxnId="{DDEC7401-7212-2648-B8D2-6D3348D4830B}">
      <dgm:prSet/>
      <dgm:spPr/>
      <dgm:t>
        <a:bodyPr/>
        <a:lstStyle/>
        <a:p>
          <a:endParaRPr lang="ru-RU"/>
        </a:p>
      </dgm:t>
    </dgm:pt>
    <dgm:pt modelId="{893910FC-7978-2F47-B7EE-F8647E393E5A}">
      <dgm:prSet phldrT="[Текст]"/>
      <dgm:spPr/>
      <dgm:t>
        <a:bodyPr/>
        <a:lstStyle/>
        <a:p>
          <a:r>
            <a:rPr lang="ru-RU" dirty="0"/>
            <a:t>Деятельность</a:t>
          </a:r>
        </a:p>
      </dgm:t>
    </dgm:pt>
    <dgm:pt modelId="{2C1ADCA0-C820-4F4D-AE47-2D388A6AF48C}" type="parTrans" cxnId="{448E2CFF-CFFC-2046-B0C1-909D2C805386}">
      <dgm:prSet/>
      <dgm:spPr/>
      <dgm:t>
        <a:bodyPr/>
        <a:lstStyle/>
        <a:p>
          <a:endParaRPr lang="ru-RU"/>
        </a:p>
      </dgm:t>
    </dgm:pt>
    <dgm:pt modelId="{6EF7742C-020D-1A42-846C-DD7C93B3AA03}" type="sibTrans" cxnId="{448E2CFF-CFFC-2046-B0C1-909D2C805386}">
      <dgm:prSet/>
      <dgm:spPr/>
      <dgm:t>
        <a:bodyPr/>
        <a:lstStyle/>
        <a:p>
          <a:endParaRPr lang="ru-RU"/>
        </a:p>
      </dgm:t>
    </dgm:pt>
    <dgm:pt modelId="{52CFF484-DB4D-FD46-81D4-D8FF856807EA}">
      <dgm:prSet phldrT="[Текст]"/>
      <dgm:spPr/>
      <dgm:t>
        <a:bodyPr/>
        <a:lstStyle/>
        <a:p>
          <a:r>
            <a:rPr lang="ru-RU" dirty="0"/>
            <a:t>Как будем решать задачи проекта</a:t>
          </a:r>
        </a:p>
      </dgm:t>
    </dgm:pt>
    <dgm:pt modelId="{0E342CBE-2DFC-474E-9503-13D7F012F3BD}" type="parTrans" cxnId="{51B78F97-5A87-404B-A90F-2FE043EFBFC6}">
      <dgm:prSet/>
      <dgm:spPr/>
      <dgm:t>
        <a:bodyPr/>
        <a:lstStyle/>
        <a:p>
          <a:endParaRPr lang="ru-RU"/>
        </a:p>
      </dgm:t>
    </dgm:pt>
    <dgm:pt modelId="{741C60BE-C949-EC42-B89B-454A152D5C1E}" type="sibTrans" cxnId="{51B78F97-5A87-404B-A90F-2FE043EFBFC6}">
      <dgm:prSet/>
      <dgm:spPr/>
      <dgm:t>
        <a:bodyPr/>
        <a:lstStyle/>
        <a:p>
          <a:endParaRPr lang="ru-RU"/>
        </a:p>
      </dgm:t>
    </dgm:pt>
    <dgm:pt modelId="{4CAD9836-F59B-C146-8881-C8A89BA863CE}">
      <dgm:prSet phldrT="[Текст]"/>
      <dgm:spPr/>
      <dgm:t>
        <a:bodyPr/>
        <a:lstStyle/>
        <a:p>
          <a:r>
            <a:rPr lang="ru-RU" dirty="0"/>
            <a:t>Какие мероприятия, где, когда и с какими результатами будут проведены</a:t>
          </a:r>
        </a:p>
      </dgm:t>
    </dgm:pt>
    <dgm:pt modelId="{2F84051E-103A-8F46-85C9-E791A8A1AABD}" type="parTrans" cxnId="{EE330D4E-CC2E-0449-9ACB-CE08B02AEDC0}">
      <dgm:prSet/>
      <dgm:spPr/>
      <dgm:t>
        <a:bodyPr/>
        <a:lstStyle/>
        <a:p>
          <a:endParaRPr lang="ru-RU"/>
        </a:p>
      </dgm:t>
    </dgm:pt>
    <dgm:pt modelId="{DBAAF72A-07F9-F442-B69E-93651493BAF2}" type="sibTrans" cxnId="{EE330D4E-CC2E-0449-9ACB-CE08B02AEDC0}">
      <dgm:prSet/>
      <dgm:spPr/>
      <dgm:t>
        <a:bodyPr/>
        <a:lstStyle/>
        <a:p>
          <a:endParaRPr lang="ru-RU"/>
        </a:p>
      </dgm:t>
    </dgm:pt>
    <dgm:pt modelId="{12830955-57BB-B546-A459-0C943F0A3587}" type="pres">
      <dgm:prSet presAssocID="{85829C0F-539D-9C43-8399-39C60B84E4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AD8529-6CF5-154B-A49D-33CDEDFB88C5}" type="pres">
      <dgm:prSet presAssocID="{6BA6BFE5-280C-AC41-83E3-91C7229CAA21}" presName="linNode" presStyleCnt="0"/>
      <dgm:spPr/>
    </dgm:pt>
    <dgm:pt modelId="{B9DD03AC-66FD-9D4C-871C-6AD54E309992}" type="pres">
      <dgm:prSet presAssocID="{6BA6BFE5-280C-AC41-83E3-91C7229CAA21}" presName="parentText" presStyleLbl="node1" presStyleIdx="0" presStyleCnt="4" custScaleX="171587" custLinFactNeighborX="0" custLinFactNeighborY="38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BA570-2E7A-514B-BA5A-21FF6129AB53}" type="pres">
      <dgm:prSet presAssocID="{6BA6BFE5-280C-AC41-83E3-91C7229CAA2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C7B5A-5228-DA45-B315-17CE22AE11ED}" type="pres">
      <dgm:prSet presAssocID="{5EFFB85E-BBE3-FF4C-B3B8-871914B5E4DE}" presName="sp" presStyleCnt="0"/>
      <dgm:spPr/>
    </dgm:pt>
    <dgm:pt modelId="{A3409A02-0694-7444-AB8B-6921C39E052A}" type="pres">
      <dgm:prSet presAssocID="{FB527220-8007-A143-830D-7B18FD201A9F}" presName="linNode" presStyleCnt="0"/>
      <dgm:spPr/>
    </dgm:pt>
    <dgm:pt modelId="{1635747F-ED30-7043-9F2E-EEF978A906AD}" type="pres">
      <dgm:prSet presAssocID="{FB527220-8007-A143-830D-7B18FD201A9F}" presName="parentText" presStyleLbl="node1" presStyleIdx="1" presStyleCnt="4" custScaleX="1715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7D19F-77D2-1B4B-9A11-F110C77CB04C}" type="pres">
      <dgm:prSet presAssocID="{FB527220-8007-A143-830D-7B18FD201A9F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30814-F598-C045-ADDD-5CC6C38CD27F}" type="pres">
      <dgm:prSet presAssocID="{422F3005-1A01-0B46-8EFD-52EE0176BD0F}" presName="sp" presStyleCnt="0"/>
      <dgm:spPr/>
    </dgm:pt>
    <dgm:pt modelId="{ACF00F5F-9E0C-674E-891A-B9406F0D57ED}" type="pres">
      <dgm:prSet presAssocID="{893910FC-7978-2F47-B7EE-F8647E393E5A}" presName="linNode" presStyleCnt="0"/>
      <dgm:spPr/>
    </dgm:pt>
    <dgm:pt modelId="{2E053012-93B9-8E42-89BE-9A402AC459BF}" type="pres">
      <dgm:prSet presAssocID="{893910FC-7978-2F47-B7EE-F8647E393E5A}" presName="parentText" presStyleLbl="node1" presStyleIdx="2" presStyleCnt="4" custScaleX="171552" custScaleY="1233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85FC2-35F4-C646-BB01-70376BF19293}" type="pres">
      <dgm:prSet presAssocID="{893910FC-7978-2F47-B7EE-F8647E393E5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6E24C-1CE9-9A45-972A-272F131EB33B}" type="pres">
      <dgm:prSet presAssocID="{6EF7742C-020D-1A42-846C-DD7C93B3AA03}" presName="sp" presStyleCnt="0"/>
      <dgm:spPr/>
    </dgm:pt>
    <dgm:pt modelId="{507A97C8-9FCB-0940-9D18-7A1736B0E1A4}" type="pres">
      <dgm:prSet presAssocID="{20316C0A-F446-7446-8F56-D6E0C1C84744}" presName="linNode" presStyleCnt="0"/>
      <dgm:spPr/>
    </dgm:pt>
    <dgm:pt modelId="{C650DC2C-9169-634E-8696-4D100FE90363}" type="pres">
      <dgm:prSet presAssocID="{20316C0A-F446-7446-8F56-D6E0C1C84744}" presName="parentText" presStyleLbl="node1" presStyleIdx="3" presStyleCnt="4" custScaleX="171594" custScaleY="126514" custLinFactNeighborY="-66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210A2-22A4-6B48-B001-99662BB08657}" type="pres">
      <dgm:prSet presAssocID="{20316C0A-F446-7446-8F56-D6E0C1C84744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97C125-EA18-4DB5-9B67-AE68D2E24B88}" type="presOf" srcId="{FB527220-8007-A143-830D-7B18FD201A9F}" destId="{1635747F-ED30-7043-9F2E-EEF978A906AD}" srcOrd="0" destOrd="0" presId="urn:microsoft.com/office/officeart/2005/8/layout/vList5"/>
    <dgm:cxn modelId="{E95832F2-7BCB-43F8-8CC4-45D642B0789C}" type="presOf" srcId="{C0B98964-D2BE-4A4E-88DC-7525242AB044}" destId="{B5D210A2-22A4-6B48-B001-99662BB08657}" srcOrd="0" destOrd="0" presId="urn:microsoft.com/office/officeart/2005/8/layout/vList5"/>
    <dgm:cxn modelId="{1E48A87B-81D1-4326-9F7C-18236D905832}" type="presOf" srcId="{6BA6BFE5-280C-AC41-83E3-91C7229CAA21}" destId="{B9DD03AC-66FD-9D4C-871C-6AD54E309992}" srcOrd="0" destOrd="0" presId="urn:microsoft.com/office/officeart/2005/8/layout/vList5"/>
    <dgm:cxn modelId="{7FBED604-36BF-475B-A9C4-4C43ACCD28A3}" type="presOf" srcId="{A4575CBD-CBD2-E94E-A74D-BB587314D014}" destId="{C02BA570-2E7A-514B-BA5A-21FF6129AB53}" srcOrd="0" destOrd="1" presId="urn:microsoft.com/office/officeart/2005/8/layout/vList5"/>
    <dgm:cxn modelId="{2EEF258D-87F8-FD41-BDE0-C4A21DF24C9A}" srcId="{6BA6BFE5-280C-AC41-83E3-91C7229CAA21}" destId="{532EAC38-514F-4D44-B359-963EC75B7E88}" srcOrd="0" destOrd="0" parTransId="{922E9E30-EFA8-C846-B4EF-C792AF722D17}" sibTransId="{2BFEE053-CF9F-564A-BC14-55A263C921C4}"/>
    <dgm:cxn modelId="{D3BEC3FE-B8D1-4411-9BD9-704E42EDE533}" type="presOf" srcId="{52CFF484-DB4D-FD46-81D4-D8FF856807EA}" destId="{86B85FC2-35F4-C646-BB01-70376BF19293}" srcOrd="0" destOrd="0" presId="urn:microsoft.com/office/officeart/2005/8/layout/vList5"/>
    <dgm:cxn modelId="{CED7345B-BC1A-6249-9E85-06882A2C48B0}" srcId="{FB527220-8007-A143-830D-7B18FD201A9F}" destId="{978A600F-2748-744D-B5F7-37355BD00C36}" srcOrd="1" destOrd="0" parTransId="{E4C36C7A-BFAF-C44E-8E39-23CAC06F6828}" sibTransId="{EDFFDDE6-1649-DA4B-9D6B-DF246DE654AE}"/>
    <dgm:cxn modelId="{32874B9B-45B5-CB4F-B396-9581B2606159}" srcId="{85829C0F-539D-9C43-8399-39C60B84E459}" destId="{FB527220-8007-A143-830D-7B18FD201A9F}" srcOrd="1" destOrd="0" parTransId="{CAC0A7F4-9D09-254E-9EE3-374A2A20BA3D}" sibTransId="{422F3005-1A01-0B46-8EFD-52EE0176BD0F}"/>
    <dgm:cxn modelId="{CD3BEC58-88FA-4509-B4FA-2C7E4FBB7275}" type="presOf" srcId="{893910FC-7978-2F47-B7EE-F8647E393E5A}" destId="{2E053012-93B9-8E42-89BE-9A402AC459BF}" srcOrd="0" destOrd="0" presId="urn:microsoft.com/office/officeart/2005/8/layout/vList5"/>
    <dgm:cxn modelId="{448E2CFF-CFFC-2046-B0C1-909D2C805386}" srcId="{85829C0F-539D-9C43-8399-39C60B84E459}" destId="{893910FC-7978-2F47-B7EE-F8647E393E5A}" srcOrd="2" destOrd="0" parTransId="{2C1ADCA0-C820-4F4D-AE47-2D388A6AF48C}" sibTransId="{6EF7742C-020D-1A42-846C-DD7C93B3AA03}"/>
    <dgm:cxn modelId="{DDEC7401-7212-2648-B8D2-6D3348D4830B}" srcId="{20316C0A-F446-7446-8F56-D6E0C1C84744}" destId="{75B8F995-4B1F-C845-9600-4681FF9E5B9B}" srcOrd="1" destOrd="0" parTransId="{7D1DFB60-6E1E-7A49-993B-92A7E9F3B1FF}" sibTransId="{CBA33B7B-713E-194A-B88E-601806CA4C46}"/>
    <dgm:cxn modelId="{42A6E3A8-1E4C-3142-B8C8-3BE6563289A6}" srcId="{FB527220-8007-A143-830D-7B18FD201A9F}" destId="{D3A11D95-BE5B-574F-9463-DC589321F786}" srcOrd="0" destOrd="0" parTransId="{B1D46188-ECC3-DD4A-BAEC-282F08E9102C}" sibTransId="{30789ACA-843E-E143-89D2-A35E23FA542C}"/>
    <dgm:cxn modelId="{381665C6-E9A3-4F14-BB30-88CB92975133}" type="presOf" srcId="{75B8F995-4B1F-C845-9600-4681FF9E5B9B}" destId="{B5D210A2-22A4-6B48-B001-99662BB08657}" srcOrd="0" destOrd="1" presId="urn:microsoft.com/office/officeart/2005/8/layout/vList5"/>
    <dgm:cxn modelId="{3D4BBA6F-F1F2-4A86-8232-BBB42A01C69B}" type="presOf" srcId="{D3A11D95-BE5B-574F-9463-DC589321F786}" destId="{4F37D19F-77D2-1B4B-9A11-F110C77CB04C}" srcOrd="0" destOrd="0" presId="urn:microsoft.com/office/officeart/2005/8/layout/vList5"/>
    <dgm:cxn modelId="{CBB115A6-0B96-FC4C-BBC7-F99F6D1DF1F4}" srcId="{85829C0F-539D-9C43-8399-39C60B84E459}" destId="{6BA6BFE5-280C-AC41-83E3-91C7229CAA21}" srcOrd="0" destOrd="0" parTransId="{8F11B2FB-D599-8F48-A5B7-2A478791B367}" sibTransId="{5EFFB85E-BBE3-FF4C-B3B8-871914B5E4DE}"/>
    <dgm:cxn modelId="{CFA0B399-A431-4C65-822B-7D4B175DFEFA}" type="presOf" srcId="{4CAD9836-F59B-C146-8881-C8A89BA863CE}" destId="{86B85FC2-35F4-C646-BB01-70376BF19293}" srcOrd="0" destOrd="1" presId="urn:microsoft.com/office/officeart/2005/8/layout/vList5"/>
    <dgm:cxn modelId="{B812D936-ED2B-4BCF-9453-EE8F9EAACF3C}" type="presOf" srcId="{85829C0F-539D-9C43-8399-39C60B84E459}" destId="{12830955-57BB-B546-A459-0C943F0A3587}" srcOrd="0" destOrd="0" presId="urn:microsoft.com/office/officeart/2005/8/layout/vList5"/>
    <dgm:cxn modelId="{635D8316-8F13-B945-959D-2D73E9A4C18C}" srcId="{20316C0A-F446-7446-8F56-D6E0C1C84744}" destId="{C0B98964-D2BE-4A4E-88DC-7525242AB044}" srcOrd="0" destOrd="0" parTransId="{54DA71A4-F611-A64F-A43A-250AC1C2F851}" sibTransId="{A374BBDE-C2BE-5E4A-999D-A075FDD8921F}"/>
    <dgm:cxn modelId="{EE330D4E-CC2E-0449-9ACB-CE08B02AEDC0}" srcId="{893910FC-7978-2F47-B7EE-F8647E393E5A}" destId="{4CAD9836-F59B-C146-8881-C8A89BA863CE}" srcOrd="1" destOrd="0" parTransId="{2F84051E-103A-8F46-85C9-E791A8A1AABD}" sibTransId="{DBAAF72A-07F9-F442-B69E-93651493BAF2}"/>
    <dgm:cxn modelId="{5DF858AC-712C-E346-A842-6CABAC2BF468}" srcId="{6BA6BFE5-280C-AC41-83E3-91C7229CAA21}" destId="{A4575CBD-CBD2-E94E-A74D-BB587314D014}" srcOrd="1" destOrd="0" parTransId="{40958ED3-7044-F744-8533-8EC3A396FF82}" sibTransId="{63ACDF27-F310-8B42-A2D2-B6A93E340A75}"/>
    <dgm:cxn modelId="{43D93368-3E59-4E3A-937C-3DF983936A44}" type="presOf" srcId="{20316C0A-F446-7446-8F56-D6E0C1C84744}" destId="{C650DC2C-9169-634E-8696-4D100FE90363}" srcOrd="0" destOrd="0" presId="urn:microsoft.com/office/officeart/2005/8/layout/vList5"/>
    <dgm:cxn modelId="{51B78F97-5A87-404B-A90F-2FE043EFBFC6}" srcId="{893910FC-7978-2F47-B7EE-F8647E393E5A}" destId="{52CFF484-DB4D-FD46-81D4-D8FF856807EA}" srcOrd="0" destOrd="0" parTransId="{0E342CBE-2DFC-474E-9503-13D7F012F3BD}" sibTransId="{741C60BE-C949-EC42-B89B-454A152D5C1E}"/>
    <dgm:cxn modelId="{810E0D06-0F59-4C7A-AC27-D96326321FAC}" type="presOf" srcId="{532EAC38-514F-4D44-B359-963EC75B7E88}" destId="{C02BA570-2E7A-514B-BA5A-21FF6129AB53}" srcOrd="0" destOrd="0" presId="urn:microsoft.com/office/officeart/2005/8/layout/vList5"/>
    <dgm:cxn modelId="{9095DE5D-752A-469D-8AC4-4ABB94D50FF6}" type="presOf" srcId="{978A600F-2748-744D-B5F7-37355BD00C36}" destId="{4F37D19F-77D2-1B4B-9A11-F110C77CB04C}" srcOrd="0" destOrd="1" presId="urn:microsoft.com/office/officeart/2005/8/layout/vList5"/>
    <dgm:cxn modelId="{CD0C5426-47FA-3E4D-9413-9470F49A6D32}" srcId="{85829C0F-539D-9C43-8399-39C60B84E459}" destId="{20316C0A-F446-7446-8F56-D6E0C1C84744}" srcOrd="3" destOrd="0" parTransId="{AF8B363B-C983-A345-A235-CBF3537A896D}" sibTransId="{358B73BA-B766-E74C-9B76-7FD3366918C8}"/>
    <dgm:cxn modelId="{67271837-5FDF-4708-A8C5-0FF919D62C6F}" type="presParOf" srcId="{12830955-57BB-B546-A459-0C943F0A3587}" destId="{EAAD8529-6CF5-154B-A49D-33CDEDFB88C5}" srcOrd="0" destOrd="0" presId="urn:microsoft.com/office/officeart/2005/8/layout/vList5"/>
    <dgm:cxn modelId="{21FC3083-49EF-4E07-8C5B-A2D7DCE1FE62}" type="presParOf" srcId="{EAAD8529-6CF5-154B-A49D-33CDEDFB88C5}" destId="{B9DD03AC-66FD-9D4C-871C-6AD54E309992}" srcOrd="0" destOrd="0" presId="urn:microsoft.com/office/officeart/2005/8/layout/vList5"/>
    <dgm:cxn modelId="{7655E24F-36D8-4106-A68C-9DA5EFC1BE78}" type="presParOf" srcId="{EAAD8529-6CF5-154B-A49D-33CDEDFB88C5}" destId="{C02BA570-2E7A-514B-BA5A-21FF6129AB53}" srcOrd="1" destOrd="0" presId="urn:microsoft.com/office/officeart/2005/8/layout/vList5"/>
    <dgm:cxn modelId="{8C041A44-04BC-4CC6-A724-F7D950886B0A}" type="presParOf" srcId="{12830955-57BB-B546-A459-0C943F0A3587}" destId="{508C7B5A-5228-DA45-B315-17CE22AE11ED}" srcOrd="1" destOrd="0" presId="urn:microsoft.com/office/officeart/2005/8/layout/vList5"/>
    <dgm:cxn modelId="{7708F8BC-804A-4EE4-9F53-D42E716112F4}" type="presParOf" srcId="{12830955-57BB-B546-A459-0C943F0A3587}" destId="{A3409A02-0694-7444-AB8B-6921C39E052A}" srcOrd="2" destOrd="0" presId="urn:microsoft.com/office/officeart/2005/8/layout/vList5"/>
    <dgm:cxn modelId="{BA748997-2040-4BA1-8354-60E8670392B9}" type="presParOf" srcId="{A3409A02-0694-7444-AB8B-6921C39E052A}" destId="{1635747F-ED30-7043-9F2E-EEF978A906AD}" srcOrd="0" destOrd="0" presId="urn:microsoft.com/office/officeart/2005/8/layout/vList5"/>
    <dgm:cxn modelId="{111E8FF9-351C-454E-AFEE-A961D247EC7B}" type="presParOf" srcId="{A3409A02-0694-7444-AB8B-6921C39E052A}" destId="{4F37D19F-77D2-1B4B-9A11-F110C77CB04C}" srcOrd="1" destOrd="0" presId="urn:microsoft.com/office/officeart/2005/8/layout/vList5"/>
    <dgm:cxn modelId="{174F773C-A993-40C1-B6B3-F3EE69BA2B5D}" type="presParOf" srcId="{12830955-57BB-B546-A459-0C943F0A3587}" destId="{6DE30814-F598-C045-ADDD-5CC6C38CD27F}" srcOrd="3" destOrd="0" presId="urn:microsoft.com/office/officeart/2005/8/layout/vList5"/>
    <dgm:cxn modelId="{9F347E9A-EF6E-4935-8695-D886CA5ED2A6}" type="presParOf" srcId="{12830955-57BB-B546-A459-0C943F0A3587}" destId="{ACF00F5F-9E0C-674E-891A-B9406F0D57ED}" srcOrd="4" destOrd="0" presId="urn:microsoft.com/office/officeart/2005/8/layout/vList5"/>
    <dgm:cxn modelId="{D41346A8-B90B-41F2-B54F-8293BA0F9873}" type="presParOf" srcId="{ACF00F5F-9E0C-674E-891A-B9406F0D57ED}" destId="{2E053012-93B9-8E42-89BE-9A402AC459BF}" srcOrd="0" destOrd="0" presId="urn:microsoft.com/office/officeart/2005/8/layout/vList5"/>
    <dgm:cxn modelId="{D75E26AE-F804-42E0-9586-6C6512918E39}" type="presParOf" srcId="{ACF00F5F-9E0C-674E-891A-B9406F0D57ED}" destId="{86B85FC2-35F4-C646-BB01-70376BF19293}" srcOrd="1" destOrd="0" presId="urn:microsoft.com/office/officeart/2005/8/layout/vList5"/>
    <dgm:cxn modelId="{D466CF9D-3F9E-43B0-A62E-9580104B1EC7}" type="presParOf" srcId="{12830955-57BB-B546-A459-0C943F0A3587}" destId="{4516E24C-1CE9-9A45-972A-272F131EB33B}" srcOrd="5" destOrd="0" presId="urn:microsoft.com/office/officeart/2005/8/layout/vList5"/>
    <dgm:cxn modelId="{BB8DA453-3D7C-4F59-B653-CD4321634BCC}" type="presParOf" srcId="{12830955-57BB-B546-A459-0C943F0A3587}" destId="{507A97C8-9FCB-0940-9D18-7A1736B0E1A4}" srcOrd="6" destOrd="0" presId="urn:microsoft.com/office/officeart/2005/8/layout/vList5"/>
    <dgm:cxn modelId="{24C9C61E-CFDD-4EF2-9AEE-D0E11F697C86}" type="presParOf" srcId="{507A97C8-9FCB-0940-9D18-7A1736B0E1A4}" destId="{C650DC2C-9169-634E-8696-4D100FE90363}" srcOrd="0" destOrd="0" presId="urn:microsoft.com/office/officeart/2005/8/layout/vList5"/>
    <dgm:cxn modelId="{48281B6A-24BA-422A-BBDD-3AD885731427}" type="presParOf" srcId="{507A97C8-9FCB-0940-9D18-7A1736B0E1A4}" destId="{B5D210A2-22A4-6B48-B001-99662BB0865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F415F7-FF7D-4030-9B7C-5DD9AE870DDE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91DDC955-694E-43FA-939B-312FC8F0BC5B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/>
          <a:endParaRPr lang="ru-RU" sz="1800" b="0" dirty="0" smtClean="0">
            <a:solidFill>
              <a:schemeClr val="tx1"/>
            </a:solidFill>
          </a:endParaRPr>
        </a:p>
        <a:p>
          <a:pPr rtl="0"/>
          <a:r>
            <a:rPr lang="ru-RU" sz="1800" b="0" dirty="0" smtClean="0">
              <a:solidFill>
                <a:schemeClr val="tx1"/>
              </a:solidFill>
            </a:rPr>
            <a:t>Это желаемый результат деятельности, достигнутый в пределах реализации проекта. Это решение проблемы конкретной целевой группы и имеет конкретные количественные и качественные результаты.</a:t>
          </a:r>
        </a:p>
        <a:p>
          <a:pPr rtl="0"/>
          <a:endParaRPr lang="ru-RU" sz="2000" b="0" dirty="0">
            <a:solidFill>
              <a:schemeClr val="tx1"/>
            </a:solidFill>
          </a:endParaRPr>
        </a:p>
      </dgm:t>
    </dgm:pt>
    <dgm:pt modelId="{28F9E4FB-5022-4FE7-B400-77047F26AA97}" type="parTrans" cxnId="{CF01EEE6-3E71-4100-90B1-B38A19BFF307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B7FEFB9E-DA00-4AC7-A5F7-72E15E8D7757}" type="sibTrans" cxnId="{CF01EEE6-3E71-4100-90B1-B38A19BFF307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434514BE-0429-461B-A135-13FDAF2C3994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/>
          <a:r>
            <a:rPr lang="ru-RU" sz="2000" b="0" dirty="0" smtClean="0">
              <a:solidFill>
                <a:schemeClr val="tx1"/>
              </a:solidFill>
            </a:rPr>
            <a:t>Это то для (во имя) чего предпринимаются какие-либо </a:t>
          </a:r>
          <a:r>
            <a:rPr lang="ru-RU" sz="2000" b="0" u="sng" dirty="0" smtClean="0">
              <a:solidFill>
                <a:schemeClr val="tx1"/>
              </a:solidFill>
            </a:rPr>
            <a:t>действия</a:t>
          </a:r>
          <a:r>
            <a:rPr lang="ru-RU" sz="2000" b="0" dirty="0" smtClean="0">
              <a:solidFill>
                <a:schemeClr val="tx1"/>
              </a:solidFill>
            </a:rPr>
            <a:t>.</a:t>
          </a:r>
          <a:endParaRPr lang="ru-RU" sz="2000" b="0" dirty="0">
            <a:solidFill>
              <a:schemeClr val="tx1"/>
            </a:solidFill>
          </a:endParaRPr>
        </a:p>
      </dgm:t>
    </dgm:pt>
    <dgm:pt modelId="{3E8FE5FF-8A08-4FC0-9656-76803E9ED72D}" type="parTrans" cxnId="{829AE2BF-CADE-4A85-AB46-AF6AA124250B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DF83441F-7436-4101-A634-171763452DA2}" type="sibTrans" cxnId="{829AE2BF-CADE-4A85-AB46-AF6AA124250B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D6E070FA-D439-4700-8390-3DF1B0FCC5A6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/>
          <a:r>
            <a:rPr lang="ru-RU" sz="2000" b="0" dirty="0" smtClean="0">
              <a:solidFill>
                <a:schemeClr val="tx1"/>
              </a:solidFill>
            </a:rPr>
            <a:t>Это отражение проблемы, показывающее неизмеримый в количественных показателях итог  (результат) проекта, т.е. те </a:t>
          </a:r>
          <a:r>
            <a:rPr lang="ru-RU" sz="2000" b="0" u="sng" dirty="0" smtClean="0">
              <a:solidFill>
                <a:schemeClr val="tx1"/>
              </a:solidFill>
            </a:rPr>
            <a:t>изменения  проблемной ситуации</a:t>
          </a:r>
          <a:r>
            <a:rPr lang="ru-RU" sz="2000" b="0" dirty="0" smtClean="0">
              <a:solidFill>
                <a:schemeClr val="tx1"/>
              </a:solidFill>
            </a:rPr>
            <a:t>, которых стремится достичь организация в ходе реализации проекта. </a:t>
          </a:r>
          <a:endParaRPr lang="ru-RU" sz="2000" b="0" dirty="0">
            <a:solidFill>
              <a:schemeClr val="tx1"/>
            </a:solidFill>
          </a:endParaRPr>
        </a:p>
      </dgm:t>
    </dgm:pt>
    <dgm:pt modelId="{C3AC5770-3E38-4B65-B227-8E7A94F8B276}" type="parTrans" cxnId="{7479CB69-8BFF-4E2A-870F-465612D10F98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C89CA4D2-55AB-4407-A55A-7B6412D12AE7}" type="sibTrans" cxnId="{7479CB69-8BFF-4E2A-870F-465612D10F98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1B1CCC22-167D-4A3F-BC13-2FC66230D588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/>
          <a:r>
            <a:rPr lang="ru-RU" sz="2000" b="0" dirty="0" smtClean="0">
              <a:solidFill>
                <a:schemeClr val="tx1"/>
              </a:solidFill>
            </a:rPr>
            <a:t>Чаще всего </a:t>
          </a:r>
          <a:r>
            <a:rPr lang="ru-RU" sz="2000" b="0" u="sng" dirty="0" smtClean="0">
              <a:solidFill>
                <a:schemeClr val="tx1"/>
              </a:solidFill>
            </a:rPr>
            <a:t>цель одна</a:t>
          </a:r>
          <a:r>
            <a:rPr lang="ru-RU" sz="2000" b="0" dirty="0" smtClean="0">
              <a:solidFill>
                <a:schemeClr val="tx1"/>
              </a:solidFill>
            </a:rPr>
            <a:t>.</a:t>
          </a:r>
          <a:endParaRPr lang="ru-RU" sz="2000" b="0" dirty="0">
            <a:solidFill>
              <a:schemeClr val="tx1"/>
            </a:solidFill>
          </a:endParaRPr>
        </a:p>
      </dgm:t>
    </dgm:pt>
    <dgm:pt modelId="{D5F82FBD-FA11-42AC-B18E-08ADEB3AD693}" type="parTrans" cxnId="{E95DDD99-DB2D-4924-A0F5-CEE42F49EA89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64AE057C-E92A-4FC8-B31D-19756BF35BD7}" type="sibTrans" cxnId="{E95DDD99-DB2D-4924-A0F5-CEE42F49EA89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5394DABA-197B-413E-9C06-378099A5CF40}" type="pres">
      <dgm:prSet presAssocID="{46F415F7-FF7D-4030-9B7C-5DD9AE870DD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0BE77-390E-4DA7-96AB-47E5E3EDABA2}" type="pres">
      <dgm:prSet presAssocID="{91DDC955-694E-43FA-939B-312FC8F0BC5B}" presName="parentLin" presStyleCnt="0"/>
      <dgm:spPr/>
      <dgm:t>
        <a:bodyPr/>
        <a:lstStyle/>
        <a:p>
          <a:endParaRPr lang="ru-RU"/>
        </a:p>
      </dgm:t>
    </dgm:pt>
    <dgm:pt modelId="{D45A8D45-4372-45A9-A347-36AC12001D51}" type="pres">
      <dgm:prSet presAssocID="{91DDC955-694E-43FA-939B-312FC8F0BC5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DDC1313-2F38-44F3-8829-B8FB98088DFC}" type="pres">
      <dgm:prSet presAssocID="{91DDC955-694E-43FA-939B-312FC8F0BC5B}" presName="parentText" presStyleLbl="node1" presStyleIdx="0" presStyleCnt="4" custScaleX="128061" custScaleY="1633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1B412-149B-4598-B768-6C861AE7F825}" type="pres">
      <dgm:prSet presAssocID="{91DDC955-694E-43FA-939B-312FC8F0BC5B}" presName="negativeSpace" presStyleCnt="0"/>
      <dgm:spPr/>
      <dgm:t>
        <a:bodyPr/>
        <a:lstStyle/>
        <a:p>
          <a:endParaRPr lang="ru-RU"/>
        </a:p>
      </dgm:t>
    </dgm:pt>
    <dgm:pt modelId="{0C0AAF4A-F34A-4BD7-AFF3-82E9897E77BA}" type="pres">
      <dgm:prSet presAssocID="{91DDC955-694E-43FA-939B-312FC8F0BC5B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055A7-9326-4833-AB11-1101F155EFD6}" type="pres">
      <dgm:prSet presAssocID="{B7FEFB9E-DA00-4AC7-A5F7-72E15E8D7757}" presName="spaceBetweenRectangles" presStyleCnt="0"/>
      <dgm:spPr/>
      <dgm:t>
        <a:bodyPr/>
        <a:lstStyle/>
        <a:p>
          <a:endParaRPr lang="ru-RU"/>
        </a:p>
      </dgm:t>
    </dgm:pt>
    <dgm:pt modelId="{C6725D28-DAC2-41E2-B855-46587D5CD65A}" type="pres">
      <dgm:prSet presAssocID="{434514BE-0429-461B-A135-13FDAF2C3994}" presName="parentLin" presStyleCnt="0"/>
      <dgm:spPr/>
      <dgm:t>
        <a:bodyPr/>
        <a:lstStyle/>
        <a:p>
          <a:endParaRPr lang="ru-RU"/>
        </a:p>
      </dgm:t>
    </dgm:pt>
    <dgm:pt modelId="{A2C48037-45C0-4563-BECE-C39723968CF6}" type="pres">
      <dgm:prSet presAssocID="{434514BE-0429-461B-A135-13FDAF2C399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2855F51-DE73-4BE1-9E23-7E07153664B3}" type="pres">
      <dgm:prSet presAssocID="{434514BE-0429-461B-A135-13FDAF2C3994}" presName="parentText" presStyleLbl="node1" presStyleIdx="1" presStyleCnt="4" custScaleX="127239" custScaleY="725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8C4F8-B336-4675-B283-50DBF5CAC35B}" type="pres">
      <dgm:prSet presAssocID="{434514BE-0429-461B-A135-13FDAF2C3994}" presName="negativeSpace" presStyleCnt="0"/>
      <dgm:spPr/>
      <dgm:t>
        <a:bodyPr/>
        <a:lstStyle/>
        <a:p>
          <a:endParaRPr lang="ru-RU"/>
        </a:p>
      </dgm:t>
    </dgm:pt>
    <dgm:pt modelId="{4C234AD6-CBE1-447F-A8AA-C9D0A05A99BF}" type="pres">
      <dgm:prSet presAssocID="{434514BE-0429-461B-A135-13FDAF2C3994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29A40-46EE-42AE-9D18-5FB0BAE1A247}" type="pres">
      <dgm:prSet presAssocID="{DF83441F-7436-4101-A634-171763452DA2}" presName="spaceBetweenRectangles" presStyleCnt="0"/>
      <dgm:spPr/>
      <dgm:t>
        <a:bodyPr/>
        <a:lstStyle/>
        <a:p>
          <a:endParaRPr lang="ru-RU"/>
        </a:p>
      </dgm:t>
    </dgm:pt>
    <dgm:pt modelId="{DE07AEFB-7637-4CF2-8DE4-CBC06925B36A}" type="pres">
      <dgm:prSet presAssocID="{D6E070FA-D439-4700-8390-3DF1B0FCC5A6}" presName="parentLin" presStyleCnt="0"/>
      <dgm:spPr/>
      <dgm:t>
        <a:bodyPr/>
        <a:lstStyle/>
        <a:p>
          <a:endParaRPr lang="ru-RU"/>
        </a:p>
      </dgm:t>
    </dgm:pt>
    <dgm:pt modelId="{77D188DE-2781-4CF9-8D97-6E6747F21E64}" type="pres">
      <dgm:prSet presAssocID="{D6E070FA-D439-4700-8390-3DF1B0FCC5A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FE0186AF-3E47-49B5-841A-95AA8C348C8C}" type="pres">
      <dgm:prSet presAssocID="{D6E070FA-D439-4700-8390-3DF1B0FCC5A6}" presName="parentText" presStyleLbl="node1" presStyleIdx="2" presStyleCnt="4" custScaleX="128061" custScaleY="1662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18B5D-3D82-43A9-8DDE-19FD79B2D9F0}" type="pres">
      <dgm:prSet presAssocID="{D6E070FA-D439-4700-8390-3DF1B0FCC5A6}" presName="negativeSpace" presStyleCnt="0"/>
      <dgm:spPr/>
      <dgm:t>
        <a:bodyPr/>
        <a:lstStyle/>
        <a:p>
          <a:endParaRPr lang="ru-RU"/>
        </a:p>
      </dgm:t>
    </dgm:pt>
    <dgm:pt modelId="{FECD1587-F190-4EF8-A597-8EFCA816A5F8}" type="pres">
      <dgm:prSet presAssocID="{D6E070FA-D439-4700-8390-3DF1B0FCC5A6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5A72D-0277-432F-BA03-A2F3DBB98982}" type="pres">
      <dgm:prSet presAssocID="{C89CA4D2-55AB-4407-A55A-7B6412D12AE7}" presName="spaceBetweenRectangles" presStyleCnt="0"/>
      <dgm:spPr/>
      <dgm:t>
        <a:bodyPr/>
        <a:lstStyle/>
        <a:p>
          <a:endParaRPr lang="ru-RU"/>
        </a:p>
      </dgm:t>
    </dgm:pt>
    <dgm:pt modelId="{43C5BB38-6EE7-431B-8C53-A2BA86FCE2D8}" type="pres">
      <dgm:prSet presAssocID="{1B1CCC22-167D-4A3F-BC13-2FC66230D588}" presName="parentLin" presStyleCnt="0"/>
      <dgm:spPr/>
      <dgm:t>
        <a:bodyPr/>
        <a:lstStyle/>
        <a:p>
          <a:endParaRPr lang="ru-RU"/>
        </a:p>
      </dgm:t>
    </dgm:pt>
    <dgm:pt modelId="{FD2A3521-F67C-4C7B-938F-D9D98E352E51}" type="pres">
      <dgm:prSet presAssocID="{1B1CCC22-167D-4A3F-BC13-2FC66230D58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124B7091-EF81-477F-A5DB-0DFDEE2E2733}" type="pres">
      <dgm:prSet presAssocID="{1B1CCC22-167D-4A3F-BC13-2FC66230D588}" presName="parentText" presStyleLbl="node1" presStyleIdx="3" presStyleCnt="4" custScaleX="128061" custScaleY="614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7B9C9-33C5-471F-8282-5786C4C94596}" type="pres">
      <dgm:prSet presAssocID="{1B1CCC22-167D-4A3F-BC13-2FC66230D588}" presName="negativeSpace" presStyleCnt="0"/>
      <dgm:spPr/>
      <dgm:t>
        <a:bodyPr/>
        <a:lstStyle/>
        <a:p>
          <a:endParaRPr lang="ru-RU"/>
        </a:p>
      </dgm:t>
    </dgm:pt>
    <dgm:pt modelId="{B655F2CF-1D8F-42BD-A48F-EFF5EFA80D6B}" type="pres">
      <dgm:prSet presAssocID="{1B1CCC22-167D-4A3F-BC13-2FC66230D58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BFFCC0-8503-4E44-834E-87C46712670D}" type="presOf" srcId="{91DDC955-694E-43FA-939B-312FC8F0BC5B}" destId="{D45A8D45-4372-45A9-A347-36AC12001D51}" srcOrd="0" destOrd="0" presId="urn:microsoft.com/office/officeart/2005/8/layout/list1"/>
    <dgm:cxn modelId="{866F7935-58FF-44DA-8DA6-E5A0F13A0EC8}" type="presOf" srcId="{91DDC955-694E-43FA-939B-312FC8F0BC5B}" destId="{2DDC1313-2F38-44F3-8829-B8FB98088DFC}" srcOrd="1" destOrd="0" presId="urn:microsoft.com/office/officeart/2005/8/layout/list1"/>
    <dgm:cxn modelId="{829AE2BF-CADE-4A85-AB46-AF6AA124250B}" srcId="{46F415F7-FF7D-4030-9B7C-5DD9AE870DDE}" destId="{434514BE-0429-461B-A135-13FDAF2C3994}" srcOrd="1" destOrd="0" parTransId="{3E8FE5FF-8A08-4FC0-9656-76803E9ED72D}" sibTransId="{DF83441F-7436-4101-A634-171763452DA2}"/>
    <dgm:cxn modelId="{E95DDD99-DB2D-4924-A0F5-CEE42F49EA89}" srcId="{46F415F7-FF7D-4030-9B7C-5DD9AE870DDE}" destId="{1B1CCC22-167D-4A3F-BC13-2FC66230D588}" srcOrd="3" destOrd="0" parTransId="{D5F82FBD-FA11-42AC-B18E-08ADEB3AD693}" sibTransId="{64AE057C-E92A-4FC8-B31D-19756BF35BD7}"/>
    <dgm:cxn modelId="{7479CB69-8BFF-4E2A-870F-465612D10F98}" srcId="{46F415F7-FF7D-4030-9B7C-5DD9AE870DDE}" destId="{D6E070FA-D439-4700-8390-3DF1B0FCC5A6}" srcOrd="2" destOrd="0" parTransId="{C3AC5770-3E38-4B65-B227-8E7A94F8B276}" sibTransId="{C89CA4D2-55AB-4407-A55A-7B6412D12AE7}"/>
    <dgm:cxn modelId="{0AA0BC34-F935-4EB2-86B7-B3E103B077B3}" type="presOf" srcId="{434514BE-0429-461B-A135-13FDAF2C3994}" destId="{A2C48037-45C0-4563-BECE-C39723968CF6}" srcOrd="0" destOrd="0" presId="urn:microsoft.com/office/officeart/2005/8/layout/list1"/>
    <dgm:cxn modelId="{CF01EEE6-3E71-4100-90B1-B38A19BFF307}" srcId="{46F415F7-FF7D-4030-9B7C-5DD9AE870DDE}" destId="{91DDC955-694E-43FA-939B-312FC8F0BC5B}" srcOrd="0" destOrd="0" parTransId="{28F9E4FB-5022-4FE7-B400-77047F26AA97}" sibTransId="{B7FEFB9E-DA00-4AC7-A5F7-72E15E8D7757}"/>
    <dgm:cxn modelId="{6DD9079C-1C88-4872-B3E1-2ECD63C73492}" type="presOf" srcId="{46F415F7-FF7D-4030-9B7C-5DD9AE870DDE}" destId="{5394DABA-197B-413E-9C06-378099A5CF40}" srcOrd="0" destOrd="0" presId="urn:microsoft.com/office/officeart/2005/8/layout/list1"/>
    <dgm:cxn modelId="{AE558D28-1246-4DBD-B377-01DAC50533FF}" type="presOf" srcId="{1B1CCC22-167D-4A3F-BC13-2FC66230D588}" destId="{FD2A3521-F67C-4C7B-938F-D9D98E352E51}" srcOrd="0" destOrd="0" presId="urn:microsoft.com/office/officeart/2005/8/layout/list1"/>
    <dgm:cxn modelId="{34618E52-BDFE-4EB6-B20A-6F3E7C1546CB}" type="presOf" srcId="{D6E070FA-D439-4700-8390-3DF1B0FCC5A6}" destId="{FE0186AF-3E47-49B5-841A-95AA8C348C8C}" srcOrd="1" destOrd="0" presId="urn:microsoft.com/office/officeart/2005/8/layout/list1"/>
    <dgm:cxn modelId="{F68C75DC-AE08-4F96-B233-E771BA4881D1}" type="presOf" srcId="{D6E070FA-D439-4700-8390-3DF1B0FCC5A6}" destId="{77D188DE-2781-4CF9-8D97-6E6747F21E64}" srcOrd="0" destOrd="0" presId="urn:microsoft.com/office/officeart/2005/8/layout/list1"/>
    <dgm:cxn modelId="{51757428-72DB-42F1-8398-84B776DF02E4}" type="presOf" srcId="{434514BE-0429-461B-A135-13FDAF2C3994}" destId="{42855F51-DE73-4BE1-9E23-7E07153664B3}" srcOrd="1" destOrd="0" presId="urn:microsoft.com/office/officeart/2005/8/layout/list1"/>
    <dgm:cxn modelId="{2720F48B-DED5-4529-A75B-75C7F748A1A8}" type="presOf" srcId="{1B1CCC22-167D-4A3F-BC13-2FC66230D588}" destId="{124B7091-EF81-477F-A5DB-0DFDEE2E2733}" srcOrd="1" destOrd="0" presId="urn:microsoft.com/office/officeart/2005/8/layout/list1"/>
    <dgm:cxn modelId="{888155EE-3A3B-495F-9CAF-E27AF118180B}" type="presParOf" srcId="{5394DABA-197B-413E-9C06-378099A5CF40}" destId="{EDA0BE77-390E-4DA7-96AB-47E5E3EDABA2}" srcOrd="0" destOrd="0" presId="urn:microsoft.com/office/officeart/2005/8/layout/list1"/>
    <dgm:cxn modelId="{9180FEE9-927C-453A-A056-FB1CD1F8FB2C}" type="presParOf" srcId="{EDA0BE77-390E-4DA7-96AB-47E5E3EDABA2}" destId="{D45A8D45-4372-45A9-A347-36AC12001D51}" srcOrd="0" destOrd="0" presId="urn:microsoft.com/office/officeart/2005/8/layout/list1"/>
    <dgm:cxn modelId="{96FCC3D6-4622-41CD-8A4A-4919A361E008}" type="presParOf" srcId="{EDA0BE77-390E-4DA7-96AB-47E5E3EDABA2}" destId="{2DDC1313-2F38-44F3-8829-B8FB98088DFC}" srcOrd="1" destOrd="0" presId="urn:microsoft.com/office/officeart/2005/8/layout/list1"/>
    <dgm:cxn modelId="{1CE47C73-6B9F-493D-9C91-2AC479D702BE}" type="presParOf" srcId="{5394DABA-197B-413E-9C06-378099A5CF40}" destId="{F3F1B412-149B-4598-B768-6C861AE7F825}" srcOrd="1" destOrd="0" presId="urn:microsoft.com/office/officeart/2005/8/layout/list1"/>
    <dgm:cxn modelId="{87E7C931-0F1F-4B32-8F07-A7B8B70DC459}" type="presParOf" srcId="{5394DABA-197B-413E-9C06-378099A5CF40}" destId="{0C0AAF4A-F34A-4BD7-AFF3-82E9897E77BA}" srcOrd="2" destOrd="0" presId="urn:microsoft.com/office/officeart/2005/8/layout/list1"/>
    <dgm:cxn modelId="{EFEFBA2A-EFB7-40E5-943E-E6FA55A2671E}" type="presParOf" srcId="{5394DABA-197B-413E-9C06-378099A5CF40}" destId="{44B055A7-9326-4833-AB11-1101F155EFD6}" srcOrd="3" destOrd="0" presId="urn:microsoft.com/office/officeart/2005/8/layout/list1"/>
    <dgm:cxn modelId="{2F785D61-44CF-48E8-AE61-02EA187D4EB7}" type="presParOf" srcId="{5394DABA-197B-413E-9C06-378099A5CF40}" destId="{C6725D28-DAC2-41E2-B855-46587D5CD65A}" srcOrd="4" destOrd="0" presId="urn:microsoft.com/office/officeart/2005/8/layout/list1"/>
    <dgm:cxn modelId="{C7DCB399-ADD0-49DE-947C-3B78E94292B6}" type="presParOf" srcId="{C6725D28-DAC2-41E2-B855-46587D5CD65A}" destId="{A2C48037-45C0-4563-BECE-C39723968CF6}" srcOrd="0" destOrd="0" presId="urn:microsoft.com/office/officeart/2005/8/layout/list1"/>
    <dgm:cxn modelId="{5CD11667-EB2D-47A2-8D12-C5AEBB23CE99}" type="presParOf" srcId="{C6725D28-DAC2-41E2-B855-46587D5CD65A}" destId="{42855F51-DE73-4BE1-9E23-7E07153664B3}" srcOrd="1" destOrd="0" presId="urn:microsoft.com/office/officeart/2005/8/layout/list1"/>
    <dgm:cxn modelId="{23537EE7-340E-41D9-9454-F150A9277154}" type="presParOf" srcId="{5394DABA-197B-413E-9C06-378099A5CF40}" destId="{95B8C4F8-B336-4675-B283-50DBF5CAC35B}" srcOrd="5" destOrd="0" presId="urn:microsoft.com/office/officeart/2005/8/layout/list1"/>
    <dgm:cxn modelId="{0214354E-939B-427E-A5D6-3F8FCCC413E3}" type="presParOf" srcId="{5394DABA-197B-413E-9C06-378099A5CF40}" destId="{4C234AD6-CBE1-447F-A8AA-C9D0A05A99BF}" srcOrd="6" destOrd="0" presId="urn:microsoft.com/office/officeart/2005/8/layout/list1"/>
    <dgm:cxn modelId="{16128775-0913-4689-878B-2EC6E61D9E96}" type="presParOf" srcId="{5394DABA-197B-413E-9C06-378099A5CF40}" destId="{6D429A40-46EE-42AE-9D18-5FB0BAE1A247}" srcOrd="7" destOrd="0" presId="urn:microsoft.com/office/officeart/2005/8/layout/list1"/>
    <dgm:cxn modelId="{58FC626A-BDC8-41CA-A3E0-23204D81136B}" type="presParOf" srcId="{5394DABA-197B-413E-9C06-378099A5CF40}" destId="{DE07AEFB-7637-4CF2-8DE4-CBC06925B36A}" srcOrd="8" destOrd="0" presId="urn:microsoft.com/office/officeart/2005/8/layout/list1"/>
    <dgm:cxn modelId="{E4A1AF65-B5E8-4344-B731-B3BD0B13BAB4}" type="presParOf" srcId="{DE07AEFB-7637-4CF2-8DE4-CBC06925B36A}" destId="{77D188DE-2781-4CF9-8D97-6E6747F21E64}" srcOrd="0" destOrd="0" presId="urn:microsoft.com/office/officeart/2005/8/layout/list1"/>
    <dgm:cxn modelId="{A5CA214F-7977-438D-923B-FD6D22F59068}" type="presParOf" srcId="{DE07AEFB-7637-4CF2-8DE4-CBC06925B36A}" destId="{FE0186AF-3E47-49B5-841A-95AA8C348C8C}" srcOrd="1" destOrd="0" presId="urn:microsoft.com/office/officeart/2005/8/layout/list1"/>
    <dgm:cxn modelId="{1B4B8B7A-4F26-4859-89AC-CACEF7A0E166}" type="presParOf" srcId="{5394DABA-197B-413E-9C06-378099A5CF40}" destId="{94018B5D-3D82-43A9-8DDE-19FD79B2D9F0}" srcOrd="9" destOrd="0" presId="urn:microsoft.com/office/officeart/2005/8/layout/list1"/>
    <dgm:cxn modelId="{238C9FA4-CC57-440A-B3F2-9B64B5E60822}" type="presParOf" srcId="{5394DABA-197B-413E-9C06-378099A5CF40}" destId="{FECD1587-F190-4EF8-A597-8EFCA816A5F8}" srcOrd="10" destOrd="0" presId="urn:microsoft.com/office/officeart/2005/8/layout/list1"/>
    <dgm:cxn modelId="{0A4422FA-AB26-4C76-8500-89DEA71D053E}" type="presParOf" srcId="{5394DABA-197B-413E-9C06-378099A5CF40}" destId="{8555A72D-0277-432F-BA03-A2F3DBB98982}" srcOrd="11" destOrd="0" presId="urn:microsoft.com/office/officeart/2005/8/layout/list1"/>
    <dgm:cxn modelId="{62F4822E-4975-4E6F-8039-18806B7D8FEE}" type="presParOf" srcId="{5394DABA-197B-413E-9C06-378099A5CF40}" destId="{43C5BB38-6EE7-431B-8C53-A2BA86FCE2D8}" srcOrd="12" destOrd="0" presId="urn:microsoft.com/office/officeart/2005/8/layout/list1"/>
    <dgm:cxn modelId="{ABF79F5A-BF5D-4B8D-AB44-1954E60FA8FF}" type="presParOf" srcId="{43C5BB38-6EE7-431B-8C53-A2BA86FCE2D8}" destId="{FD2A3521-F67C-4C7B-938F-D9D98E352E51}" srcOrd="0" destOrd="0" presId="urn:microsoft.com/office/officeart/2005/8/layout/list1"/>
    <dgm:cxn modelId="{8A67BD85-2511-4632-B106-DB9734CDD3A0}" type="presParOf" srcId="{43C5BB38-6EE7-431B-8C53-A2BA86FCE2D8}" destId="{124B7091-EF81-477F-A5DB-0DFDEE2E2733}" srcOrd="1" destOrd="0" presId="urn:microsoft.com/office/officeart/2005/8/layout/list1"/>
    <dgm:cxn modelId="{F7D2AB17-F1DE-4ED7-8397-9E57D78929B9}" type="presParOf" srcId="{5394DABA-197B-413E-9C06-378099A5CF40}" destId="{CB27B9C9-33C5-471F-8282-5786C4C94596}" srcOrd="13" destOrd="0" presId="urn:microsoft.com/office/officeart/2005/8/layout/list1"/>
    <dgm:cxn modelId="{32858199-DF2B-4C4F-BB50-9A5B354B27F3}" type="presParOf" srcId="{5394DABA-197B-413E-9C06-378099A5CF40}" destId="{B655F2CF-1D8F-42BD-A48F-EFF5EFA80D6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D39EA0-44B8-407F-9D62-53D925C409F9}" type="doc">
      <dgm:prSet loTypeId="urn:microsoft.com/office/officeart/2005/8/layout/funnel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AF95D726-79E3-4EA0-83AE-AC43A12251BA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tabLst>
              <a:tab pos="1073150" algn="l"/>
            </a:tabLst>
          </a:pPr>
          <a:r>
            <a:rPr lang="ru-RU" sz="2000" b="1" dirty="0" smtClean="0">
              <a:solidFill>
                <a:schemeClr val="tx1"/>
              </a:solidFill>
            </a:rPr>
            <a:t>Географическая</a:t>
          </a:r>
          <a:endParaRPr lang="ru-RU" sz="1200" b="1" dirty="0">
            <a:solidFill>
              <a:schemeClr val="tx1"/>
            </a:solidFill>
          </a:endParaRPr>
        </a:p>
      </dgm:t>
    </dgm:pt>
    <dgm:pt modelId="{064609FB-D894-4BCC-845F-8A8C5840846D}" type="parTrans" cxnId="{C73C6E7A-D51E-486C-B0D0-65889BDC9876}">
      <dgm:prSet/>
      <dgm:spPr/>
      <dgm:t>
        <a:bodyPr/>
        <a:lstStyle/>
        <a:p>
          <a:endParaRPr lang="ru-RU"/>
        </a:p>
      </dgm:t>
    </dgm:pt>
    <dgm:pt modelId="{89C63939-8950-4975-BA0D-29ADA80BAD7D}" type="sibTrans" cxnId="{C73C6E7A-D51E-486C-B0D0-65889BDC9876}">
      <dgm:prSet/>
      <dgm:spPr/>
      <dgm:t>
        <a:bodyPr/>
        <a:lstStyle/>
        <a:p>
          <a:endParaRPr lang="ru-RU"/>
        </a:p>
      </dgm:t>
    </dgm:pt>
    <dgm:pt modelId="{9BE9070E-8D90-4C86-A162-9FA7B78EA782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Социально-психологическая</a:t>
          </a:r>
          <a:endParaRPr lang="ru-RU" sz="1600" b="1" dirty="0">
            <a:solidFill>
              <a:schemeClr val="tx1"/>
            </a:solidFill>
          </a:endParaRPr>
        </a:p>
      </dgm:t>
    </dgm:pt>
    <dgm:pt modelId="{A5577BAD-BCD8-495D-9EF9-7B1B7ED79F5B}" type="parTrans" cxnId="{3585B17E-A512-44DA-9E60-35BABE156E77}">
      <dgm:prSet/>
      <dgm:spPr/>
      <dgm:t>
        <a:bodyPr/>
        <a:lstStyle/>
        <a:p>
          <a:endParaRPr lang="ru-RU"/>
        </a:p>
      </dgm:t>
    </dgm:pt>
    <dgm:pt modelId="{10B787D3-3795-49C8-9259-2EDB6DC7D89A}" type="sibTrans" cxnId="{3585B17E-A512-44DA-9E60-35BABE156E77}">
      <dgm:prSet/>
      <dgm:spPr/>
      <dgm:t>
        <a:bodyPr/>
        <a:lstStyle/>
        <a:p>
          <a:endParaRPr lang="ru-RU"/>
        </a:p>
      </dgm:t>
    </dgm:pt>
    <dgm:pt modelId="{82D8CFF8-03C4-49D0-99C7-7E9A68B3FF41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Демографическая</a:t>
          </a:r>
          <a:endParaRPr lang="ru-RU" sz="2000" b="1" dirty="0">
            <a:solidFill>
              <a:schemeClr val="tx1"/>
            </a:solidFill>
          </a:endParaRPr>
        </a:p>
      </dgm:t>
    </dgm:pt>
    <dgm:pt modelId="{ED9638BF-1991-475D-A481-7FD19FB7236F}" type="parTrans" cxnId="{623A02D2-66B4-4073-84B9-BE04D36CD449}">
      <dgm:prSet/>
      <dgm:spPr/>
      <dgm:t>
        <a:bodyPr/>
        <a:lstStyle/>
        <a:p>
          <a:endParaRPr lang="ru-RU"/>
        </a:p>
      </dgm:t>
    </dgm:pt>
    <dgm:pt modelId="{41F42336-DE2E-4ABB-B193-A2E0CF6DC489}" type="sibTrans" cxnId="{623A02D2-66B4-4073-84B9-BE04D36CD449}">
      <dgm:prSet/>
      <dgm:spPr/>
      <dgm:t>
        <a:bodyPr/>
        <a:lstStyle/>
        <a:p>
          <a:endParaRPr lang="ru-RU"/>
        </a:p>
      </dgm:t>
    </dgm:pt>
    <dgm:pt modelId="{0C01AFEE-0328-480C-85DD-760AF59E49E7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Целевая группа</a:t>
          </a:r>
          <a:endParaRPr lang="ru-RU" sz="36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9CD64F-BF88-48D1-81D0-8390A43706EA}" type="parTrans" cxnId="{6C1F21A2-7336-466C-80D6-C598C08D924C}">
      <dgm:prSet/>
      <dgm:spPr/>
      <dgm:t>
        <a:bodyPr/>
        <a:lstStyle/>
        <a:p>
          <a:endParaRPr lang="ru-RU"/>
        </a:p>
      </dgm:t>
    </dgm:pt>
    <dgm:pt modelId="{15EC8043-B0C9-426A-BA98-A87A141DB419}" type="sibTrans" cxnId="{6C1F21A2-7336-466C-80D6-C598C08D924C}">
      <dgm:prSet/>
      <dgm:spPr/>
      <dgm:t>
        <a:bodyPr/>
        <a:lstStyle/>
        <a:p>
          <a:endParaRPr lang="ru-RU"/>
        </a:p>
      </dgm:t>
    </dgm:pt>
    <dgm:pt modelId="{3757ACFE-F738-47BC-93B6-865D90BE10CE}" type="pres">
      <dgm:prSet presAssocID="{B9D39EA0-44B8-407F-9D62-53D925C409F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A92149-D2DC-4DDB-8704-6F5F4B02BE0A}" type="pres">
      <dgm:prSet presAssocID="{B9D39EA0-44B8-407F-9D62-53D925C409F9}" presName="ellipse" presStyleLbl="trBgShp" presStyleIdx="0" presStyleCnt="1"/>
      <dgm:spPr>
        <a:solidFill>
          <a:schemeClr val="accent4">
            <a:lumMod val="20000"/>
            <a:lumOff val="80000"/>
            <a:alpha val="40000"/>
          </a:schemeClr>
        </a:solidFill>
      </dgm:spPr>
      <dgm:t>
        <a:bodyPr/>
        <a:lstStyle/>
        <a:p>
          <a:endParaRPr lang="ru-RU"/>
        </a:p>
      </dgm:t>
    </dgm:pt>
    <dgm:pt modelId="{C92B10D5-2A7B-458C-AF4A-D7A39FD84E98}" type="pres">
      <dgm:prSet presAssocID="{B9D39EA0-44B8-407F-9D62-53D925C409F9}" presName="arrow1" presStyleLbl="fgShp" presStyleIdx="0" presStyleCnt="1"/>
      <dgm:spPr/>
    </dgm:pt>
    <dgm:pt modelId="{4F6916BC-4B5C-40D0-A4E3-9046C95F09B8}" type="pres">
      <dgm:prSet presAssocID="{B9D39EA0-44B8-407F-9D62-53D925C409F9}" presName="rectangle" presStyleLbl="revTx" presStyleIdx="0" presStyleCnt="1" custScaleX="128125" custLinFactNeighborX="-781" custLinFactNeighborY="64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2E48A-4DD0-4E5E-BB24-95BFB76F137D}" type="pres">
      <dgm:prSet presAssocID="{9BE9070E-8D90-4C86-A162-9FA7B78EA782}" presName="item1" presStyleLbl="node1" presStyleIdx="0" presStyleCnt="3" custScaleX="275001" custScaleY="68525" custLinFactNeighborX="-27110" custLinFactNeighborY="-7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EF266-5B28-40ED-A933-09B54FA0BEBE}" type="pres">
      <dgm:prSet presAssocID="{82D8CFF8-03C4-49D0-99C7-7E9A68B3FF41}" presName="item2" presStyleLbl="node1" presStyleIdx="1" presStyleCnt="3" custScaleX="250002" custScaleY="68976" custLinFactNeighborX="-36804" custLinFactNeighborY="-76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86E19-E93C-4B84-8F4A-995430353E4A}" type="pres">
      <dgm:prSet presAssocID="{0C01AFEE-0328-480C-85DD-760AF59E49E7}" presName="item3" presStyleLbl="node1" presStyleIdx="2" presStyleCnt="3" custScaleX="262503" custScaleY="69446" custLinFactNeighborX="48475" custLinFactNeighborY="4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190D0-B159-4C69-8602-242F4ED9A0CF}" type="pres">
      <dgm:prSet presAssocID="{B9D39EA0-44B8-407F-9D62-53D925C409F9}" presName="funnel" presStyleLbl="trAlignAcc1" presStyleIdx="0" presStyleCnt="1" custScaleX="171429" custScaleY="142857" custLinFactNeighborX="0" custLinFactNeighborY="-223"/>
      <dgm:spPr>
        <a:ln w="19050">
          <a:solidFill>
            <a:schemeClr val="accent4"/>
          </a:solidFill>
        </a:ln>
      </dgm:spPr>
      <dgm:t>
        <a:bodyPr/>
        <a:lstStyle/>
        <a:p>
          <a:endParaRPr lang="ru-RU"/>
        </a:p>
      </dgm:t>
    </dgm:pt>
  </dgm:ptLst>
  <dgm:cxnLst>
    <dgm:cxn modelId="{3585B17E-A512-44DA-9E60-35BABE156E77}" srcId="{B9D39EA0-44B8-407F-9D62-53D925C409F9}" destId="{9BE9070E-8D90-4C86-A162-9FA7B78EA782}" srcOrd="1" destOrd="0" parTransId="{A5577BAD-BCD8-495D-9EF9-7B1B7ED79F5B}" sibTransId="{10B787D3-3795-49C8-9259-2EDB6DC7D89A}"/>
    <dgm:cxn modelId="{3BFAC691-280F-4C38-821E-32066DAA8BBE}" type="presOf" srcId="{9BE9070E-8D90-4C86-A162-9FA7B78EA782}" destId="{545EF266-5B28-40ED-A933-09B54FA0BEBE}" srcOrd="0" destOrd="0" presId="urn:microsoft.com/office/officeart/2005/8/layout/funnel1"/>
    <dgm:cxn modelId="{6C1F21A2-7336-466C-80D6-C598C08D924C}" srcId="{B9D39EA0-44B8-407F-9D62-53D925C409F9}" destId="{0C01AFEE-0328-480C-85DD-760AF59E49E7}" srcOrd="3" destOrd="0" parTransId="{F39CD64F-BF88-48D1-81D0-8390A43706EA}" sibTransId="{15EC8043-B0C9-426A-BA98-A87A141DB419}"/>
    <dgm:cxn modelId="{C4CEE9A1-DAA7-4E12-9EED-FC819CEB4FDD}" type="presOf" srcId="{82D8CFF8-03C4-49D0-99C7-7E9A68B3FF41}" destId="{2B12E48A-4DD0-4E5E-BB24-95BFB76F137D}" srcOrd="0" destOrd="0" presId="urn:microsoft.com/office/officeart/2005/8/layout/funnel1"/>
    <dgm:cxn modelId="{C73C6E7A-D51E-486C-B0D0-65889BDC9876}" srcId="{B9D39EA0-44B8-407F-9D62-53D925C409F9}" destId="{AF95D726-79E3-4EA0-83AE-AC43A12251BA}" srcOrd="0" destOrd="0" parTransId="{064609FB-D894-4BCC-845F-8A8C5840846D}" sibTransId="{89C63939-8950-4975-BA0D-29ADA80BAD7D}"/>
    <dgm:cxn modelId="{623A02D2-66B4-4073-84B9-BE04D36CD449}" srcId="{B9D39EA0-44B8-407F-9D62-53D925C409F9}" destId="{82D8CFF8-03C4-49D0-99C7-7E9A68B3FF41}" srcOrd="2" destOrd="0" parTransId="{ED9638BF-1991-475D-A481-7FD19FB7236F}" sibTransId="{41F42336-DE2E-4ABB-B193-A2E0CF6DC489}"/>
    <dgm:cxn modelId="{7285A435-0371-4660-8BD4-8384F03A8F4F}" type="presOf" srcId="{AF95D726-79E3-4EA0-83AE-AC43A12251BA}" destId="{47886E19-E93C-4B84-8F4A-995430353E4A}" srcOrd="0" destOrd="0" presId="urn:microsoft.com/office/officeart/2005/8/layout/funnel1"/>
    <dgm:cxn modelId="{8037F8AC-8A19-45B3-909E-809DCFD5CF1B}" type="presOf" srcId="{B9D39EA0-44B8-407F-9D62-53D925C409F9}" destId="{3757ACFE-F738-47BC-93B6-865D90BE10CE}" srcOrd="0" destOrd="0" presId="urn:microsoft.com/office/officeart/2005/8/layout/funnel1"/>
    <dgm:cxn modelId="{B9C755D8-809F-47D7-B19C-FFE909B44BFF}" type="presOf" srcId="{0C01AFEE-0328-480C-85DD-760AF59E49E7}" destId="{4F6916BC-4B5C-40D0-A4E3-9046C95F09B8}" srcOrd="0" destOrd="0" presId="urn:microsoft.com/office/officeart/2005/8/layout/funnel1"/>
    <dgm:cxn modelId="{1E84A3CF-1BD9-4C1A-B2C7-9204B001ECA6}" type="presParOf" srcId="{3757ACFE-F738-47BC-93B6-865D90BE10CE}" destId="{CFA92149-D2DC-4DDB-8704-6F5F4B02BE0A}" srcOrd="0" destOrd="0" presId="urn:microsoft.com/office/officeart/2005/8/layout/funnel1"/>
    <dgm:cxn modelId="{C34647CF-C98B-4926-89B4-FE7D5E9FDCC7}" type="presParOf" srcId="{3757ACFE-F738-47BC-93B6-865D90BE10CE}" destId="{C92B10D5-2A7B-458C-AF4A-D7A39FD84E98}" srcOrd="1" destOrd="0" presId="urn:microsoft.com/office/officeart/2005/8/layout/funnel1"/>
    <dgm:cxn modelId="{527C0BBB-2250-4C16-8C56-F8777C70DA99}" type="presParOf" srcId="{3757ACFE-F738-47BC-93B6-865D90BE10CE}" destId="{4F6916BC-4B5C-40D0-A4E3-9046C95F09B8}" srcOrd="2" destOrd="0" presId="urn:microsoft.com/office/officeart/2005/8/layout/funnel1"/>
    <dgm:cxn modelId="{CCDEBA45-8AC1-40C6-A704-FFD23E18B462}" type="presParOf" srcId="{3757ACFE-F738-47BC-93B6-865D90BE10CE}" destId="{2B12E48A-4DD0-4E5E-BB24-95BFB76F137D}" srcOrd="3" destOrd="0" presId="urn:microsoft.com/office/officeart/2005/8/layout/funnel1"/>
    <dgm:cxn modelId="{5705EAB9-1B4F-4F29-BDB9-B69629EAAD79}" type="presParOf" srcId="{3757ACFE-F738-47BC-93B6-865D90BE10CE}" destId="{545EF266-5B28-40ED-A933-09B54FA0BEBE}" srcOrd="4" destOrd="0" presId="urn:microsoft.com/office/officeart/2005/8/layout/funnel1"/>
    <dgm:cxn modelId="{0197118C-CD8A-4C4F-9BCC-A2F63D4AA7BB}" type="presParOf" srcId="{3757ACFE-F738-47BC-93B6-865D90BE10CE}" destId="{47886E19-E93C-4B84-8F4A-995430353E4A}" srcOrd="5" destOrd="0" presId="urn:microsoft.com/office/officeart/2005/8/layout/funnel1"/>
    <dgm:cxn modelId="{653D6134-AAF4-4304-ABDC-EBC7FC9870D9}" type="presParOf" srcId="{3757ACFE-F738-47BC-93B6-865D90BE10CE}" destId="{472190D0-B159-4C69-8602-242F4ED9A0C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BA570-2E7A-514B-BA5A-21FF6129AB53}">
      <dsp:nvSpPr>
        <dsp:cNvPr id="0" name=""/>
        <dsp:cNvSpPr/>
      </dsp:nvSpPr>
      <dsp:spPr>
        <a:xfrm rot="5400000">
          <a:off x="5144261" y="-1402361"/>
          <a:ext cx="775508" cy="37751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Что хотим изменить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Кто целевая аудитория</a:t>
          </a:r>
        </a:p>
      </dsp:txBody>
      <dsp:txXfrm rot="-5400000">
        <a:off x="3644432" y="135325"/>
        <a:ext cx="3737310" cy="699794"/>
      </dsp:txXfrm>
    </dsp:sp>
    <dsp:sp modelId="{B9DD03AC-66FD-9D4C-871C-6AD54E309992}">
      <dsp:nvSpPr>
        <dsp:cNvPr id="0" name=""/>
        <dsp:cNvSpPr/>
      </dsp:nvSpPr>
      <dsp:spPr>
        <a:xfrm>
          <a:off x="728" y="38277"/>
          <a:ext cx="3643704" cy="96938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/>
            <a:t>Проблема</a:t>
          </a:r>
        </a:p>
      </dsp:txBody>
      <dsp:txXfrm>
        <a:off x="48049" y="85598"/>
        <a:ext cx="3549062" cy="874743"/>
      </dsp:txXfrm>
    </dsp:sp>
    <dsp:sp modelId="{4F37D19F-77D2-1B4B-9A11-F110C77CB04C}">
      <dsp:nvSpPr>
        <dsp:cNvPr id="0" name=""/>
        <dsp:cNvSpPr/>
      </dsp:nvSpPr>
      <dsp:spPr>
        <a:xfrm rot="5400000">
          <a:off x="5144261" y="-384506"/>
          <a:ext cx="775508" cy="37751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Что у нас есть для решения проблемы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На кого можно опираться (партнеры, волонтеры)</a:t>
          </a:r>
        </a:p>
      </dsp:txBody>
      <dsp:txXfrm rot="-5400000">
        <a:off x="3644432" y="1153180"/>
        <a:ext cx="3737310" cy="699794"/>
      </dsp:txXfrm>
    </dsp:sp>
    <dsp:sp modelId="{1635747F-ED30-7043-9F2E-EEF978A906AD}">
      <dsp:nvSpPr>
        <dsp:cNvPr id="0" name=""/>
        <dsp:cNvSpPr/>
      </dsp:nvSpPr>
      <dsp:spPr>
        <a:xfrm>
          <a:off x="728" y="1018384"/>
          <a:ext cx="3643704" cy="96938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/>
            <a:t>Ресурсы</a:t>
          </a:r>
        </a:p>
      </dsp:txBody>
      <dsp:txXfrm>
        <a:off x="48049" y="1065705"/>
        <a:ext cx="3549062" cy="874743"/>
      </dsp:txXfrm>
    </dsp:sp>
    <dsp:sp modelId="{86B85FC2-35F4-C646-BB01-70376BF19293}">
      <dsp:nvSpPr>
        <dsp:cNvPr id="0" name=""/>
        <dsp:cNvSpPr/>
      </dsp:nvSpPr>
      <dsp:spPr>
        <a:xfrm rot="5400000">
          <a:off x="5138117" y="748140"/>
          <a:ext cx="775508" cy="3771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Как будем решать задачи проекта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Какие мероприятия, где, когда и с какими результатами будут проведены</a:t>
          </a:r>
        </a:p>
      </dsp:txBody>
      <dsp:txXfrm rot="-5400000">
        <a:off x="3640132" y="2283983"/>
        <a:ext cx="3733623" cy="699794"/>
      </dsp:txXfrm>
    </dsp:sp>
    <dsp:sp modelId="{2E053012-93B9-8E42-89BE-9A402AC459BF}">
      <dsp:nvSpPr>
        <dsp:cNvPr id="0" name=""/>
        <dsp:cNvSpPr/>
      </dsp:nvSpPr>
      <dsp:spPr>
        <a:xfrm>
          <a:off x="728" y="2036239"/>
          <a:ext cx="3639403" cy="119528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/>
            <a:t>Деятельность</a:t>
          </a:r>
        </a:p>
      </dsp:txBody>
      <dsp:txXfrm>
        <a:off x="59077" y="2094588"/>
        <a:ext cx="3522705" cy="1078583"/>
      </dsp:txXfrm>
    </dsp:sp>
    <dsp:sp modelId="{B5D210A2-22A4-6B48-B001-99662BB08657}">
      <dsp:nvSpPr>
        <dsp:cNvPr id="0" name=""/>
        <dsp:cNvSpPr/>
      </dsp:nvSpPr>
      <dsp:spPr>
        <a:xfrm rot="5400000">
          <a:off x="5144410" y="2005611"/>
          <a:ext cx="775508" cy="37751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Какие реальные цели можем поставить с учетом имеющихся ресурсов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Чего и как можем добиться в результате</a:t>
          </a:r>
        </a:p>
      </dsp:txBody>
      <dsp:txXfrm rot="-5400000">
        <a:off x="3644581" y="3543298"/>
        <a:ext cx="3737310" cy="699794"/>
      </dsp:txXfrm>
    </dsp:sp>
    <dsp:sp modelId="{C650DC2C-9169-634E-8696-4D100FE90363}">
      <dsp:nvSpPr>
        <dsp:cNvPr id="0" name=""/>
        <dsp:cNvSpPr/>
      </dsp:nvSpPr>
      <dsp:spPr>
        <a:xfrm>
          <a:off x="728" y="3215710"/>
          <a:ext cx="3643852" cy="122640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/>
            <a:t>Результат</a:t>
          </a:r>
        </a:p>
      </dsp:txBody>
      <dsp:txXfrm>
        <a:off x="60596" y="3275578"/>
        <a:ext cx="3524116" cy="1106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AAF4A-F34A-4BD7-AFF3-82E9897E77BA}">
      <dsp:nvSpPr>
        <dsp:cNvPr id="0" name=""/>
        <dsp:cNvSpPr/>
      </dsp:nvSpPr>
      <dsp:spPr>
        <a:xfrm>
          <a:off x="0" y="1002936"/>
          <a:ext cx="800105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C1313-2F38-44F3-8829-B8FB98088DFC}">
      <dsp:nvSpPr>
        <dsp:cNvPr id="0" name=""/>
        <dsp:cNvSpPr/>
      </dsp:nvSpPr>
      <dsp:spPr>
        <a:xfrm>
          <a:off x="400052" y="32543"/>
          <a:ext cx="7172362" cy="139843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solidFill>
              <a:schemeClr val="tx1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</a:rPr>
            <a:t>Это желаемый результат деятельности, достигнутый в пределах реализации проекта. Это решение проблемы конкретной целевой группы и имеет конкретные количественные и качественные результаты.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solidFill>
              <a:schemeClr val="tx1"/>
            </a:solidFill>
          </a:endParaRPr>
        </a:p>
      </dsp:txBody>
      <dsp:txXfrm>
        <a:off x="468318" y="100809"/>
        <a:ext cx="7035830" cy="1261900"/>
      </dsp:txXfrm>
    </dsp:sp>
    <dsp:sp modelId="{4C234AD6-CBE1-447F-A8AA-C9D0A05A99BF}">
      <dsp:nvSpPr>
        <dsp:cNvPr id="0" name=""/>
        <dsp:cNvSpPr/>
      </dsp:nvSpPr>
      <dsp:spPr>
        <a:xfrm>
          <a:off x="0" y="2083485"/>
          <a:ext cx="800105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55F51-DE73-4BE1-9E23-7E07153664B3}">
      <dsp:nvSpPr>
        <dsp:cNvPr id="0" name=""/>
        <dsp:cNvSpPr/>
      </dsp:nvSpPr>
      <dsp:spPr>
        <a:xfrm>
          <a:off x="400052" y="1890336"/>
          <a:ext cx="7126324" cy="621188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</a:rPr>
            <a:t>Это то для (во имя) чего предпринимаются какие-либо </a:t>
          </a:r>
          <a:r>
            <a:rPr lang="ru-RU" sz="2000" b="0" u="sng" kern="1200" dirty="0" smtClean="0">
              <a:solidFill>
                <a:schemeClr val="tx1"/>
              </a:solidFill>
            </a:rPr>
            <a:t>действия</a:t>
          </a:r>
          <a:r>
            <a:rPr lang="ru-RU" sz="2000" b="0" kern="1200" dirty="0" smtClean="0">
              <a:solidFill>
                <a:schemeClr val="tx1"/>
              </a:solidFill>
            </a:rPr>
            <a:t>.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430376" y="1920660"/>
        <a:ext cx="7065676" cy="560540"/>
      </dsp:txXfrm>
    </dsp:sp>
    <dsp:sp modelId="{FECD1587-F190-4EF8-A597-8EFCA816A5F8}">
      <dsp:nvSpPr>
        <dsp:cNvPr id="0" name=""/>
        <dsp:cNvSpPr/>
      </dsp:nvSpPr>
      <dsp:spPr>
        <a:xfrm>
          <a:off x="0" y="3966497"/>
          <a:ext cx="800105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186AF-3E47-49B5-841A-95AA8C348C8C}">
      <dsp:nvSpPr>
        <dsp:cNvPr id="0" name=""/>
        <dsp:cNvSpPr/>
      </dsp:nvSpPr>
      <dsp:spPr>
        <a:xfrm>
          <a:off x="400052" y="2970885"/>
          <a:ext cx="7172362" cy="142365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</a:rPr>
            <a:t>Это отражение проблемы, показывающее неизмеримый в количественных показателях итог  (результат) проекта, т.е. те </a:t>
          </a:r>
          <a:r>
            <a:rPr lang="ru-RU" sz="2000" b="0" u="sng" kern="1200" dirty="0" smtClean="0">
              <a:solidFill>
                <a:schemeClr val="tx1"/>
              </a:solidFill>
            </a:rPr>
            <a:t>изменения  проблемной ситуации</a:t>
          </a:r>
          <a:r>
            <a:rPr lang="ru-RU" sz="2000" b="0" kern="1200" dirty="0" smtClean="0">
              <a:solidFill>
                <a:schemeClr val="tx1"/>
              </a:solidFill>
            </a:rPr>
            <a:t>, которых стремится достичь организация в ходе реализации проекта. 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469549" y="3040382"/>
        <a:ext cx="7033368" cy="1284658"/>
      </dsp:txXfrm>
    </dsp:sp>
    <dsp:sp modelId="{B655F2CF-1D8F-42BD-A48F-EFF5EFA80D6B}">
      <dsp:nvSpPr>
        <dsp:cNvPr id="0" name=""/>
        <dsp:cNvSpPr/>
      </dsp:nvSpPr>
      <dsp:spPr>
        <a:xfrm>
          <a:off x="0" y="4951696"/>
          <a:ext cx="800105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B7091-EF81-477F-A5DB-0DFDEE2E2733}">
      <dsp:nvSpPr>
        <dsp:cNvPr id="0" name=""/>
        <dsp:cNvSpPr/>
      </dsp:nvSpPr>
      <dsp:spPr>
        <a:xfrm>
          <a:off x="400052" y="4853897"/>
          <a:ext cx="7172362" cy="525838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</a:rPr>
            <a:t>Чаще всего </a:t>
          </a:r>
          <a:r>
            <a:rPr lang="ru-RU" sz="2000" b="0" u="sng" kern="1200" dirty="0" smtClean="0">
              <a:solidFill>
                <a:schemeClr val="tx1"/>
              </a:solidFill>
            </a:rPr>
            <a:t>цель одна</a:t>
          </a:r>
          <a:r>
            <a:rPr lang="ru-RU" sz="2000" b="0" kern="1200" dirty="0" smtClean="0">
              <a:solidFill>
                <a:schemeClr val="tx1"/>
              </a:solidFill>
            </a:rPr>
            <a:t>.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425721" y="4879566"/>
        <a:ext cx="7121024" cy="474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92149-D2DC-4DDB-8704-6F5F4B02BE0A}">
      <dsp:nvSpPr>
        <dsp:cNvPr id="0" name=""/>
        <dsp:cNvSpPr/>
      </dsp:nvSpPr>
      <dsp:spPr>
        <a:xfrm>
          <a:off x="1404620" y="469898"/>
          <a:ext cx="3276600" cy="1137920"/>
        </a:xfrm>
        <a:prstGeom prst="ellipse">
          <a:avLst/>
        </a:prstGeom>
        <a:solidFill>
          <a:schemeClr val="accent4">
            <a:lumMod val="20000"/>
            <a:lumOff val="80000"/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B10D5-2A7B-458C-AF4A-D7A39FD84E98}">
      <dsp:nvSpPr>
        <dsp:cNvPr id="0" name=""/>
        <dsp:cNvSpPr/>
      </dsp:nvSpPr>
      <dsp:spPr>
        <a:xfrm>
          <a:off x="2730500" y="3256278"/>
          <a:ext cx="635000" cy="406400"/>
        </a:xfrm>
        <a:prstGeom prst="downArrow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916BC-4B5C-40D0-A4E3-9046C95F09B8}">
      <dsp:nvSpPr>
        <dsp:cNvPr id="0" name=""/>
        <dsp:cNvSpPr/>
      </dsp:nvSpPr>
      <dsp:spPr>
        <a:xfrm>
          <a:off x="1071570" y="3581398"/>
          <a:ext cx="390525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Целевая группа</a:t>
          </a:r>
          <a:endParaRPr lang="ru-RU" sz="36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71570" y="3581398"/>
        <a:ext cx="3905250" cy="762000"/>
      </dsp:txXfrm>
    </dsp:sp>
    <dsp:sp modelId="{2B12E48A-4DD0-4E5E-BB24-95BFB76F137D}">
      <dsp:nvSpPr>
        <dsp:cNvPr id="0" name=""/>
        <dsp:cNvSpPr/>
      </dsp:nvSpPr>
      <dsp:spPr>
        <a:xfrm>
          <a:off x="1285881" y="1785948"/>
          <a:ext cx="3143261" cy="783240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Демографическая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746201" y="1900651"/>
        <a:ext cx="2222621" cy="553834"/>
      </dsp:txXfrm>
    </dsp:sp>
    <dsp:sp modelId="{545EF266-5B28-40ED-A933-09B54FA0BEBE}">
      <dsp:nvSpPr>
        <dsp:cNvPr id="0" name=""/>
        <dsp:cNvSpPr/>
      </dsp:nvSpPr>
      <dsp:spPr>
        <a:xfrm>
          <a:off x="500068" y="142877"/>
          <a:ext cx="2857522" cy="788395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Социально-психологическая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918542" y="258335"/>
        <a:ext cx="2020574" cy="557479"/>
      </dsp:txXfrm>
    </dsp:sp>
    <dsp:sp modelId="{47886E19-E93C-4B84-8F4A-995430353E4A}">
      <dsp:nvSpPr>
        <dsp:cNvPr id="0" name=""/>
        <dsp:cNvSpPr/>
      </dsp:nvSpPr>
      <dsp:spPr>
        <a:xfrm>
          <a:off x="2571764" y="785817"/>
          <a:ext cx="3000409" cy="793767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073150" algn="l"/>
            </a:tabLst>
          </a:pPr>
          <a:r>
            <a:rPr lang="ru-RU" sz="2000" b="1" kern="1200" dirty="0" smtClean="0">
              <a:solidFill>
                <a:schemeClr val="tx1"/>
              </a:solidFill>
            </a:rPr>
            <a:t>Географическая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011164" y="902061"/>
        <a:ext cx="2121609" cy="561279"/>
      </dsp:txXfrm>
    </dsp:sp>
    <dsp:sp modelId="{472190D0-B159-4C69-8602-242F4ED9A0CF}">
      <dsp:nvSpPr>
        <dsp:cNvPr id="0" name=""/>
        <dsp:cNvSpPr/>
      </dsp:nvSpPr>
      <dsp:spPr>
        <a:xfrm>
          <a:off x="-7" y="-279398"/>
          <a:ext cx="6096015" cy="406399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EC0C92-B2E6-4285-B854-9C1822BCF96B}" type="datetimeFigureOut">
              <a:rPr lang="ru-RU"/>
              <a:pPr>
                <a:defRPr/>
              </a:pPr>
              <a:t>10.03.2021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1D07B3D-449B-4119-9505-DDC4D70591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033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0DA2BF-DCF3-4E5A-ABAA-7B238B3282F5}" type="slidenum">
              <a:rPr lang="ru-RU" smtClean="0"/>
              <a:pPr/>
              <a:t>15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5758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716F72-F3E4-4F1B-9109-B1D5FF7BC0D8}" type="slidenum">
              <a:rPr lang="ru-RU" smtClean="0"/>
              <a:pPr/>
              <a:t>16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71745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E6AC4E4A-B048-4E30-8022-656285A7E16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19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B1ECC-818A-45BE-9BA0-BE286612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60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B1ECC-818A-45BE-9BA0-BE286612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754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B1ECC-818A-45BE-9BA0-BE286612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182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B1ECC-818A-45BE-9BA0-BE286612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581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B1ECC-818A-45BE-9BA0-BE286612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055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B1ECC-818A-45BE-9BA0-BE286612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569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57849-E9BA-406E-948F-46C1508606E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68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2675D-2E33-48E0-98D4-F3671BD062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06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FD5EF-8744-4ABD-82EB-C9754D577FA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2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C2FC6-D3AA-42E3-B712-70B2E3B58C0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12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9BCAB-0F09-4366-AEB8-AC4C227C806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50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5036D-3BBB-4F6C-9FC0-8E4732C2DE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72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ADAAB0-A1BA-46B8-99FD-B706717085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44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27E7F-B097-4B2A-86BF-63EECAE83F5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11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6F20B-6371-4DF3-8CDB-56BD61FC0A6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05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3432C-1F91-45D7-9C9F-5DF6424F725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09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66B1ECC-818A-45BE-9BA0-BE286612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78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5786" y="1928802"/>
            <a:ext cx="7629525" cy="9699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Социальное проектирование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1" y="3000374"/>
            <a:ext cx="6525344" cy="201280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Разработка проекта для участия в конкурсе </a:t>
            </a:r>
          </a:p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Министерства здравоохранения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мурской области</a:t>
            </a:r>
            <a:endParaRPr lang="ru-RU" sz="40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0"/>
            <a:ext cx="2322699" cy="226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214546" y="502300"/>
            <a:ext cx="4543428" cy="569246"/>
          </a:xfrm>
          <a:noFill/>
          <a:ln w="28575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Проблема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6357950" y="5286388"/>
            <a:ext cx="2520000" cy="1336476"/>
          </a:xfrm>
          <a:prstGeom prst="round1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1800" dirty="0" smtClean="0">
                <a:solidFill>
                  <a:srgbClr val="000000"/>
                </a:solidFill>
              </a:rPr>
              <a:t>Раздел с</a:t>
            </a: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одержит </a:t>
            </a:r>
            <a:r>
              <a:rPr lang="ru-RU" sz="1800" u="sng" dirty="0" smtClean="0">
                <a:solidFill>
                  <a:srgbClr val="000000"/>
                </a:solidFill>
                <a:cs typeface="Times New Roman" pitchFamily="18" charset="0"/>
              </a:rPr>
              <a:t>минимум</a:t>
            </a: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 научных и иных специальных </a:t>
            </a:r>
            <a:r>
              <a:rPr lang="ru-RU" sz="1800" u="sng" dirty="0" smtClean="0">
                <a:solidFill>
                  <a:srgbClr val="000000"/>
                </a:solidFill>
                <a:cs typeface="Times New Roman" pitchFamily="18" charset="0"/>
              </a:rPr>
              <a:t>терминов</a:t>
            </a:r>
            <a:r>
              <a:rPr lang="ru-RU" sz="1800" dirty="0" smtClean="0">
                <a:solidFill>
                  <a:srgbClr val="000000"/>
                </a:solidFill>
                <a:cs typeface="Times New Roman" pitchFamily="18" charset="0"/>
              </a:rPr>
              <a:t>, интересен для чтения и краток</a:t>
            </a:r>
            <a:r>
              <a:rPr lang="ru-RU" sz="1800" dirty="0" smtClean="0"/>
              <a:t> </a:t>
            </a:r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214282" y="1142984"/>
            <a:ext cx="2520000" cy="1477328"/>
          </a:xfrm>
          <a:prstGeom prst="round1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Определяется </a:t>
            </a:r>
            <a:r>
              <a:rPr lang="ru-RU" sz="1800" u="sng" dirty="0">
                <a:solidFill>
                  <a:schemeClr val="tx1"/>
                </a:solidFill>
              </a:rPr>
              <a:t>различием</a:t>
            </a:r>
            <a:r>
              <a:rPr lang="ru-RU" sz="1800" dirty="0">
                <a:solidFill>
                  <a:schemeClr val="tx1"/>
                </a:solidFill>
              </a:rPr>
              <a:t> между </a:t>
            </a:r>
            <a:r>
              <a:rPr lang="ru-RU" sz="1800" u="sng" dirty="0">
                <a:solidFill>
                  <a:schemeClr val="tx1"/>
                </a:solidFill>
              </a:rPr>
              <a:t>реальной</a:t>
            </a:r>
            <a:r>
              <a:rPr lang="ru-RU" sz="1800" dirty="0">
                <a:solidFill>
                  <a:schemeClr val="tx1"/>
                </a:solidFill>
              </a:rPr>
              <a:t> ситуацией и тем, что </a:t>
            </a:r>
            <a:r>
              <a:rPr lang="ru-RU" sz="1800" u="sng" dirty="0">
                <a:solidFill>
                  <a:schemeClr val="tx1"/>
                </a:solidFill>
              </a:rPr>
              <a:t>должно</a:t>
            </a:r>
            <a:r>
              <a:rPr lang="ru-RU" sz="1800" dirty="0">
                <a:solidFill>
                  <a:schemeClr val="tx1"/>
                </a:solidFill>
              </a:rPr>
              <a:t> (или может) происходить</a:t>
            </a: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3286116" y="1142984"/>
            <a:ext cx="2520000" cy="1200329"/>
          </a:xfrm>
          <a:prstGeom prst="round1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Описывает, </a:t>
            </a:r>
            <a:r>
              <a:rPr lang="ru-RU" sz="1800" u="sng" dirty="0" smtClean="0"/>
              <a:t>почему</a:t>
            </a:r>
            <a:r>
              <a:rPr lang="ru-RU" sz="1800" dirty="0" smtClean="0"/>
              <a:t> возникла </a:t>
            </a:r>
            <a:r>
              <a:rPr lang="ru-RU" sz="1800" u="sng" dirty="0" smtClean="0"/>
              <a:t>необходимость</a:t>
            </a:r>
            <a:r>
              <a:rPr lang="ru-RU" sz="1800" dirty="0" smtClean="0"/>
              <a:t> в выполнении проекта</a:t>
            </a: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357950" y="1142984"/>
            <a:ext cx="2520000" cy="1200329"/>
          </a:xfrm>
          <a:prstGeom prst="round1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Определяет, </a:t>
            </a:r>
            <a:r>
              <a:rPr lang="ru-RU" sz="1800" u="sng" dirty="0" smtClean="0"/>
              <a:t>как</a:t>
            </a:r>
            <a:r>
              <a:rPr lang="ru-RU" sz="1800" dirty="0" smtClean="0"/>
              <a:t> обстоятельства </a:t>
            </a:r>
            <a:r>
              <a:rPr lang="ru-RU" sz="1800" u="sng" dirty="0" smtClean="0"/>
              <a:t>побудили</a:t>
            </a:r>
            <a:r>
              <a:rPr lang="ru-RU" sz="1800" dirty="0" smtClean="0"/>
              <a:t> авторов </a:t>
            </a:r>
            <a:r>
              <a:rPr lang="ru-RU" sz="1800" u="sng" dirty="0" smtClean="0"/>
              <a:t>написать</a:t>
            </a:r>
            <a:r>
              <a:rPr lang="ru-RU" sz="1800" dirty="0" smtClean="0"/>
              <a:t> проект</a:t>
            </a:r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>
            <a:off x="214282" y="3000372"/>
            <a:ext cx="2520000" cy="650086"/>
          </a:xfrm>
          <a:prstGeom prst="round1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Описывает </a:t>
            </a:r>
            <a:r>
              <a:rPr lang="ru-RU" sz="1800" u="sng" dirty="0" smtClean="0"/>
              <a:t>важность</a:t>
            </a:r>
            <a:r>
              <a:rPr lang="ru-RU" sz="1800" dirty="0" smtClean="0"/>
              <a:t> проблемы</a:t>
            </a:r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6357950" y="2714620"/>
            <a:ext cx="2520000" cy="928694"/>
          </a:xfrm>
          <a:prstGeom prst="round1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Описывает </a:t>
            </a:r>
            <a:r>
              <a:rPr lang="ru-RU" sz="1800" u="sng" dirty="0" smtClean="0"/>
              <a:t>связь</a:t>
            </a:r>
            <a:r>
              <a:rPr lang="ru-RU" sz="1800" dirty="0" smtClean="0"/>
              <a:t> проблемы </a:t>
            </a:r>
            <a:r>
              <a:rPr lang="ru-RU" sz="1800" u="sng" dirty="0" smtClean="0"/>
              <a:t>с целями и задачами</a:t>
            </a:r>
            <a:r>
              <a:rPr lang="ru-RU" sz="1800" dirty="0" smtClean="0"/>
              <a:t> организации</a:t>
            </a:r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>
            <a:off x="3286116" y="2714620"/>
            <a:ext cx="2520000" cy="1477328"/>
          </a:xfrm>
          <a:prstGeom prst="round1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u="sng" dirty="0" smtClean="0"/>
              <a:t>Разумность</a:t>
            </a:r>
            <a:r>
              <a:rPr lang="ru-RU" sz="1800" dirty="0" smtClean="0"/>
              <a:t> масштаба работ – нет ли попытки решить все мировые проблемы сразу</a:t>
            </a: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214282" y="4000504"/>
            <a:ext cx="2520000" cy="2098848"/>
          </a:xfrm>
          <a:prstGeom prst="round1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800" dirty="0" smtClean="0"/>
              <a:t>Подкрепляется </a:t>
            </a:r>
            <a:r>
              <a:rPr lang="ru-RU" sz="1800" u="sng" dirty="0" smtClean="0"/>
              <a:t>статистическими данными</a:t>
            </a:r>
            <a:r>
              <a:rPr lang="ru-RU" sz="1800" dirty="0" smtClean="0"/>
              <a:t>, ссылками на </a:t>
            </a:r>
            <a:r>
              <a:rPr lang="ru-RU" sz="1800" u="sng" dirty="0" smtClean="0"/>
              <a:t>авторитеты</a:t>
            </a:r>
            <a:r>
              <a:rPr lang="ru-RU" sz="1800" dirty="0" smtClean="0"/>
              <a:t> в данной области или </a:t>
            </a:r>
            <a:r>
              <a:rPr lang="ru-RU" sz="1800" u="sng" dirty="0" smtClean="0"/>
              <a:t>ключевые</a:t>
            </a:r>
            <a:r>
              <a:rPr lang="ru-RU" sz="1800" dirty="0" smtClean="0"/>
              <a:t> литературные </a:t>
            </a:r>
            <a:r>
              <a:rPr lang="ru-RU" sz="1800" u="sng" dirty="0" smtClean="0"/>
              <a:t>источники</a:t>
            </a:r>
            <a:r>
              <a:rPr lang="ru-RU" sz="1800" dirty="0" smtClean="0"/>
              <a:t>, </a:t>
            </a:r>
            <a:r>
              <a:rPr lang="ru-RU" sz="1800" u="sng" dirty="0" smtClean="0"/>
              <a:t>экспертные оценки</a:t>
            </a: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3286116" y="4572008"/>
            <a:ext cx="2520000" cy="1346606"/>
          </a:xfrm>
          <a:prstGeom prst="round1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800" dirty="0" smtClean="0"/>
              <a:t>Сформулирована </a:t>
            </a:r>
            <a:r>
              <a:rPr lang="ru-RU" sz="1800" u="sng" dirty="0" smtClean="0"/>
              <a:t>с точки зрения тех, на кого направлен</a:t>
            </a:r>
            <a:r>
              <a:rPr lang="ru-RU" sz="1800" dirty="0" smtClean="0"/>
              <a:t> проект, а не с точки зрения заявителя</a:t>
            </a: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6357950" y="4071942"/>
            <a:ext cx="2520000" cy="845111"/>
          </a:xfrm>
          <a:prstGeom prst="round1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800" dirty="0" smtClean="0"/>
              <a:t>Раздел </a:t>
            </a:r>
            <a:r>
              <a:rPr lang="ru-RU" sz="1800" u="sng" dirty="0" smtClean="0"/>
              <a:t>не содержит голословных</a:t>
            </a:r>
            <a:r>
              <a:rPr lang="ru-RU" sz="1800" dirty="0" smtClean="0"/>
              <a:t> утверждений.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844" y="1071546"/>
            <a:ext cx="285752" cy="430887"/>
          </a:xfrm>
          <a:prstGeom prst="round1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4678" y="1071546"/>
            <a:ext cx="285752" cy="430887"/>
          </a:xfrm>
          <a:prstGeom prst="round1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1071546"/>
            <a:ext cx="285752" cy="430887"/>
          </a:xfrm>
          <a:prstGeom prst="round1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44" y="2928934"/>
            <a:ext cx="285752" cy="430887"/>
          </a:xfrm>
          <a:prstGeom prst="round1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4678" y="2643182"/>
            <a:ext cx="285752" cy="430887"/>
          </a:xfrm>
          <a:prstGeom prst="round1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6512" y="2643182"/>
            <a:ext cx="285752" cy="430887"/>
          </a:xfrm>
          <a:prstGeom prst="round1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44" y="3929066"/>
            <a:ext cx="285752" cy="430887"/>
          </a:xfrm>
          <a:prstGeom prst="round1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14678" y="4500570"/>
            <a:ext cx="285752" cy="430887"/>
          </a:xfrm>
          <a:prstGeom prst="round1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86512" y="4000504"/>
            <a:ext cx="285752" cy="430887"/>
          </a:xfrm>
          <a:prstGeom prst="round1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86512" y="5214950"/>
            <a:ext cx="490542" cy="430887"/>
          </a:xfrm>
          <a:prstGeom prst="round1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92697"/>
            <a:ext cx="7139550" cy="79208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Целесообразность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7992888" cy="4752528"/>
          </a:xfrm>
        </p:spPr>
        <p:txBody>
          <a:bodyPr>
            <a:normAutofit fontScale="25000" lnSpcReduction="20000"/>
          </a:bodyPr>
          <a:lstStyle/>
          <a:p>
            <a:pPr marL="0" indent="0">
              <a:buClr>
                <a:srgbClr val="94B6D2"/>
              </a:buClr>
              <a:buSzPct val="70000"/>
              <a:buNone/>
            </a:pPr>
            <a:r>
              <a:rPr lang="ru-RU" sz="6400" b="1" dirty="0" smtClean="0">
                <a:latin typeface="Franklin Gothic Book"/>
              </a:rPr>
              <a:t>СФОРМУЛИРОВАТЬ </a:t>
            </a:r>
            <a:r>
              <a:rPr lang="ru-RU" sz="6400" b="1" dirty="0">
                <a:latin typeface="Franklin Gothic Book"/>
              </a:rPr>
              <a:t>ПРОБЛЕМУ ВЫБРАННОЙ ЦЕЛЕВОЙ ГРУППЫ В КОНКРЕТНОМ МАСШТАБЕ </a:t>
            </a:r>
            <a:endParaRPr lang="ru-RU" sz="6400" b="1" dirty="0" smtClean="0">
              <a:latin typeface="Franklin Gothic Book"/>
            </a:endParaRPr>
          </a:p>
          <a:p>
            <a:pPr marL="0" indent="0">
              <a:buClr>
                <a:srgbClr val="94B6D2"/>
              </a:buClr>
              <a:buSzPct val="70000"/>
              <a:buNone/>
            </a:pPr>
            <a:r>
              <a:rPr lang="ru-RU" sz="6400" i="1" dirty="0" smtClean="0">
                <a:latin typeface="Franklin Gothic Book"/>
              </a:rPr>
              <a:t>(</a:t>
            </a:r>
            <a:r>
              <a:rPr lang="ru-RU" sz="6400" i="1" dirty="0">
                <a:latin typeface="Franklin Gothic Book"/>
              </a:rPr>
              <a:t>это влияет на корректное формирование цели и задач и на выработку мероприятий, которые будут решать эту проблему)</a:t>
            </a:r>
          </a:p>
          <a:p>
            <a:pPr marL="0" indent="0">
              <a:buClr>
                <a:srgbClr val="94B6D2"/>
              </a:buClr>
              <a:buSzPct val="70000"/>
              <a:buNone/>
            </a:pPr>
            <a:r>
              <a:rPr lang="ru-RU" sz="6400" u="sng" dirty="0">
                <a:latin typeface="Franklin Gothic Book"/>
              </a:rPr>
              <a:t>Как в рамках проекта будет решена проблема целевой группы</a:t>
            </a:r>
          </a:p>
          <a:p>
            <a:pPr marL="0" indent="0">
              <a:buClr>
                <a:srgbClr val="94B6D2"/>
              </a:buClr>
              <a:buSzPct val="70000"/>
              <a:buNone/>
            </a:pPr>
            <a:r>
              <a:rPr lang="ru-RU" sz="6400" u="sng" dirty="0">
                <a:latin typeface="Franklin Gothic Book"/>
              </a:rPr>
              <a:t>Если в географии проекта выбрано несколько мест, обосновать </a:t>
            </a:r>
            <a:r>
              <a:rPr lang="ru-RU" sz="6400" u="sng" dirty="0" err="1">
                <a:latin typeface="Franklin Gothic Book"/>
              </a:rPr>
              <a:t>соц.проблему</a:t>
            </a:r>
            <a:r>
              <a:rPr lang="ru-RU" sz="6400" u="sng" dirty="0">
                <a:latin typeface="Franklin Gothic Book"/>
              </a:rPr>
              <a:t> для каждой территории</a:t>
            </a:r>
          </a:p>
          <a:p>
            <a:pPr marL="0" indent="0">
              <a:buClr>
                <a:srgbClr val="94B6D2"/>
              </a:buClr>
              <a:buSzPct val="70000"/>
              <a:buNone/>
            </a:pPr>
            <a:r>
              <a:rPr lang="ru-RU" sz="6400" dirty="0">
                <a:latin typeface="Franklin Gothic Book"/>
              </a:rPr>
              <a:t>● описать общую картину текущего состояния выбранной для реализации проекта сферы на выбранной географической территории; </a:t>
            </a:r>
          </a:p>
          <a:p>
            <a:pPr marL="0" indent="0">
              <a:buClr>
                <a:srgbClr val="94B6D2"/>
              </a:buClr>
              <a:buSzPct val="70000"/>
              <a:buNone/>
            </a:pPr>
            <a:r>
              <a:rPr lang="ru-RU" sz="6400" dirty="0">
                <a:latin typeface="Franklin Gothic Book"/>
              </a:rPr>
              <a:t>● выявить и сформулировать социально значимые проблемы, на решение или сглаживание которых направлен проект; </a:t>
            </a:r>
          </a:p>
          <a:p>
            <a:pPr marL="0" indent="0">
              <a:buClr>
                <a:srgbClr val="94B6D2"/>
              </a:buClr>
              <a:buSzPct val="70000"/>
              <a:buNone/>
            </a:pPr>
            <a:r>
              <a:rPr lang="ru-RU" sz="6400" dirty="0">
                <a:latin typeface="Franklin Gothic Book"/>
              </a:rPr>
              <a:t>● представить статистическую информацию, цитаты из текстов программ или выступлений экспертов, а также другие необходимые данные, способные подтвердить актуальность реализации проекта на выбранной территории.</a:t>
            </a:r>
          </a:p>
          <a:p>
            <a:pPr marL="0" indent="0" algn="ctr">
              <a:buClr>
                <a:srgbClr val="94B6D2"/>
              </a:buClr>
              <a:buSzPct val="70000"/>
              <a:buNone/>
            </a:pPr>
            <a:r>
              <a:rPr lang="ru-RU" sz="8000" b="1" u="sng" dirty="0" smtClean="0">
                <a:solidFill>
                  <a:schemeClr val="accent1">
                    <a:lumMod val="75000"/>
                  </a:schemeClr>
                </a:solidFill>
                <a:latin typeface="Franklin Gothic Book"/>
              </a:rPr>
              <a:t>Старайтесь избегать голословных утверждений и общих фраз.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4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785786" y="404664"/>
            <a:ext cx="7564437" cy="6668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 проекта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140542"/>
              </p:ext>
            </p:extLst>
          </p:nvPr>
        </p:nvGraphicFramePr>
        <p:xfrm>
          <a:off x="714348" y="1000108"/>
          <a:ext cx="800105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596" y="476672"/>
            <a:ext cx="8229600" cy="6663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Примеры: 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1663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800" dirty="0" smtClean="0"/>
              <a:t>+ Способствовать улучшению  экологической  обстановки  в городе </a:t>
            </a:r>
            <a:r>
              <a:rPr lang="en-US" sz="2800" dirty="0" smtClean="0"/>
              <a:t>N </a:t>
            </a:r>
            <a:r>
              <a:rPr lang="ru-RU" sz="2800" dirty="0" smtClean="0"/>
              <a:t> путем озеленения территории</a:t>
            </a:r>
            <a:r>
              <a:rPr lang="en-US" sz="2800" dirty="0" smtClean="0"/>
              <a:t> </a:t>
            </a:r>
            <a:r>
              <a:rPr lang="ru-RU" sz="2800" dirty="0" smtClean="0"/>
              <a:t>сквера. </a:t>
            </a:r>
          </a:p>
          <a:p>
            <a:pPr algn="just"/>
            <a:r>
              <a:rPr lang="ru-RU" sz="2800" dirty="0" smtClean="0"/>
              <a:t>+ Создание системы воспитания экологической культуры и экологического сознания жителей города </a:t>
            </a:r>
            <a:r>
              <a:rPr lang="en-US" sz="2800" dirty="0" smtClean="0"/>
              <a:t> N.</a:t>
            </a:r>
            <a:endParaRPr lang="ru-RU" sz="2800" dirty="0" smtClean="0"/>
          </a:p>
          <a:p>
            <a:pPr algn="just"/>
            <a:r>
              <a:rPr lang="ru-RU" sz="2800" dirty="0" smtClean="0"/>
              <a:t>+ Создание условий для выявления и развития творческих способностей детей  МОУ СОШ № 5</a:t>
            </a:r>
          </a:p>
          <a:p>
            <a:r>
              <a:rPr lang="ru-RU" dirty="0" smtClean="0"/>
              <a:t>+ Создание </a:t>
            </a:r>
            <a:r>
              <a:rPr lang="ru-RU" dirty="0"/>
              <a:t>эффективной системы противодействия домашнему насилию посредством формирования профессионального сообщества специалистов по профилактике и оказанию помощи семьям в ситуациях домашнего насилия на территории Амурской области.</a:t>
            </a:r>
          </a:p>
          <a:p>
            <a:r>
              <a:rPr lang="ru-RU" dirty="0" smtClean="0"/>
              <a:t> </a:t>
            </a:r>
            <a:r>
              <a:rPr lang="ru-RU" dirty="0"/>
              <a:t>- Установить в регионах Российской Федерации традицию – красная звезда на доме ветеранов Великой отечественной войны 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00100" y="548680"/>
            <a:ext cx="7564437" cy="5943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Задачи…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857224" y="1142984"/>
            <a:ext cx="7572428" cy="2643206"/>
          </a:xfrm>
        </p:spPr>
        <p:txBody>
          <a:bodyPr rtlCol="0">
            <a:noAutofit/>
          </a:bodyPr>
          <a:lstStyle/>
          <a:p>
            <a:pPr algn="just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3600" dirty="0" smtClean="0"/>
              <a:t> – составляющие цели, которые решают конкретную проблему на пути к достижению этой цели;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3600" dirty="0" smtClean="0"/>
              <a:t> – это конкретные, измеримые шаги, которые ведут к выполнению цели.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67429" y="4917043"/>
            <a:ext cx="7215206" cy="1940957"/>
          </a:xfrm>
          <a:prstGeom prst="roundRect">
            <a:avLst/>
          </a:prstGeom>
          <a:ln w="28575">
            <a:solidFill>
              <a:srgbClr val="CC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/>
              <a:t>Если после мысленного достижения всех поставленных задач, вы достигли поставленной цели и заявленного результата, то Вы все сделали правильно, если нет то задачи следует пересмотреть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/>
              <a:t>     </a:t>
            </a:r>
            <a:r>
              <a:rPr lang="ru-RU" sz="2400" b="1" dirty="0"/>
              <a:t>М</a:t>
            </a:r>
            <a:r>
              <a:rPr lang="ru-RU" sz="2400" b="1" dirty="0" smtClean="0"/>
              <a:t>инимум 3 задач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4000504"/>
            <a:ext cx="771530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11113" algn="ctr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400" dirty="0"/>
              <a:t>При выполнении задач проекта достигаются конкретные </a:t>
            </a:r>
            <a:r>
              <a:rPr lang="ru-RU" sz="2400" u="sng" dirty="0"/>
              <a:t>количественные и качественные результаты</a:t>
            </a:r>
            <a:r>
              <a:rPr lang="ru-RU" sz="1600" dirty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928662" y="285727"/>
            <a:ext cx="7558087" cy="70962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Постановка задач </a:t>
            </a:r>
          </a:p>
        </p:txBody>
      </p:sp>
      <p:sp>
        <p:nvSpPr>
          <p:cNvPr id="102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56DDB-F917-4A81-85D6-9A3E6EC9C9C1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4500562" y="2000240"/>
            <a:ext cx="0" cy="3802063"/>
          </a:xfrm>
          <a:prstGeom prst="line">
            <a:avLst/>
          </a:prstGeom>
          <a:noFill/>
          <a:ln w="114300" cap="rnd">
            <a:solidFill>
              <a:schemeClr val="accent4">
                <a:lumMod val="50000"/>
              </a:schemeClr>
            </a:solidFill>
            <a:prstDash val="sysDot"/>
            <a:round/>
          </a:ln>
          <a:effectLst/>
        </p:spPr>
      </p:cxnSp>
      <p:sp>
        <p:nvSpPr>
          <p:cNvPr id="14" name="Прямоугольник 13">
            <a:extLst>
              <a:ext uri="{FF2B5EF4-FFF2-40B4-BE49-F238E27FC236}"/>
            </a:extLst>
          </p:cNvPr>
          <p:cNvSpPr/>
          <p:nvPr/>
        </p:nvSpPr>
        <p:spPr>
          <a:xfrm>
            <a:off x="5715008" y="2571744"/>
            <a:ext cx="1941512" cy="5461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1357290" y="2571744"/>
            <a:ext cx="1874837" cy="5461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Проблема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Выгнутая вверх стрелка 6">
            <a:extLst>
              <a:ext uri="{FF2B5EF4-FFF2-40B4-BE49-F238E27FC236}"/>
            </a:extLst>
          </p:cNvPr>
          <p:cNvSpPr/>
          <p:nvPr/>
        </p:nvSpPr>
        <p:spPr>
          <a:xfrm>
            <a:off x="2366936" y="1092199"/>
            <a:ext cx="4341813" cy="1296987"/>
          </a:xfrm>
          <a:prstGeom prst="curved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33" name="Прямоугольник 5"/>
          <p:cNvSpPr>
            <a:spLocks noChangeArrowheads="1"/>
          </p:cNvSpPr>
          <p:nvPr/>
        </p:nvSpPr>
        <p:spPr bwMode="auto">
          <a:xfrm rot="16200000">
            <a:off x="2448693" y="3798092"/>
            <a:ext cx="307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ea typeface="Calibri" pitchFamily="34" charset="0"/>
                <a:cs typeface="Calibri" pitchFamily="34" charset="0"/>
              </a:rPr>
              <a:t>Препятствие</a:t>
            </a:r>
            <a:endParaRPr lang="ru-RU" sz="3600" dirty="0"/>
          </a:p>
        </p:txBody>
      </p:sp>
      <p:sp>
        <p:nvSpPr>
          <p:cNvPr id="1034" name="Прямоугольник 18"/>
          <p:cNvSpPr>
            <a:spLocks noChangeArrowheads="1"/>
          </p:cNvSpPr>
          <p:nvPr/>
        </p:nvSpPr>
        <p:spPr bwMode="auto">
          <a:xfrm rot="16200000">
            <a:off x="3358356" y="3785388"/>
            <a:ext cx="3073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ea typeface="Calibri" pitchFamily="34" charset="0"/>
                <a:cs typeface="Calibri" pitchFamily="34" charset="0"/>
              </a:rPr>
              <a:t>Задача</a:t>
            </a:r>
            <a:endParaRPr lang="ru-RU" sz="3600" dirty="0"/>
          </a:p>
        </p:txBody>
      </p:sp>
      <p:sp>
        <p:nvSpPr>
          <p:cNvPr id="7" name="Овал 6">
            <a:extLst>
              <a:ext uri="{FF2B5EF4-FFF2-40B4-BE49-F238E27FC236}"/>
            </a:extLst>
          </p:cNvPr>
          <p:cNvSpPr/>
          <p:nvPr/>
        </p:nvSpPr>
        <p:spPr>
          <a:xfrm>
            <a:off x="1214414" y="3214686"/>
            <a:ext cx="2000264" cy="25098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Есть</a:t>
            </a:r>
            <a:endParaRPr lang="ru-RU" sz="3200" b="1" dirty="0"/>
          </a:p>
        </p:txBody>
      </p:sp>
      <p:sp>
        <p:nvSpPr>
          <p:cNvPr id="20" name="Овал 19">
            <a:extLst>
              <a:ext uri="{FF2B5EF4-FFF2-40B4-BE49-F238E27FC236}"/>
            </a:extLst>
          </p:cNvPr>
          <p:cNvSpPr/>
          <p:nvPr/>
        </p:nvSpPr>
        <p:spPr>
          <a:xfrm>
            <a:off x="5786445" y="3214686"/>
            <a:ext cx="2189155" cy="25098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Должно быть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1214414" y="573026"/>
            <a:ext cx="7227921" cy="6596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 формулировать задачи?</a:t>
            </a:r>
          </a:p>
        </p:txBody>
      </p:sp>
      <p:sp>
        <p:nvSpPr>
          <p:cNvPr id="1845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BA65D-9D61-425B-8541-1B6724E31294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grpSp>
        <p:nvGrpSpPr>
          <p:cNvPr id="17414" name="Группа 5"/>
          <p:cNvGrpSpPr>
            <a:grpSpLocks/>
          </p:cNvGrpSpPr>
          <p:nvPr/>
        </p:nvGrpSpPr>
        <p:grpSpPr bwMode="auto">
          <a:xfrm>
            <a:off x="928662" y="1357298"/>
            <a:ext cx="1511282" cy="1381125"/>
            <a:chOff x="5491113" y="1373518"/>
            <a:chExt cx="1526648" cy="1380480"/>
          </a:xfrm>
        </p:grpSpPr>
        <p:pic>
          <p:nvPicPr>
            <p:cNvPr id="17440" name="Рисунок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91113" y="1373518"/>
              <a:ext cx="1526648" cy="1380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Овал 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217382" y="2130401"/>
              <a:ext cx="46583" cy="44429"/>
            </a:xfrm>
            <a:prstGeom prst="ellipse">
              <a:avLst/>
            </a:prstGeom>
            <a:solidFill>
              <a:srgbClr val="3C3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3" name="Группа 14">
            <a:extLst>
              <a:ext uri="{FF2B5EF4-FFF2-40B4-BE49-F238E27FC236}"/>
            </a:extLst>
          </p:cNvPr>
          <p:cNvGrpSpPr/>
          <p:nvPr/>
        </p:nvGrpSpPr>
        <p:grpSpPr>
          <a:xfrm>
            <a:off x="2643174" y="4429132"/>
            <a:ext cx="1857388" cy="1827261"/>
            <a:chOff x="974864" y="1889680"/>
            <a:chExt cx="2365662" cy="2365662"/>
          </a:xfrm>
          <a:noFill/>
        </p:grpSpPr>
        <p:sp>
          <p:nvSpPr>
            <p:cNvPr id="16" name="Овал 1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74864" y="1889680"/>
              <a:ext cx="2365662" cy="2365662"/>
            </a:xfrm>
            <a:prstGeom prst="ellipse">
              <a:avLst/>
            </a:prstGeom>
            <a:grpFill/>
            <a:ln w="25400" cap="flat">
              <a:solidFill>
                <a:schemeClr val="tx1"/>
              </a:solidFill>
              <a:prstDash val="sysDot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Овал 1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081542" y="1999080"/>
              <a:ext cx="2142508" cy="2142508"/>
            </a:xfrm>
            <a:prstGeom prst="ellipse">
              <a:avLst/>
            </a:prstGeom>
            <a:grpFill/>
            <a:ln w="47625" cap="flat">
              <a:solidFill>
                <a:schemeClr val="tx1"/>
              </a:solidFill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416" name="Прямоугольник 18"/>
          <p:cNvSpPr>
            <a:spLocks noChangeArrowheads="1"/>
          </p:cNvSpPr>
          <p:nvPr/>
        </p:nvSpPr>
        <p:spPr bwMode="auto">
          <a:xfrm>
            <a:off x="1142976" y="2857496"/>
            <a:ext cx="10128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Цель</a:t>
            </a:r>
          </a:p>
        </p:txBody>
      </p:sp>
      <p:sp>
        <p:nvSpPr>
          <p:cNvPr id="17417" name="Прямоугольник 19"/>
          <p:cNvSpPr>
            <a:spLocks noChangeArrowheads="1"/>
          </p:cNvSpPr>
          <p:nvPr/>
        </p:nvSpPr>
        <p:spPr bwMode="auto">
          <a:xfrm>
            <a:off x="2928926" y="5072074"/>
            <a:ext cx="13081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Задачи</a:t>
            </a:r>
          </a:p>
        </p:txBody>
      </p:sp>
      <p:sp>
        <p:nvSpPr>
          <p:cNvPr id="17418" name="Прямоугольник 20"/>
          <p:cNvSpPr>
            <a:spLocks noChangeArrowheads="1"/>
          </p:cNvSpPr>
          <p:nvPr/>
        </p:nvSpPr>
        <p:spPr bwMode="auto">
          <a:xfrm>
            <a:off x="6000760" y="5715016"/>
            <a:ext cx="24415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Мероприятия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rot="16200000" flipH="1">
            <a:off x="1750199" y="3679033"/>
            <a:ext cx="1285884" cy="785818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0" name="Рисунок 2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4124" y="2994022"/>
            <a:ext cx="538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Прямая соединительная линия 2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4572000" y="5643578"/>
            <a:ext cx="1285886" cy="285754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2" name="Рисунок 3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000372"/>
            <a:ext cx="5397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Рисунок 5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4572008"/>
            <a:ext cx="1172347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24" name="Группа 60"/>
          <p:cNvGrpSpPr>
            <a:grpSpLocks/>
          </p:cNvGrpSpPr>
          <p:nvPr/>
        </p:nvGrpSpPr>
        <p:grpSpPr bwMode="auto">
          <a:xfrm>
            <a:off x="7858146" y="4521208"/>
            <a:ext cx="1071548" cy="1108075"/>
            <a:chOff x="9589914" y="1922341"/>
            <a:chExt cx="1034743" cy="1108608"/>
          </a:xfrm>
        </p:grpSpPr>
        <p:grpSp>
          <p:nvGrpSpPr>
            <p:cNvPr id="6" name="Группа 61">
              <a:extLst>
                <a:ext uri="{FF2B5EF4-FFF2-40B4-BE49-F238E27FC236}"/>
              </a:extLst>
            </p:cNvPr>
            <p:cNvGrpSpPr/>
            <p:nvPr/>
          </p:nvGrpSpPr>
          <p:grpSpPr>
            <a:xfrm>
              <a:off x="9798279" y="1922341"/>
              <a:ext cx="622285" cy="622285"/>
              <a:chOff x="974864" y="1889680"/>
              <a:chExt cx="2365662" cy="2365662"/>
            </a:xfrm>
            <a:noFill/>
          </p:grpSpPr>
          <p:sp>
            <p:nvSpPr>
              <p:cNvPr id="64" name="Овал 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974864" y="1889680"/>
                <a:ext cx="2365662" cy="2365662"/>
              </a:xfrm>
              <a:prstGeom prst="ellipse">
                <a:avLst/>
              </a:prstGeom>
              <a:solidFill>
                <a:schemeClr val="bg1"/>
              </a:solidFill>
              <a:ln w="19050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Овал 64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161316" y="2085384"/>
                <a:ext cx="1982959" cy="1982959"/>
              </a:xfrm>
              <a:prstGeom prst="ellipse">
                <a:avLst/>
              </a:prstGeom>
              <a:grpFill/>
              <a:ln w="285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7439" name="Объект 16"/>
            <p:cNvSpPr txBox="1">
              <a:spLocks/>
            </p:cNvSpPr>
            <p:nvPr/>
          </p:nvSpPr>
          <p:spPr bwMode="auto">
            <a:xfrm>
              <a:off x="9589914" y="2015290"/>
              <a:ext cx="1034743" cy="1015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en-US" sz="2400" dirty="0">
                  <a:solidFill>
                    <a:srgbClr val="3C3837"/>
                  </a:solidFill>
                  <a:latin typeface="Calibri" pitchFamily="34" charset="0"/>
                </a:rPr>
                <a:t>x2</a:t>
              </a:r>
              <a:endParaRPr lang="ru-RU" sz="2400" dirty="0">
                <a:solidFill>
                  <a:srgbClr val="3C3837"/>
                </a:solidFill>
                <a:latin typeface="Calibri" pitchFamily="34" charset="0"/>
              </a:endParaRPr>
            </a:p>
          </p:txBody>
        </p:sp>
      </p:grpSp>
      <p:pic>
        <p:nvPicPr>
          <p:cNvPr id="17425" name="Рисунок 7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33" y="4572008"/>
            <a:ext cx="1172347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26" name="Группа 73"/>
          <p:cNvGrpSpPr>
            <a:grpSpLocks/>
          </p:cNvGrpSpPr>
          <p:nvPr/>
        </p:nvGrpSpPr>
        <p:grpSpPr bwMode="auto">
          <a:xfrm>
            <a:off x="6858021" y="4521208"/>
            <a:ext cx="1071548" cy="1108075"/>
            <a:chOff x="9589914" y="1922341"/>
            <a:chExt cx="1034743" cy="1108608"/>
          </a:xfrm>
        </p:grpSpPr>
        <p:grpSp>
          <p:nvGrpSpPr>
            <p:cNvPr id="9" name="Группа 74">
              <a:extLst>
                <a:ext uri="{FF2B5EF4-FFF2-40B4-BE49-F238E27FC236}"/>
              </a:extLst>
            </p:cNvPr>
            <p:cNvGrpSpPr/>
            <p:nvPr/>
          </p:nvGrpSpPr>
          <p:grpSpPr>
            <a:xfrm>
              <a:off x="9798279" y="1922341"/>
              <a:ext cx="622285" cy="622285"/>
              <a:chOff x="974864" y="1889680"/>
              <a:chExt cx="2365662" cy="2365662"/>
            </a:xfrm>
            <a:noFill/>
          </p:grpSpPr>
          <p:sp>
            <p:nvSpPr>
              <p:cNvPr id="77" name="Овал 76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974864" y="1889680"/>
                <a:ext cx="2365662" cy="2365662"/>
              </a:xfrm>
              <a:prstGeom prst="ellipse">
                <a:avLst/>
              </a:prstGeom>
              <a:solidFill>
                <a:schemeClr val="bg1"/>
              </a:solidFill>
              <a:ln w="19050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8" name="Овал 77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161316" y="2085384"/>
                <a:ext cx="1982959" cy="1982959"/>
              </a:xfrm>
              <a:prstGeom prst="ellipse">
                <a:avLst/>
              </a:prstGeom>
              <a:grpFill/>
              <a:ln w="285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7437" name="Объект 16"/>
            <p:cNvSpPr txBox="1">
              <a:spLocks/>
            </p:cNvSpPr>
            <p:nvPr/>
          </p:nvSpPr>
          <p:spPr bwMode="auto">
            <a:xfrm>
              <a:off x="9589914" y="2015290"/>
              <a:ext cx="1034743" cy="1015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en-US" sz="2400" dirty="0">
                  <a:solidFill>
                    <a:srgbClr val="3C3837"/>
                  </a:solidFill>
                  <a:latin typeface="Calibri" pitchFamily="34" charset="0"/>
                </a:rPr>
                <a:t>x2</a:t>
              </a:r>
              <a:endParaRPr lang="ru-RU" sz="2400" dirty="0">
                <a:solidFill>
                  <a:srgbClr val="3C3837"/>
                </a:solidFill>
                <a:latin typeface="Calibri" pitchFamily="34" charset="0"/>
              </a:endParaRPr>
            </a:p>
          </p:txBody>
        </p:sp>
      </p:grpSp>
      <p:pic>
        <p:nvPicPr>
          <p:cNvPr id="17427" name="Рисунок 7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708" y="4572008"/>
            <a:ext cx="1172347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28" name="Группа 79"/>
          <p:cNvGrpSpPr>
            <a:grpSpLocks/>
          </p:cNvGrpSpPr>
          <p:nvPr/>
        </p:nvGrpSpPr>
        <p:grpSpPr bwMode="auto">
          <a:xfrm>
            <a:off x="5857896" y="4521208"/>
            <a:ext cx="1071548" cy="1108075"/>
            <a:chOff x="9589914" y="1922341"/>
            <a:chExt cx="1034743" cy="1108608"/>
          </a:xfrm>
        </p:grpSpPr>
        <p:grpSp>
          <p:nvGrpSpPr>
            <p:cNvPr id="11" name="Группа 80">
              <a:extLst>
                <a:ext uri="{FF2B5EF4-FFF2-40B4-BE49-F238E27FC236}"/>
              </a:extLst>
            </p:cNvPr>
            <p:cNvGrpSpPr/>
            <p:nvPr/>
          </p:nvGrpSpPr>
          <p:grpSpPr>
            <a:xfrm>
              <a:off x="9798279" y="1922341"/>
              <a:ext cx="622285" cy="622285"/>
              <a:chOff x="974864" y="1889680"/>
              <a:chExt cx="2365662" cy="2365662"/>
            </a:xfrm>
            <a:noFill/>
          </p:grpSpPr>
          <p:sp>
            <p:nvSpPr>
              <p:cNvPr id="83" name="Овал 82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974864" y="1889680"/>
                <a:ext cx="2365662" cy="2365662"/>
              </a:xfrm>
              <a:prstGeom prst="ellipse">
                <a:avLst/>
              </a:prstGeom>
              <a:solidFill>
                <a:schemeClr val="bg1"/>
              </a:solidFill>
              <a:ln w="19050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4" name="Овал 8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161316" y="2085384"/>
                <a:ext cx="1982959" cy="1982959"/>
              </a:xfrm>
              <a:prstGeom prst="ellipse">
                <a:avLst/>
              </a:prstGeom>
              <a:grpFill/>
              <a:ln w="285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7435" name="Объект 16"/>
            <p:cNvSpPr txBox="1">
              <a:spLocks/>
            </p:cNvSpPr>
            <p:nvPr/>
          </p:nvSpPr>
          <p:spPr bwMode="auto">
            <a:xfrm>
              <a:off x="9589914" y="2015290"/>
              <a:ext cx="1034743" cy="1015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en-US" sz="2400" dirty="0">
                  <a:solidFill>
                    <a:srgbClr val="3C3837"/>
                  </a:solidFill>
                  <a:latin typeface="Calibri" pitchFamily="34" charset="0"/>
                </a:rPr>
                <a:t>x2</a:t>
              </a:r>
              <a:endParaRPr lang="ru-RU" sz="2400" dirty="0">
                <a:solidFill>
                  <a:srgbClr val="3C3837"/>
                </a:solidFill>
                <a:latin typeface="Calibri" pitchFamily="34" charset="0"/>
              </a:endParaRPr>
            </a:p>
          </p:txBody>
        </p:sp>
      </p:grpSp>
      <p:pic>
        <p:nvPicPr>
          <p:cNvPr id="17429" name="Рисунок 8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6424" y="2994022"/>
            <a:ext cx="538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Дуга 86">
            <a:extLst>
              <a:ext uri="{FF2B5EF4-FFF2-40B4-BE49-F238E27FC236}"/>
            </a:extLst>
          </p:cNvPr>
          <p:cNvSpPr/>
          <p:nvPr/>
        </p:nvSpPr>
        <p:spPr>
          <a:xfrm rot="5741020" flipH="1" flipV="1">
            <a:off x="3919837" y="1191874"/>
            <a:ext cx="3902297" cy="5152912"/>
          </a:xfrm>
          <a:prstGeom prst="arc">
            <a:avLst>
              <a:gd name="adj1" fmla="val 16783985"/>
              <a:gd name="adj2" fmla="val 6094629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8" name="Дуга 87">
            <a:extLst>
              <a:ext uri="{FF2B5EF4-FFF2-40B4-BE49-F238E27FC236}"/>
            </a:extLst>
          </p:cNvPr>
          <p:cNvSpPr/>
          <p:nvPr/>
        </p:nvSpPr>
        <p:spPr>
          <a:xfrm rot="5741020" flipH="1" flipV="1">
            <a:off x="4037758" y="2259011"/>
            <a:ext cx="2939926" cy="3465521"/>
          </a:xfrm>
          <a:prstGeom prst="arc">
            <a:avLst>
              <a:gd name="adj1" fmla="val 17850449"/>
              <a:gd name="adj2" fmla="val 6345014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9" name="Дуга 88">
            <a:extLst>
              <a:ext uri="{FF2B5EF4-FFF2-40B4-BE49-F238E27FC236}"/>
            </a:extLst>
          </p:cNvPr>
          <p:cNvSpPr/>
          <p:nvPr/>
        </p:nvSpPr>
        <p:spPr>
          <a:xfrm rot="5741020" flipH="1" flipV="1">
            <a:off x="4073946" y="3036203"/>
            <a:ext cx="2499944" cy="2047236"/>
          </a:xfrm>
          <a:prstGeom prst="arc">
            <a:avLst>
              <a:gd name="adj1" fmla="val 19376466"/>
              <a:gd name="adj2" fmla="val 6486695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433" name="Заголовок 1"/>
          <p:cNvSpPr txBox="1">
            <a:spLocks/>
          </p:cNvSpPr>
          <p:nvPr/>
        </p:nvSpPr>
        <p:spPr bwMode="auto">
          <a:xfrm>
            <a:off x="2928926" y="3786190"/>
            <a:ext cx="2214578" cy="62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800" b="1" dirty="0">
                <a:solidFill>
                  <a:schemeClr val="tx1"/>
                </a:solidFill>
              </a:rPr>
              <a:t>Не более </a:t>
            </a:r>
            <a:r>
              <a:rPr lang="ru-RU" sz="2800" b="1" dirty="0" smtClean="0">
                <a:solidFill>
                  <a:schemeClr val="tx1"/>
                </a:solidFill>
              </a:rPr>
              <a:t>5-7 </a:t>
            </a:r>
            <a:r>
              <a:rPr lang="ru-RU" sz="2800" b="1" dirty="0">
                <a:solidFill>
                  <a:schemeClr val="tx1"/>
                </a:solidFill>
              </a:rPr>
              <a:t>задач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28596" y="548680"/>
            <a:ext cx="8229600" cy="5943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Примеры: 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928662" y="1357298"/>
            <a:ext cx="7786774" cy="47863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u="sng" dirty="0" smtClean="0"/>
              <a:t>Цель:</a:t>
            </a:r>
            <a:r>
              <a:rPr lang="ru-RU" sz="2400" b="1" dirty="0" smtClean="0"/>
              <a:t> </a:t>
            </a:r>
            <a:r>
              <a:rPr lang="ru-RU" sz="2400" dirty="0" smtClean="0"/>
              <a:t>Создание системы поддержки талантливых и  одаренных  детей в условиях МОУ СОШ № 5.</a:t>
            </a:r>
          </a:p>
          <a:p>
            <a:pPr marL="0" indent="0">
              <a:buNone/>
            </a:pPr>
            <a:r>
              <a:rPr lang="ru-RU" sz="2400" b="1" u="sng" dirty="0" smtClean="0"/>
              <a:t>Задачи:</a:t>
            </a:r>
            <a:r>
              <a:rPr lang="ru-RU" sz="2400" b="1" dirty="0" smtClean="0"/>
              <a:t>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Совершенствовать  систему работы с талантливыми</a:t>
            </a:r>
          </a:p>
          <a:p>
            <a:pPr marL="0" indent="0">
              <a:buNone/>
            </a:pPr>
            <a:r>
              <a:rPr lang="ru-RU" sz="2400" dirty="0" smtClean="0"/>
              <a:t>и одаренными детьми направленную  на развитие интеллектуальных и творческих способностей.</a:t>
            </a:r>
          </a:p>
          <a:p>
            <a:pPr marL="0" indent="0">
              <a:buNone/>
            </a:pPr>
            <a:r>
              <a:rPr lang="ru-RU" sz="2400" dirty="0" smtClean="0"/>
              <a:t>2. Повысить   профессиональные  компетенции учителей </a:t>
            </a:r>
          </a:p>
          <a:p>
            <a:pPr marL="0" indent="0">
              <a:buNone/>
            </a:pPr>
            <a:r>
              <a:rPr lang="ru-RU" sz="2400" dirty="0" smtClean="0"/>
              <a:t>при введении   работы с талантливыми и одарёнными детьми.</a:t>
            </a:r>
          </a:p>
          <a:p>
            <a:pPr marL="0" indent="0">
              <a:buNone/>
            </a:pPr>
            <a:r>
              <a:rPr lang="ru-RU" sz="2400" dirty="0" smtClean="0"/>
              <a:t>3. Привлечь родителей к организации деятельности совместно с детьми.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457950" cy="64245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Ещё пример: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" y="1484784"/>
            <a:ext cx="8115300" cy="468051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u="sng" dirty="0" smtClean="0">
                <a:latin typeface="Franklin Gothic Book"/>
              </a:rPr>
              <a:t>Цель</a:t>
            </a:r>
            <a:r>
              <a:rPr lang="ru-RU" sz="2900" dirty="0" smtClean="0">
                <a:latin typeface="Franklin Gothic Book"/>
              </a:rPr>
              <a:t> - создание </a:t>
            </a:r>
            <a:r>
              <a:rPr lang="ru-RU" sz="2900" dirty="0">
                <a:latin typeface="Franklin Gothic Book"/>
              </a:rPr>
              <a:t>эффективной системы противодействия домашнему насилию посредством формирования профессионального сообщества специалистов по профилактике и оказанию помощи семьям в ситуациях домашнего насилия на территории Амурской </a:t>
            </a:r>
            <a:r>
              <a:rPr lang="ru-RU" sz="2900" dirty="0" smtClean="0">
                <a:latin typeface="Franklin Gothic Book"/>
              </a:rPr>
              <a:t>области</a:t>
            </a:r>
          </a:p>
          <a:p>
            <a:pPr marL="0" indent="0">
              <a:buNone/>
            </a:pPr>
            <a:r>
              <a:rPr lang="ru-RU" sz="2900" u="sng" dirty="0" smtClean="0">
                <a:latin typeface="Franklin Gothic Book"/>
              </a:rPr>
              <a:t>Задачи:</a:t>
            </a:r>
            <a:endParaRPr lang="ru-RU" sz="2900" u="sng" dirty="0">
              <a:latin typeface="Franklin Gothic Book"/>
            </a:endParaRPr>
          </a:p>
          <a:p>
            <a:pPr marL="0" indent="0">
              <a:buNone/>
            </a:pPr>
            <a:r>
              <a:rPr lang="ru-RU" sz="2900" dirty="0" smtClean="0">
                <a:latin typeface="Franklin Gothic Book"/>
              </a:rPr>
              <a:t>1.Обучить </a:t>
            </a:r>
            <a:r>
              <a:rPr lang="ru-RU" sz="2900" dirty="0">
                <a:latin typeface="Franklin Gothic Book"/>
              </a:rPr>
              <a:t>студентов 1-3 курсов факультета социальных наук Амурского государственного университета методам работы с семьями группы риска и с пострадавшими от домашнего насилия, а так же способствовать повышению уровня духовно-нравственного, ценностного отношения к семье.</a:t>
            </a:r>
          </a:p>
          <a:p>
            <a:pPr marL="0" indent="0">
              <a:buNone/>
            </a:pPr>
            <a:r>
              <a:rPr lang="ru-RU" sz="2900" dirty="0">
                <a:latin typeface="Franklin Gothic Book"/>
              </a:rPr>
              <a:t>2.Повысить уровень компетентности специалистов комплексных центров социального обслуживания населения, социальных приютов для детей и социально реабилитационных центров для несовершеннолетних Амурской области в вопросах своевременного выявления и реабилитации жертв насилия и жестокого обращения.</a:t>
            </a:r>
          </a:p>
          <a:p>
            <a:pPr marL="0" indent="0">
              <a:buNone/>
            </a:pPr>
            <a:r>
              <a:rPr lang="ru-RU" sz="2900" dirty="0">
                <a:latin typeface="Franklin Gothic Book"/>
              </a:rPr>
              <a:t>3.Консолидировать усилия всех заинтересованных ведомств, для выработки единого подхода к решению проблемы домашнего насилия в Амурской области.</a:t>
            </a:r>
          </a:p>
          <a:p>
            <a:pPr marL="0" indent="0">
              <a:buNone/>
            </a:pPr>
            <a:r>
              <a:rPr lang="ru-RU" sz="2900" dirty="0">
                <a:latin typeface="Franklin Gothic Book"/>
              </a:rPr>
              <a:t>4.Привлечь внимание населения Амурской области к проблеме домашнего насилия.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5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700" y="764705"/>
            <a:ext cx="6144716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Партнеры проекта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2708920"/>
            <a:ext cx="6798736" cy="3226212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Franklin Gothic Book"/>
              </a:rPr>
              <a:t>В данном поле можно указать названия организаций, имена и должности лиц, готовых оказать поддержку в реализации заявленного проекта. Поддержку проекта желательно подтвердить актуальными документами от указанных партнеров. </a:t>
            </a:r>
            <a:endParaRPr lang="ru-RU" dirty="0" smtClean="0">
              <a:latin typeface="Franklin Gothic Book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Franklin Gothic Book"/>
              </a:rPr>
              <a:t>ВАЖНО: в письмах от партнёров конкретно прописывать что партнёр делает для реализации вашего проекта, какую КОНКРЕКТНУЮ помощь оказывает</a:t>
            </a:r>
          </a:p>
          <a:p>
            <a:r>
              <a:rPr lang="ru-RU" dirty="0" smtClean="0">
                <a:latin typeface="Franklin Gothic Book"/>
              </a:rPr>
              <a:t>Если у вас нет партнёров, значит это не СОЦИАЛЬНЫЙ проект.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9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Участниками конкурсов могут выступать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sz="3600" dirty="0" smtClean="0"/>
              <a:t>НКО, зарегистрированные не менее чем за 6 месяцев до подачи заявки </a:t>
            </a:r>
          </a:p>
          <a:p>
            <a:pPr algn="just"/>
            <a:r>
              <a:rPr lang="ru-RU" dirty="0"/>
              <a:t>Тема конкурса:  формированию системы мотивации </a:t>
            </a:r>
            <a:r>
              <a:rPr lang="ru-RU" dirty="0" smtClean="0"/>
              <a:t>граждан к </a:t>
            </a:r>
            <a:r>
              <a:rPr lang="ru-RU" dirty="0"/>
              <a:t>здоровому образу жизни, включая здоровое питание и отказ от вредных привычек</a:t>
            </a: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u="sng" dirty="0" smtClean="0"/>
              <a:t>Заявки </a:t>
            </a:r>
            <a:r>
              <a:rPr lang="ru-RU" u="sng" dirty="0" smtClean="0"/>
              <a:t>принимаются до </a:t>
            </a:r>
            <a:r>
              <a:rPr lang="ru-RU" u="sng" dirty="0" smtClean="0"/>
              <a:t>25 </a:t>
            </a:r>
            <a:r>
              <a:rPr lang="ru-RU" u="sng" dirty="0"/>
              <a:t>марта </a:t>
            </a:r>
            <a:r>
              <a:rPr lang="ru-RU" u="sng" dirty="0" smtClean="0"/>
              <a:t>2021 </a:t>
            </a:r>
            <a:r>
              <a:rPr lang="ru-RU" u="sng" dirty="0"/>
              <a:t>года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073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853954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Целевая аудитория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285852" y="1214422"/>
            <a:ext cx="7500990" cy="22860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dirty="0" smtClean="0"/>
              <a:t>– это группа людей, выделенная по определенным признакам (параметрам), на которую направлено воздействие проекта. Целевых групп может быть несколько, укажите все.</a:t>
            </a:r>
          </a:p>
          <a:p>
            <a:endParaRPr lang="ru-RU" sz="3600" dirty="0" smtClean="0"/>
          </a:p>
        </p:txBody>
      </p:sp>
      <p:pic>
        <p:nvPicPr>
          <p:cNvPr id="5" name="Рисунок 4" descr="unname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212976"/>
            <a:ext cx="4572032" cy="319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8680"/>
            <a:ext cx="8229600" cy="880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Характеристики: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511396193"/>
              </p:ext>
            </p:extLst>
          </p:nvPr>
        </p:nvGraphicFramePr>
        <p:xfrm>
          <a:off x="1500166" y="15001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658050" cy="1224135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сопровождение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Franklin Gothic Book"/>
              </a:rPr>
              <a:t>необходимо </a:t>
            </a:r>
            <a:r>
              <a:rPr lang="ru-RU" dirty="0">
                <a:latin typeface="Franklin Gothic Book"/>
              </a:rPr>
              <a:t>отразить, каким образом будет организовано освещение мероприятий проекта в СМИ и в сети Интернет, в том числе описать договоренности с представителями СМИ (если они имеются). </a:t>
            </a:r>
          </a:p>
          <a:p>
            <a:r>
              <a:rPr lang="ru-RU" dirty="0">
                <a:latin typeface="Franklin Gothic Book"/>
              </a:rPr>
              <a:t>Здесь же можно указать ссылки на ресурсы проекта в сети Интернет</a:t>
            </a:r>
            <a:r>
              <a:rPr lang="ru-RU" dirty="0"/>
              <a:t>. </a:t>
            </a:r>
          </a:p>
          <a:p>
            <a:r>
              <a:rPr lang="ru-RU" b="1" dirty="0" smtClean="0"/>
              <a:t>ОБЯЗАТЕЛЬНО!</a:t>
            </a:r>
            <a:r>
              <a:rPr lang="ru-RU" dirty="0" smtClean="0"/>
              <a:t> Отразить в количественных результатах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8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28596" y="476672"/>
            <a:ext cx="8229600" cy="6663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Результаты - ожидаемые итоги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928662" y="1214422"/>
            <a:ext cx="7572428" cy="4786346"/>
          </a:xfrm>
        </p:spPr>
        <p:txBody>
          <a:bodyPr>
            <a:normAutofit fontScale="85000" lnSpcReduction="10000"/>
          </a:bodyPr>
          <a:lstStyle/>
          <a:p>
            <a:r>
              <a:rPr lang="ru-RU" altLang="ru-RU" sz="2800" dirty="0" smtClean="0">
                <a:ea typeface="Verdana" pitchFamily="34" charset="0"/>
                <a:cs typeface="Verdana" pitchFamily="34" charset="0"/>
              </a:rPr>
              <a:t>Какие конкретные позитивные изменения произойдут у целевой группы в результате наших действий?</a:t>
            </a:r>
          </a:p>
          <a:p>
            <a:r>
              <a:rPr lang="ru-RU" altLang="ru-RU" sz="2800" dirty="0" smtClean="0">
                <a:ea typeface="Verdana" pitchFamily="34" charset="0"/>
                <a:cs typeface="Verdana" pitchFamily="34" charset="0"/>
              </a:rPr>
              <a:t>Каковы ожидаемые результаты, </a:t>
            </a:r>
            <a:r>
              <a:rPr lang="en-US" altLang="ru-RU" sz="2800" dirty="0" smtClean="0">
                <a:ea typeface="Verdana" pitchFamily="34" charset="0"/>
                <a:cs typeface="Verdana" pitchFamily="34" charset="0"/>
              </a:rPr>
              <a:t/>
            </a:r>
            <a:br>
              <a:rPr lang="en-US" altLang="ru-RU" sz="2800" dirty="0" smtClean="0">
                <a:ea typeface="Verdana" pitchFamily="34" charset="0"/>
                <a:cs typeface="Verdana" pitchFamily="34" charset="0"/>
              </a:rPr>
            </a:br>
            <a:r>
              <a:rPr lang="ru-RU" altLang="ru-RU" sz="2800" dirty="0" smtClean="0">
                <a:ea typeface="Verdana" pitchFamily="34" charset="0"/>
                <a:cs typeface="Verdana" pitchFamily="34" charset="0"/>
              </a:rPr>
              <a:t>их количественные и качественные характеристики?</a:t>
            </a:r>
          </a:p>
          <a:p>
            <a:r>
              <a:rPr lang="ru-RU" sz="2800" dirty="0" smtClean="0"/>
              <a:t>К описанию ожидаемых результатов необходимо подходить очень серьезно и ответственно, поскольку они являются критериями эффективности проекта.</a:t>
            </a:r>
          </a:p>
          <a:p>
            <a:r>
              <a:rPr lang="ru-RU" sz="2800" dirty="0"/>
              <a:t>Качественные результаты должны касаться всех целевых группы, которые заявлены в проекте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ВАЖНО!</a:t>
            </a:r>
            <a:r>
              <a:rPr lang="ru-RU" sz="2800" dirty="0"/>
              <a:t> Соотношение достигнутых качественных и количественных результатов со сметой </a:t>
            </a:r>
            <a:r>
              <a:rPr lang="ru-RU" sz="2800" dirty="0" smtClean="0"/>
              <a:t>проекта</a:t>
            </a:r>
            <a:endParaRPr lang="ru-RU" altLang="ru-RU" sz="2800" dirty="0" smtClean="0">
              <a:ea typeface="Verdana" pitchFamily="34" charset="0"/>
              <a:cs typeface="Verdana" pitchFamily="34" charset="0"/>
            </a:endParaRPr>
          </a:p>
          <a:p>
            <a:endParaRPr lang="ru-RU" altLang="ru-RU" sz="3600" dirty="0" smtClean="0">
              <a:ea typeface="Verdana" pitchFamily="34" charset="0"/>
              <a:cs typeface="Verdana" pitchFamily="34" charset="0"/>
            </a:endParaRPr>
          </a:p>
          <a:p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42910" y="620688"/>
            <a:ext cx="8229600" cy="66516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Какими должны быть результаты проекта?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56792"/>
            <a:ext cx="7572428" cy="439790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Количественные результаты- это количество людей, которые ощутят позитивные изменения после осуществления вашего проекта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Качественные результаты- это конкретные изменения, которых вы добьетесь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Пример: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714348" y="1142984"/>
            <a:ext cx="7858180" cy="4983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u="sng" dirty="0" smtClean="0"/>
              <a:t>Мероприятие</a:t>
            </a:r>
            <a:r>
              <a:rPr lang="ru-RU" sz="2000" u="sng" dirty="0" smtClean="0"/>
              <a:t>:</a:t>
            </a:r>
            <a:r>
              <a:rPr lang="ru-RU" sz="2000" dirty="0" smtClean="0"/>
              <a:t> Выездной обучающий курс  «Школа общественных технологий»</a:t>
            </a:r>
          </a:p>
          <a:p>
            <a:pPr marL="0" indent="0" algn="just">
              <a:buNone/>
            </a:pPr>
            <a:r>
              <a:rPr lang="ru-RU" sz="2000" b="1" u="sng" dirty="0" smtClean="0"/>
              <a:t>Результаты:</a:t>
            </a:r>
            <a:r>
              <a:rPr lang="ru-RU" sz="2000" b="1" dirty="0" smtClean="0"/>
              <a:t> </a:t>
            </a:r>
            <a:r>
              <a:rPr lang="ru-RU" sz="2000" dirty="0" smtClean="0"/>
              <a:t>Выездной обучающий курс  проведен на загородной базе в течение 5-ти дней, ежедневно занятия проводятся по 10 часов. </a:t>
            </a:r>
          </a:p>
          <a:p>
            <a:pPr marL="0" indent="0" algn="just">
              <a:buNone/>
            </a:pPr>
            <a:r>
              <a:rPr lang="ru-RU" sz="2000" dirty="0" smtClean="0"/>
              <a:t>В мероприятии приняли участие 28 человек, 5 специалистов.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2000" dirty="0" smtClean="0"/>
              <a:t>Участники получили навыки работы в команде, знания и методические материалы по правовым аспектам деятельности НКО, знания и навыки по финансовому управлению организацией, по связям с общественностью в НКО, привлечения ресурсов для своих организаций, знания по разработке, написанию и управлению социальными проектами,   узнали, как привлекать волонтеров  в организацию и как планировать с ними работу, научились разрабатывать, планировать и организовывать общественно значимые мероприятия.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548680"/>
            <a:ext cx="8229600" cy="17281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Пример: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827584" y="2492896"/>
            <a:ext cx="7387754" cy="3104613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Мероприятие:</a:t>
            </a:r>
            <a:r>
              <a:rPr lang="ru-RU" dirty="0" smtClean="0"/>
              <a:t> Проведение акции «Чистый двор» </a:t>
            </a:r>
          </a:p>
          <a:p>
            <a:pPr>
              <a:buNone/>
            </a:pPr>
            <a:r>
              <a:rPr lang="ru-RU" b="1" u="sng" dirty="0" smtClean="0"/>
              <a:t>Результаты:</a:t>
            </a:r>
            <a:r>
              <a:rPr lang="ru-RU" dirty="0" smtClean="0"/>
              <a:t> В акции приняли участие не менее 300 жителей поселка, 7 предприятий бизнеса. Вывезено 10 т. мусора; высажено 100 деревьев, рассада цветов,  в парке установлены 20 скамеек….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857224" y="476672"/>
            <a:ext cx="7564437" cy="5234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План реализации проекта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358246" cy="5143536"/>
          </a:xfrm>
        </p:spPr>
        <p:txBody>
          <a:bodyPr>
            <a:normAutofit/>
          </a:bodyPr>
          <a:lstStyle/>
          <a:p>
            <a:pPr marL="0" indent="354013">
              <a:buNone/>
            </a:pPr>
            <a:r>
              <a:rPr lang="ru-RU" sz="2800" dirty="0" smtClean="0"/>
              <a:t>Мероприятия проекта – инструмент для решения задач</a:t>
            </a:r>
          </a:p>
          <a:p>
            <a:pPr marL="0" indent="354013" algn="just">
              <a:spcBef>
                <a:spcPct val="0"/>
              </a:spcBef>
              <a:buNone/>
            </a:pPr>
            <a:r>
              <a:rPr lang="ru-RU" sz="2800" dirty="0" smtClean="0"/>
              <a:t>Обычно каждой задаче  соответствует не менее двух мероприятия;</a:t>
            </a:r>
          </a:p>
          <a:p>
            <a:pPr marL="0" indent="354013" algn="just">
              <a:spcBef>
                <a:spcPct val="0"/>
              </a:spcBef>
              <a:buNone/>
            </a:pPr>
            <a:r>
              <a:rPr lang="ru-RU" sz="2800" dirty="0" smtClean="0"/>
              <a:t>План должен быть реальным: как по срокам, так и по возможностям исполнителей;</a:t>
            </a:r>
          </a:p>
          <a:p>
            <a:pPr marL="0" indent="354013" algn="just">
              <a:spcBef>
                <a:spcPct val="0"/>
              </a:spcBef>
              <a:buNone/>
            </a:pPr>
            <a:r>
              <a:rPr lang="ru-RU" sz="2800" dirty="0" smtClean="0"/>
              <a:t>Желательно, чтобы план составлялся всеми членами команды проекта и был согласован с ними;</a:t>
            </a:r>
          </a:p>
          <a:p>
            <a:pPr marL="0" indent="354013" algn="just">
              <a:spcBef>
                <a:spcPct val="0"/>
              </a:spcBef>
              <a:buNone/>
            </a:pPr>
            <a:r>
              <a:rPr lang="ru-RU" sz="2800" dirty="0" smtClean="0"/>
              <a:t>План должен раскрывать пути решения конкретных задач.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9608"/>
            <a:ext cx="8229600" cy="1817263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00100" y="2564904"/>
            <a:ext cx="7143800" cy="257860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3600" b="1" i="1" dirty="0" smtClean="0"/>
              <a:t>Бюджет </a:t>
            </a:r>
            <a:r>
              <a:rPr lang="ru-RU" sz="3600" i="1" dirty="0" smtClean="0"/>
              <a:t>рекомендуется расписывать </a:t>
            </a:r>
            <a:r>
              <a:rPr lang="ru-RU" sz="3600" i="1" u="sng" dirty="0" smtClean="0"/>
              <a:t>после</a:t>
            </a:r>
            <a:r>
              <a:rPr lang="ru-RU" sz="3600" i="1" dirty="0" smtClean="0"/>
              <a:t> написания </a:t>
            </a:r>
            <a:r>
              <a:rPr lang="ru-RU" sz="3600" i="1" u="sng" dirty="0" smtClean="0"/>
              <a:t>текста</a:t>
            </a:r>
            <a:r>
              <a:rPr lang="ru-RU" sz="3600" i="1" dirty="0" smtClean="0"/>
              <a:t> проекта и составления </a:t>
            </a:r>
            <a:r>
              <a:rPr lang="ru-RU" sz="3600" i="1" u="sng" dirty="0" smtClean="0"/>
              <a:t>плана</a:t>
            </a:r>
            <a:r>
              <a:rPr lang="ru-RU" sz="3600" i="1" dirty="0" smtClean="0"/>
              <a:t> его реализации в двух вариантах: </a:t>
            </a:r>
            <a:r>
              <a:rPr lang="ru-RU" sz="3600" i="1" u="sng" dirty="0" smtClean="0"/>
              <a:t>общий</a:t>
            </a:r>
            <a:r>
              <a:rPr lang="ru-RU" sz="3600" i="1" dirty="0" smtClean="0"/>
              <a:t> бюджет проекта и бюджет </a:t>
            </a:r>
            <a:r>
              <a:rPr lang="ru-RU" sz="3600" i="1" u="sng" dirty="0" smtClean="0"/>
              <a:t>реализации каждого шага</a:t>
            </a:r>
            <a:r>
              <a:rPr lang="ru-RU" sz="3600" i="1" dirty="0" smtClean="0"/>
              <a:t>. </a:t>
            </a:r>
          </a:p>
          <a:p>
            <a:pPr algn="just">
              <a:lnSpc>
                <a:spcPct val="90000"/>
              </a:lnSpc>
            </a:pPr>
            <a:endParaRPr lang="ru-RU" sz="3600" b="1" i="1" dirty="0" smtClean="0"/>
          </a:p>
          <a:p>
            <a:pPr algn="just">
              <a:lnSpc>
                <a:spcPct val="90000"/>
              </a:lnSpc>
            </a:pPr>
            <a:endParaRPr lang="ru-RU" sz="3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683568" y="548680"/>
            <a:ext cx="8031836" cy="5616624"/>
          </a:xfrm>
        </p:spPr>
        <p:txBody>
          <a:bodyPr>
            <a:noAutofit/>
          </a:bodyPr>
          <a:lstStyle/>
          <a:p>
            <a:pPr marL="0" indent="269875">
              <a:buNone/>
            </a:pPr>
            <a:r>
              <a:rPr lang="ru-RU" sz="2000" dirty="0" smtClean="0"/>
              <a:t>1. Бюджет должен строго соответствовать содержательной части проекта. При изменении содержательной части проекта следует проверить бюджет на необходимость корректировок. </a:t>
            </a:r>
          </a:p>
          <a:p>
            <a:pPr marL="0" indent="269875">
              <a:buNone/>
            </a:pPr>
            <a:r>
              <a:rPr lang="ru-RU" sz="2000" dirty="0" smtClean="0"/>
              <a:t>2. Бюджет должен отвечать требованиям реалистичности, обоснованности, прозрачности, целевого использования, эффективности и полноты.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3. Корректное </a:t>
            </a:r>
            <a:r>
              <a:rPr lang="ru-RU" sz="2000" dirty="0"/>
              <a:t>составление бюджета проекта в значительной степени влияет на перспективы получения гранта, поскольку оценки заявки, связанные с бюджетом проекта, определяют от 35 до 40 баллов в значении рейтинга заявки. </a:t>
            </a:r>
          </a:p>
          <a:p>
            <a:pPr marL="0" indent="0">
              <a:buNone/>
            </a:pPr>
            <a:r>
              <a:rPr lang="ru-RU" sz="2000" dirty="0" smtClean="0"/>
              <a:t>    4. </a:t>
            </a:r>
            <a:r>
              <a:rPr lang="ru-RU" sz="2000" dirty="0"/>
              <a:t>Все статьи бюджета должны быть обоснованы и собственные средства и средства гранта. Бюджет рассматривается в комплексе</a:t>
            </a:r>
          </a:p>
          <a:p>
            <a:pPr marL="0" indent="269875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ОБЯЗАТЕЛЬНО !!!</a:t>
            </a:r>
          </a:p>
          <a:p>
            <a:r>
              <a:rPr lang="ru-RU" sz="2000" u="sng" dirty="0" smtClean="0"/>
              <a:t>Софинансирование </a:t>
            </a:r>
            <a:r>
              <a:rPr lang="ru-RU" sz="2000" u="sng" dirty="0"/>
              <a:t>со стороны </a:t>
            </a:r>
            <a:r>
              <a:rPr lang="ru-RU" sz="2000" u="sng" dirty="0" smtClean="0"/>
              <a:t>АВТОРОВ ПРОЕКТА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881" y="620688"/>
            <a:ext cx="8115300" cy="5616624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/>
              <a:t>	</a:t>
            </a:r>
            <a:endParaRPr lang="ru-RU" sz="3600" b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/>
              <a:t>	</a:t>
            </a:r>
            <a:r>
              <a:rPr lang="ru-RU" sz="5100" b="1" dirty="0"/>
              <a:t>ПРОЕКТ – это комплекс взаимосвязанных мероприятий, направленных на достижение конкретных общественно полезных результатов в рамках определённого срока и бюджета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sz="3600" b="1" dirty="0" smtClean="0">
              <a:solidFill>
                <a:srgbClr val="FF0000"/>
              </a:solidFill>
              <a:latin typeface="Franklin Gothic Book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5000" b="1" dirty="0" smtClean="0">
                <a:solidFill>
                  <a:srgbClr val="FF0000"/>
                </a:solidFill>
                <a:latin typeface="Franklin Gothic Book"/>
                <a:ea typeface="Verdana" panose="020B0604030504040204" pitchFamily="34" charset="0"/>
                <a:cs typeface="Verdana" panose="020B0604030504040204" pitchFamily="34" charset="0"/>
              </a:rPr>
              <a:t>Проект </a:t>
            </a:r>
            <a:r>
              <a:rPr lang="ru-RU" altLang="ru-RU" sz="5000" b="1" dirty="0">
                <a:solidFill>
                  <a:srgbClr val="FF0000"/>
                </a:solidFill>
                <a:latin typeface="Franklin Gothic Book"/>
                <a:ea typeface="Verdana" panose="020B0604030504040204" pitchFamily="34" charset="0"/>
                <a:cs typeface="Verdana" panose="020B0604030504040204" pitchFamily="34" charset="0"/>
              </a:rPr>
              <a:t>не существует в вакууме — он работает для конкретных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5000" b="1" dirty="0">
                <a:solidFill>
                  <a:srgbClr val="FF0000"/>
                </a:solidFill>
                <a:latin typeface="Franklin Gothic Book"/>
                <a:ea typeface="Verdana" panose="020B0604030504040204" pitchFamily="34" charset="0"/>
                <a:cs typeface="Verdana" panose="020B0604030504040204" pitchFamily="34" charset="0"/>
              </a:rPr>
              <a:t>людей, на конкретной площадке, на определенной территории и должен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5000" b="1" dirty="0">
                <a:solidFill>
                  <a:srgbClr val="FF0000"/>
                </a:solidFill>
                <a:latin typeface="Franklin Gothic Book"/>
                <a:ea typeface="Verdana" panose="020B0604030504040204" pitchFamily="34" charset="0"/>
                <a:cs typeface="Verdana" panose="020B0604030504040204" pitchFamily="34" charset="0"/>
              </a:rPr>
              <a:t>учитывать и решать местные запросы и особенности</a:t>
            </a:r>
            <a:r>
              <a:rPr lang="ru-RU" altLang="ru-RU" sz="5000" b="1" dirty="0" smtClean="0">
                <a:solidFill>
                  <a:srgbClr val="FF0000"/>
                </a:solidFill>
                <a:latin typeface="Franklin Gothic Book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sz="3600" b="1" dirty="0">
              <a:solidFill>
                <a:srgbClr val="FF0000"/>
              </a:solidFill>
              <a:latin typeface="Franklin Gothic Book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sz="3600" dirty="0">
              <a:solidFill>
                <a:srgbClr val="C00000"/>
              </a:solidFill>
              <a:latin typeface="Franklin Gothic Book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3600" dirty="0">
                <a:latin typeface="Franklin Gothic Book"/>
                <a:ea typeface="Verdana" panose="020B0604030504040204" pitchFamily="34" charset="0"/>
                <a:cs typeface="Verdana" panose="020B0604030504040204" pitchFamily="34" charset="0"/>
              </a:rPr>
              <a:t>В описании всё должно быть логично, последовательно и «цепляться» друг за друга </a:t>
            </a:r>
            <a:r>
              <a:rPr lang="ru-RU" altLang="ru-RU" sz="3600" dirty="0" smtClean="0">
                <a:latin typeface="Franklin Gothic Book"/>
                <a:ea typeface="Verdana" panose="020B0604030504040204" pitchFamily="34" charset="0"/>
                <a:cs typeface="Verdana" panose="020B0604030504040204" pitchFamily="34" charset="0"/>
              </a:rPr>
              <a:t>!!!!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sz="3600" dirty="0">
              <a:latin typeface="Franklin Gothic Book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ru-RU" sz="2900" dirty="0" smtClean="0"/>
              <a:t>	</a:t>
            </a:r>
            <a:r>
              <a:rPr lang="ru-RU" sz="7000" b="1" dirty="0"/>
              <a:t>Конечной целью </a:t>
            </a:r>
            <a:r>
              <a:rPr lang="ru-RU" sz="7000" b="1" dirty="0" smtClean="0"/>
              <a:t>проекта является </a:t>
            </a:r>
            <a:r>
              <a:rPr lang="ru-RU" sz="7000" b="1" dirty="0"/>
              <a:t>содействие повышению качества жизни </a:t>
            </a:r>
            <a:r>
              <a:rPr lang="ru-RU" sz="7000" b="1" dirty="0" smtClean="0"/>
              <a:t>жителей населенного </a:t>
            </a:r>
            <a:r>
              <a:rPr lang="ru-RU" sz="7000" b="1" dirty="0"/>
              <a:t>пункта</a:t>
            </a:r>
            <a:endParaRPr lang="ru-RU" sz="7000" b="1" dirty="0" smtClean="0"/>
          </a:p>
          <a:p>
            <a:pPr marL="0" indent="0" algn="just">
              <a:buNone/>
            </a:pPr>
            <a:r>
              <a:rPr lang="ru-RU" dirty="0" smtClean="0"/>
              <a:t>	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14377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56944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Календарный план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7560840" cy="453650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FF0000"/>
                </a:solidFill>
                <a:latin typeface="Franklin Gothic Book"/>
              </a:rPr>
              <a:t>Комплекс мероприятий, с помощью которых будет реализован проект и мы достигнем поставленной цели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latin typeface="Franklin Gothic Book"/>
              </a:rPr>
              <a:t>В этом разделе Вы должны перечислить все мероприятия проекта, необходимые для его успешной реализации.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latin typeface="Franklin Gothic Book"/>
              </a:rPr>
              <a:t>Каждое мероприятие календарного плана должно быть направлено на решение </a:t>
            </a:r>
            <a:r>
              <a:rPr lang="ru-RU" sz="1800" dirty="0" smtClean="0">
                <a:latin typeface="Franklin Gothic Book"/>
              </a:rPr>
              <a:t>задач. </a:t>
            </a:r>
            <a:r>
              <a:rPr lang="ru-RU" sz="1800" b="1" u="sng" dirty="0" smtClean="0">
                <a:latin typeface="Franklin Gothic Book"/>
              </a:rPr>
              <a:t>Одна задача = минимум 2 мероприятия.</a:t>
            </a:r>
            <a:endParaRPr lang="ru-RU" sz="1800" b="1" u="sng" dirty="0">
              <a:latin typeface="Franklin Gothic Book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latin typeface="Franklin Gothic Book"/>
              </a:rPr>
              <a:t>Описание мероприятия должно включать подробную информацию о том, каким образом оно будет реализовано, для какой целевой группы.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latin typeface="Franklin Gothic Book"/>
              </a:rPr>
              <a:t>Необходимо указание сроков и </a:t>
            </a:r>
            <a:r>
              <a:rPr lang="ru-RU" sz="1800" b="1" u="sng" dirty="0">
                <a:latin typeface="Franklin Gothic Book"/>
              </a:rPr>
              <a:t>конкретных результатов </a:t>
            </a:r>
            <a:r>
              <a:rPr lang="ru-RU" sz="1800" dirty="0">
                <a:latin typeface="Franklin Gothic Book"/>
              </a:rPr>
              <a:t>(согласно количественным показателям) по итогам каждого мероприятия.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993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836712"/>
            <a:ext cx="7452785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Дальнейшее развитие проекта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Franklin Gothic Book"/>
              </a:rPr>
              <a:t>Необходимо указать</a:t>
            </a:r>
            <a:r>
              <a:rPr lang="ru-RU" dirty="0">
                <a:latin typeface="Franklin Gothic Book"/>
              </a:rPr>
              <a:t>, будет ли продолжена деятельность организации в том же направлении после завершения грантового финансирования. </a:t>
            </a:r>
            <a:endParaRPr lang="ru-RU" dirty="0" smtClean="0">
              <a:latin typeface="Franklin Gothic Book"/>
            </a:endParaRPr>
          </a:p>
          <a:p>
            <a:pPr marL="0" indent="0">
              <a:buNone/>
            </a:pPr>
            <a:r>
              <a:rPr lang="ru-RU" dirty="0" smtClean="0">
                <a:latin typeface="Franklin Gothic Book"/>
              </a:rPr>
              <a:t>Есть </a:t>
            </a:r>
            <a:r>
              <a:rPr lang="ru-RU" dirty="0">
                <a:latin typeface="Franklin Gothic Book"/>
              </a:rPr>
              <a:t>ли для этого возможности и какие? Какой социальный эффект ожидается от продолжения выбранной деятельности?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2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оценки проекта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(самостоятельно оценить написанный проект)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19204"/>
            <a:ext cx="7704855" cy="416212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Актуальность и социальная </a:t>
            </a:r>
            <a:r>
              <a:rPr lang="ru-RU" dirty="0" smtClean="0"/>
              <a:t>значимость;</a:t>
            </a:r>
            <a:endParaRPr lang="ru-RU" dirty="0" smtClean="0"/>
          </a:p>
          <a:p>
            <a:r>
              <a:rPr lang="ru-RU" dirty="0" smtClean="0"/>
              <a:t>Соотношение </a:t>
            </a:r>
            <a:r>
              <a:rPr lang="ru-RU" dirty="0" smtClean="0"/>
              <a:t>мероприятий </a:t>
            </a:r>
            <a:r>
              <a:rPr lang="ru-RU" dirty="0" smtClean="0"/>
              <a:t>проекта его целям и задачам;</a:t>
            </a:r>
          </a:p>
          <a:p>
            <a:r>
              <a:rPr lang="ru-RU" dirty="0" smtClean="0"/>
              <a:t>Оригинальность проекта, его инновационный характер;</a:t>
            </a:r>
          </a:p>
          <a:p>
            <a:r>
              <a:rPr lang="ru-RU" dirty="0" smtClean="0"/>
              <a:t>Соотношение и обоснованность планируемых расходов на реализацию проекта и его ожидаемых результатов, измеримость и достижимость таких результатов;</a:t>
            </a:r>
          </a:p>
          <a:p>
            <a:r>
              <a:rPr lang="ru-RU" dirty="0" smtClean="0"/>
              <a:t>Собственные или привлечённые средства для реализации проекта;</a:t>
            </a:r>
          </a:p>
          <a:p>
            <a:r>
              <a:rPr lang="ru-RU" dirty="0" smtClean="0"/>
              <a:t>Перспектива дальнейшего развития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3002167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1934" y="1628801"/>
            <a:ext cx="5308866" cy="18002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заявка – это ваш переговорщик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1934" y="3501008"/>
            <a:ext cx="5308866" cy="180020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Имейте в виду, что </a:t>
            </a:r>
            <a:r>
              <a:rPr lang="ru-RU" sz="2800" b="1" u="sng" dirty="0"/>
              <a:t>эксперты </a:t>
            </a:r>
            <a:r>
              <a:rPr lang="ru-RU" sz="2800" b="1" u="sng" dirty="0" smtClean="0"/>
              <a:t>будут </a:t>
            </a:r>
            <a:r>
              <a:rPr lang="ru-RU" sz="2800" b="1" u="sng" dirty="0"/>
              <a:t>изучать </a:t>
            </a:r>
            <a:r>
              <a:rPr lang="ru-RU" dirty="0"/>
              <a:t>и обсуждать не вашу замечательную организацию и даже не Ваш проект, </a:t>
            </a:r>
            <a:r>
              <a:rPr lang="ru-RU" sz="2100" dirty="0"/>
              <a:t>а </a:t>
            </a:r>
            <a:r>
              <a:rPr lang="ru-RU" sz="3000" b="1" u="sng" dirty="0"/>
              <a:t>вашу заявку</a:t>
            </a:r>
            <a:r>
              <a:rPr lang="ru-RU" dirty="0"/>
              <a:t>, т.е. слова, написанные на бумаге; прекрасный проект описанный невнятно поддержки не получит.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2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786050" y="142852"/>
            <a:ext cx="6000775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Социальный проект… 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857224" y="1571612"/>
            <a:ext cx="8072494" cy="2857520"/>
          </a:xfrm>
          <a:noFill/>
          <a:ln w="28575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Font typeface="Arial" charset="0"/>
              <a:buNone/>
            </a:pPr>
            <a:r>
              <a:rPr lang="ru-RU" altLang="ru-RU" sz="36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– </a:t>
            </a:r>
            <a:r>
              <a:rPr lang="ru-RU" altLang="ru-RU" sz="3600" u="sng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комплекс действий </a:t>
            </a:r>
            <a:r>
              <a:rPr lang="ru-RU" altLang="ru-RU" sz="36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и мероприятий направленных на </a:t>
            </a:r>
            <a:r>
              <a:rPr lang="ru-RU" altLang="ru-RU" sz="3600" u="sng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достижение цели</a:t>
            </a:r>
            <a:r>
              <a:rPr lang="ru-RU" altLang="ru-RU" sz="36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и получение заранее запланированных результатов  для </a:t>
            </a:r>
            <a:r>
              <a:rPr lang="ru-RU" altLang="ru-RU" sz="3600" u="sng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изменения</a:t>
            </a:r>
            <a:r>
              <a:rPr lang="ru-RU" altLang="ru-RU" sz="36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существующей </a:t>
            </a:r>
            <a:r>
              <a:rPr lang="ru-RU" altLang="ru-RU" sz="3600" u="sng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социальной проблемы</a:t>
            </a:r>
            <a:r>
              <a:rPr lang="ru-RU" altLang="ru-RU" sz="36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.</a:t>
            </a:r>
            <a:endParaRPr lang="ru-RU" sz="3600" dirty="0" smtClean="0">
              <a:solidFill>
                <a:schemeClr val="tx1"/>
              </a:solidFill>
            </a:endParaRPr>
          </a:p>
        </p:txBody>
      </p:sp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1214414" y="4857760"/>
            <a:ext cx="6357982" cy="10556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C0000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800" b="1" i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Ограничен ресурсами, временем, территорией и командой проекта.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285852" y="620688"/>
            <a:ext cx="6643734" cy="1080120"/>
          </a:xfrm>
        </p:spPr>
        <p:txBody>
          <a:bodyPr>
            <a:noAutofit/>
          </a:bodyPr>
          <a:lstStyle/>
          <a:p>
            <a:r>
              <a:rPr lang="ru-RU" altLang="ru-RU" b="1" dirty="0" smtClean="0">
                <a:solidFill>
                  <a:srgbClr val="3C3837"/>
                </a:solidFill>
                <a:latin typeface="Times New Roman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ru-RU" b="1" dirty="0" smtClean="0">
                <a:solidFill>
                  <a:srgbClr val="3C3837"/>
                </a:solidFill>
                <a:latin typeface="Times New Roman" pitchFamily="18" charset="0"/>
                <a:ea typeface="Verdana" pitchFamily="34" charset="0"/>
                <a:cs typeface="Verdana" pitchFamily="34" charset="0"/>
              </a:rPr>
            </a:br>
            <a:r>
              <a:rPr lang="ru-RU" altLang="ru-RU" b="1" dirty="0" smtClean="0">
                <a:solidFill>
                  <a:srgbClr val="3C3837"/>
                </a:solidFill>
                <a:latin typeface="Times New Roman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ru-RU" b="1" dirty="0" smtClean="0">
                <a:solidFill>
                  <a:srgbClr val="3C3837"/>
                </a:solidFill>
                <a:latin typeface="Times New Roman" pitchFamily="18" charset="0"/>
                <a:ea typeface="Verdana" pitchFamily="34" charset="0"/>
                <a:cs typeface="Verdana" pitchFamily="34" charset="0"/>
              </a:rPr>
            </a:b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Verdana" pitchFamily="34" charset="0"/>
              </a:rPr>
              <a:t>Что важнее всего в </a:t>
            </a:r>
            <a:b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Verdana" pitchFamily="34" charset="0"/>
              </a:rPr>
            </a:b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Verdana" pitchFamily="34" charset="0"/>
              </a:rPr>
              <a:t>социальном проекте?</a:t>
            </a:r>
            <a:b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Verdana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214414" y="1857364"/>
            <a:ext cx="6829444" cy="2357454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11113">
              <a:buNone/>
            </a:pPr>
            <a:r>
              <a:rPr lang="ru-RU" altLang="ru-RU" sz="36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Проект должен </a:t>
            </a:r>
            <a:r>
              <a:rPr lang="ru-RU" altLang="ru-RU" sz="3600" u="sng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менять</a:t>
            </a:r>
            <a:r>
              <a:rPr lang="ru-RU" altLang="ru-RU" sz="36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жизнь людей на территории </a:t>
            </a:r>
            <a:r>
              <a:rPr lang="ru-RU" altLang="ru-RU" sz="3600" u="sng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к лучшему </a:t>
            </a:r>
            <a:r>
              <a:rPr lang="ru-RU" altLang="ru-RU" sz="36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и </a:t>
            </a:r>
            <a:r>
              <a:rPr lang="ru-RU" altLang="ru-RU" sz="3600" u="sng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решать</a:t>
            </a:r>
            <a:r>
              <a:rPr lang="ru-RU" altLang="ru-RU" sz="36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заявленную в проекте </a:t>
            </a:r>
            <a:r>
              <a:rPr lang="ru-RU" altLang="ru-RU" sz="3600" u="sng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проблему</a:t>
            </a:r>
            <a:r>
              <a:rPr lang="ru-RU" altLang="ru-RU" sz="36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!</a:t>
            </a:r>
          </a:p>
        </p:txBody>
      </p:sp>
      <p:pic>
        <p:nvPicPr>
          <p:cNvPr id="5" name="Рисунок 4" descr="kak-reshaet-tipichnye-problemy-programmist-Google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lum contrast="40000"/>
          </a:blip>
          <a:stretch>
            <a:fillRect/>
          </a:stretch>
        </p:blipFill>
        <p:spPr>
          <a:xfrm>
            <a:off x="2357422" y="3714752"/>
            <a:ext cx="5596122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34" y="692696"/>
            <a:ext cx="8229600" cy="59315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 – это цепь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действий или мероприятий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214414" y="1643050"/>
            <a:ext cx="6643734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i="1" dirty="0" smtClean="0"/>
              <a:t>связанных одной целью и задачами</a:t>
            </a:r>
          </a:p>
          <a:p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2643182"/>
            <a:ext cx="6643734" cy="11918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/>
              <a:t>направленных на достижение определенных результатов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4414" y="4143380"/>
            <a:ext cx="6643734" cy="6469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/>
              <a:t>ограниченных во времени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5072074"/>
            <a:ext cx="6643734" cy="11918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/>
              <a:t>выполняемых определенным кругом людей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2F1966-DC56-9E40-85D6-846093651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6"/>
            <a:ext cx="7515249" cy="7969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Конструируем проект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BA6FF57C-69A6-4548-8DD8-5872221869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488553"/>
              </p:ext>
            </p:extLst>
          </p:nvPr>
        </p:nvGraphicFramePr>
        <p:xfrm>
          <a:off x="628650" y="1422400"/>
          <a:ext cx="7420476" cy="4506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289527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Краткое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проекта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(деятельность в рамках проекта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490135"/>
            <a:ext cx="7776863" cy="3675169"/>
          </a:xfrm>
        </p:spPr>
        <p:txBody>
          <a:bodyPr>
            <a:normAutofit/>
          </a:bodyPr>
          <a:lstStyle/>
          <a:p>
            <a:r>
              <a:rPr lang="ru-RU" dirty="0">
                <a:latin typeface="Franklin Gothic Book"/>
              </a:rPr>
              <a:t>Краткая текстовая презентация проекта </a:t>
            </a:r>
            <a:r>
              <a:rPr lang="ru-RU" dirty="0" smtClean="0">
                <a:latin typeface="Franklin Gothic Book"/>
              </a:rPr>
              <a:t>может </a:t>
            </a:r>
            <a:r>
              <a:rPr lang="ru-RU" dirty="0">
                <a:latin typeface="Franklin Gothic Book"/>
              </a:rPr>
              <a:t>содержать: </a:t>
            </a:r>
          </a:p>
          <a:p>
            <a:pPr marL="0" indent="0">
              <a:buNone/>
            </a:pPr>
            <a:r>
              <a:rPr lang="ru-RU" dirty="0">
                <a:latin typeface="Franklin Gothic Book"/>
              </a:rPr>
              <a:t>1) описание основной идеи проекта и конкретных действий по его реализации </a:t>
            </a:r>
            <a:r>
              <a:rPr lang="ru-RU" dirty="0">
                <a:solidFill>
                  <a:schemeClr val="accent1"/>
                </a:solidFill>
                <a:latin typeface="Franklin Gothic Book"/>
              </a:rPr>
              <a:t>(без обоснования актуальности и социальной значимости)</a:t>
            </a:r>
            <a:r>
              <a:rPr lang="ru-RU" dirty="0">
                <a:latin typeface="Franklin Gothic Book"/>
              </a:rPr>
              <a:t>; </a:t>
            </a:r>
          </a:p>
          <a:p>
            <a:pPr marL="0" indent="0">
              <a:buNone/>
            </a:pPr>
            <a:r>
              <a:rPr lang="ru-RU" dirty="0">
                <a:latin typeface="Franklin Gothic Book"/>
              </a:rPr>
              <a:t>2) указание целевой аудитории; </a:t>
            </a:r>
          </a:p>
          <a:p>
            <a:pPr marL="0" indent="0">
              <a:buNone/>
            </a:pPr>
            <a:r>
              <a:rPr lang="ru-RU" dirty="0">
                <a:latin typeface="Franklin Gothic Book"/>
              </a:rPr>
              <a:t>3) наиболее значимые ожидаемые результаты.</a:t>
            </a:r>
          </a:p>
          <a:p>
            <a:pPr marL="0" indent="0" algn="ctr">
              <a:buNone/>
            </a:pPr>
            <a:r>
              <a:rPr lang="ru-RU" u="sng" dirty="0" smtClean="0"/>
              <a:t>Не более </a:t>
            </a:r>
            <a:r>
              <a:rPr lang="ru-RU" u="sng" dirty="0" smtClean="0"/>
              <a:t>10 предложений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29974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42976" y="620688"/>
            <a:ext cx="7317456" cy="879486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Социальная проблема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611560" y="1500174"/>
            <a:ext cx="8318158" cy="48091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269875" algn="l"/>
              </a:tabLst>
            </a:pPr>
            <a:r>
              <a:rPr lang="ru-RU" sz="3600" dirty="0" smtClean="0"/>
              <a:t>– </a:t>
            </a:r>
            <a:r>
              <a:rPr lang="ru-RU" sz="3600" u="sng" dirty="0" smtClean="0"/>
              <a:t>несоответствие</a:t>
            </a:r>
            <a:r>
              <a:rPr lang="ru-RU" sz="3600" dirty="0" smtClean="0"/>
              <a:t> между </a:t>
            </a:r>
            <a:r>
              <a:rPr lang="ru-RU" sz="3600" u="sng" dirty="0" smtClean="0"/>
              <a:t>желаемым</a:t>
            </a:r>
            <a:r>
              <a:rPr lang="ru-RU" sz="3600" dirty="0" smtClean="0"/>
              <a:t> и </a:t>
            </a:r>
            <a:r>
              <a:rPr lang="ru-RU" sz="3600" u="sng" dirty="0" smtClean="0"/>
              <a:t>действительным</a:t>
            </a:r>
            <a:r>
              <a:rPr lang="ru-RU" sz="3600" dirty="0" smtClean="0"/>
              <a:t> состоянием социальной жизни, и это несоответствие  </a:t>
            </a:r>
            <a:r>
              <a:rPr lang="ru-RU" sz="3600" u="sng" dirty="0" smtClean="0"/>
              <a:t>затрагивает</a:t>
            </a:r>
            <a:r>
              <a:rPr lang="ru-RU" sz="3600" dirty="0" smtClean="0"/>
              <a:t> не отдельных членов общества, а их достаточно  </a:t>
            </a:r>
            <a:r>
              <a:rPr lang="ru-RU" sz="3600" u="sng" dirty="0" smtClean="0"/>
              <a:t>значительные группы</a:t>
            </a:r>
            <a:r>
              <a:rPr lang="ru-RU" sz="3600" dirty="0" smtClean="0"/>
              <a:t>. </a:t>
            </a:r>
          </a:p>
          <a:p>
            <a:pPr marL="0" indent="0" algn="ctr">
              <a:buNone/>
              <a:tabLst>
                <a:tab pos="269875" algn="l"/>
              </a:tabLst>
            </a:pPr>
            <a:r>
              <a:rPr lang="ru-RU" sz="3600" u="sng" dirty="0">
                <a:solidFill>
                  <a:schemeClr val="accent1">
                    <a:lumMod val="50000"/>
                  </a:schemeClr>
                </a:solidFill>
              </a:rPr>
              <a:t>Проблема, которая указана в заявке, имеет конечное решение и может </a:t>
            </a:r>
            <a:r>
              <a:rPr lang="ru-RU" sz="3600" u="sng" dirty="0" smtClean="0">
                <a:solidFill>
                  <a:schemeClr val="accent1">
                    <a:lumMod val="50000"/>
                  </a:schemeClr>
                </a:solidFill>
              </a:rPr>
              <a:t>быть полностью </a:t>
            </a:r>
            <a:r>
              <a:rPr lang="ru-RU" sz="3600" u="sng" dirty="0">
                <a:solidFill>
                  <a:schemeClr val="accent1">
                    <a:lumMod val="50000"/>
                  </a:schemeClr>
                </a:solidFill>
              </a:rPr>
              <a:t>или частично решена в результате реализации </a:t>
            </a:r>
            <a:r>
              <a:rPr lang="ru-RU" sz="3600" u="sng" dirty="0" smtClean="0">
                <a:solidFill>
                  <a:schemeClr val="accent1">
                    <a:lumMod val="50000"/>
                  </a:schemeClr>
                </a:solidFill>
              </a:rPr>
              <a:t>предлагаемого проекта</a:t>
            </a:r>
            <a:r>
              <a:rPr lang="ru-RU" sz="3600" u="sng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36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2822</TotalTime>
  <Words>1753</Words>
  <Application>Microsoft Office PowerPoint</Application>
  <PresentationFormat>Экран (4:3)</PresentationFormat>
  <Paragraphs>198</Paragraphs>
  <Slides>33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Calibri</vt:lpstr>
      <vt:lpstr>Franklin Gothic Book</vt:lpstr>
      <vt:lpstr>Garamond</vt:lpstr>
      <vt:lpstr>Times New Roman</vt:lpstr>
      <vt:lpstr>Verdana</vt:lpstr>
      <vt:lpstr>Wingdings</vt:lpstr>
      <vt:lpstr>Натуральные материалы</vt:lpstr>
      <vt:lpstr>think-cell Slide</vt:lpstr>
      <vt:lpstr>Социальное проектирование</vt:lpstr>
      <vt:lpstr>Участниками конкурсов могут выступать</vt:lpstr>
      <vt:lpstr>Презентация PowerPoint</vt:lpstr>
      <vt:lpstr>Социальный проект… </vt:lpstr>
      <vt:lpstr>  Что важнее всего в  социальном проекте?  </vt:lpstr>
      <vt:lpstr>Проект – это цепь  действий или мероприятий</vt:lpstr>
      <vt:lpstr>Конструируем проект</vt:lpstr>
      <vt:lpstr>Краткое описание проекта (деятельность в рамках проекта)</vt:lpstr>
      <vt:lpstr>Социальная проблема</vt:lpstr>
      <vt:lpstr>Проблема</vt:lpstr>
      <vt:lpstr>Целесообразность и актуальность</vt:lpstr>
      <vt:lpstr>Цель проекта</vt:lpstr>
      <vt:lpstr>Примеры: </vt:lpstr>
      <vt:lpstr>Задачи…</vt:lpstr>
      <vt:lpstr>Постановка задач </vt:lpstr>
      <vt:lpstr>Как формулировать задачи?</vt:lpstr>
      <vt:lpstr>Примеры: </vt:lpstr>
      <vt:lpstr>Ещё пример:</vt:lpstr>
      <vt:lpstr>Партнеры проекта</vt:lpstr>
      <vt:lpstr>Целевая аудитория</vt:lpstr>
      <vt:lpstr>Характеристики: </vt:lpstr>
      <vt:lpstr>Информационное сопровождение проекта</vt:lpstr>
      <vt:lpstr>Результаты - ожидаемые итоги</vt:lpstr>
      <vt:lpstr>Какими должны быть результаты проекта?</vt:lpstr>
      <vt:lpstr>Пример:</vt:lpstr>
      <vt:lpstr>Пример:</vt:lpstr>
      <vt:lpstr>План реализации проекта</vt:lpstr>
      <vt:lpstr>Бюджет</vt:lpstr>
      <vt:lpstr>Презентация PowerPoint</vt:lpstr>
      <vt:lpstr>Календарный план</vt:lpstr>
      <vt:lpstr>Дальнейшее развитие проекта</vt:lpstr>
      <vt:lpstr>Критерии оценки проекта (самостоятельно оценить написанный проект)</vt:lpstr>
      <vt:lpstr>Проектная заявка – это ваш переговорщик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социального проектирования</dc:title>
  <dc:creator>Министерство</dc:creator>
  <cp:lastModifiedBy>User</cp:lastModifiedBy>
  <cp:revision>183</cp:revision>
  <dcterms:created xsi:type="dcterms:W3CDTF">2008-03-23T20:38:26Z</dcterms:created>
  <dcterms:modified xsi:type="dcterms:W3CDTF">2021-03-10T00:59:52Z</dcterms:modified>
</cp:coreProperties>
</file>