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4AA6-31FA-4A94-B240-BE0BE40C3F5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40CD-EA02-4AAC-A884-BB5F22417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5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4AA6-31FA-4A94-B240-BE0BE40C3F5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40CD-EA02-4AAC-A884-BB5F22417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1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4AA6-31FA-4A94-B240-BE0BE40C3F5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40CD-EA02-4AAC-A884-BB5F22417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9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4AA6-31FA-4A94-B240-BE0BE40C3F5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40CD-EA02-4AAC-A884-BB5F22417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5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4AA6-31FA-4A94-B240-BE0BE40C3F5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40CD-EA02-4AAC-A884-BB5F22417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1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4AA6-31FA-4A94-B240-BE0BE40C3F5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40CD-EA02-4AAC-A884-BB5F22417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6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4AA6-31FA-4A94-B240-BE0BE40C3F5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40CD-EA02-4AAC-A884-BB5F22417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8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4AA6-31FA-4A94-B240-BE0BE40C3F5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40CD-EA02-4AAC-A884-BB5F22417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2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4AA6-31FA-4A94-B240-BE0BE40C3F5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40CD-EA02-4AAC-A884-BB5F22417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0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4AA6-31FA-4A94-B240-BE0BE40C3F5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40CD-EA02-4AAC-A884-BB5F22417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7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4AA6-31FA-4A94-B240-BE0BE40C3F5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40CD-EA02-4AAC-A884-BB5F22417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7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C4AA6-31FA-4A94-B240-BE0BE40C3F5A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140CD-EA02-4AAC-A884-BB5F22417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66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567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Что делать</a:t>
            </a:r>
            <a:br>
              <a:rPr lang="ru-RU" sz="6600" b="1" dirty="0" smtClean="0"/>
            </a:br>
            <a:r>
              <a:rPr lang="ru-RU" sz="6600" b="1" dirty="0" smtClean="0"/>
              <a:t>после открытия НКО:</a:t>
            </a:r>
            <a:br>
              <a:rPr lang="ru-RU" sz="6600" b="1" dirty="0" smtClean="0"/>
            </a:br>
            <a:r>
              <a:rPr lang="ru-RU" sz="6600" b="1" dirty="0" smtClean="0"/>
              <a:t>первые шаги в</a:t>
            </a:r>
            <a:br>
              <a:rPr lang="ru-RU" sz="6600" b="1" dirty="0" smtClean="0"/>
            </a:br>
            <a:r>
              <a:rPr lang="ru-RU" sz="6600" b="1" dirty="0" smtClean="0"/>
              <a:t>финансовом менеджменте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6141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 чего начинается учет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604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Приказ Минфина России от 06.10.2008 N </a:t>
            </a:r>
            <a:r>
              <a:rPr lang="ru-RU" b="1" dirty="0" smtClean="0"/>
              <a:t>106н «Об </a:t>
            </a:r>
            <a:r>
              <a:rPr lang="ru-RU" b="1" dirty="0"/>
              <a:t>утверждении положений по бухгалтерскому </a:t>
            </a:r>
            <a:r>
              <a:rPr lang="ru-RU" b="1" dirty="0" smtClean="0"/>
              <a:t>учету» (ПБУ </a:t>
            </a:r>
            <a:r>
              <a:rPr lang="ru-RU" b="1" dirty="0"/>
              <a:t>1/2008</a:t>
            </a:r>
            <a:r>
              <a:rPr lang="ru-RU" b="1" dirty="0" smtClean="0"/>
              <a:t>)»</a:t>
            </a:r>
          </a:p>
          <a:p>
            <a:pPr marL="0" indent="0" algn="ctr">
              <a:buNone/>
            </a:pPr>
            <a:endParaRPr lang="ru-RU" sz="900" b="1" dirty="0" smtClean="0"/>
          </a:p>
          <a:p>
            <a:pPr marL="0" indent="0" algn="ctr">
              <a:buNone/>
            </a:pPr>
            <a:r>
              <a:rPr lang="ru-RU" dirty="0" smtClean="0"/>
              <a:t>Учетная политика – совокупность </a:t>
            </a:r>
            <a:r>
              <a:rPr lang="ru-RU" dirty="0"/>
              <a:t>способов ведения экономическим субъектом бухгалтерского </a:t>
            </a:r>
            <a:r>
              <a:rPr lang="ru-RU" dirty="0" smtClean="0"/>
              <a:t>учета.</a:t>
            </a:r>
          </a:p>
          <a:p>
            <a:pPr marL="0" indent="0" algn="ctr">
              <a:buNone/>
            </a:pPr>
            <a:r>
              <a:rPr lang="ru-RU" dirty="0" smtClean="0"/>
              <a:t>НКО самостоятельно формирует свою учетную политику, руководствуясь законодательством  Российской Федерации о бухгалтерском учете, федеральными и отраслевыми стандартами.</a:t>
            </a:r>
          </a:p>
          <a:p>
            <a:pPr marL="0" indent="0" algn="ctr">
              <a:buNone/>
            </a:pPr>
            <a:r>
              <a:rPr lang="ru-RU" dirty="0" smtClean="0"/>
              <a:t>При формировании учетной политики в отношении конкретного объекта бухгалтерского учета выбирается способ ведения бухгалтерского учета из способов, допускаемых федеральными стандартами.</a:t>
            </a:r>
          </a:p>
          <a:p>
            <a:pPr marL="0" indent="0" algn="ctr">
              <a:buNone/>
            </a:pPr>
            <a:r>
              <a:rPr lang="ru-RU" dirty="0" smtClean="0"/>
              <a:t>В случае, если в отношении конкретного объекта бухгалтерского учета федеральными стандартами не установлен способ ведения бухгалтерского учета, такой способ самостоятельно разрабатывается исходя из требований, установленных законодательством Российской Федерации о бухгалтерском учете, федеральными и (или) отраслевыми стандартами.</a:t>
            </a:r>
          </a:p>
          <a:p>
            <a:pPr marL="0" indent="0" algn="ctr">
              <a:buNone/>
            </a:pPr>
            <a:r>
              <a:rPr lang="ru-RU" dirty="0" smtClean="0"/>
              <a:t>Учетная политика должна применяться последовательно из года в год.</a:t>
            </a:r>
          </a:p>
          <a:p>
            <a:pPr marL="0" indent="0" algn="ctr">
              <a:buNone/>
            </a:pPr>
            <a:r>
              <a:rPr lang="ru-RU" dirty="0" smtClean="0"/>
              <a:t>Изменение учетной политики может производиться при следующих условиях:</a:t>
            </a:r>
          </a:p>
          <a:p>
            <a:pPr marL="0" indent="0" algn="ctr">
              <a:buNone/>
            </a:pPr>
            <a:r>
              <a:rPr lang="ru-RU" dirty="0" smtClean="0"/>
              <a:t>- изменении требований, установленных законодательством Российской Федерации о бухгалтерском учете, федеральными и (или) отраслевыми стандартами;</a:t>
            </a:r>
          </a:p>
          <a:p>
            <a:pPr marL="0" indent="0" algn="ctr">
              <a:buNone/>
            </a:pPr>
            <a:r>
              <a:rPr lang="ru-RU" dirty="0" smtClean="0"/>
              <a:t>-  разработке или выборе нового способа ведения бухгалтерского учета, применение которого приводит к повышению качества информации об объекте бухгалтерского учета;</a:t>
            </a:r>
          </a:p>
          <a:p>
            <a:pPr marL="0" indent="0" algn="ctr">
              <a:buNone/>
            </a:pPr>
            <a:r>
              <a:rPr lang="ru-RU" dirty="0" smtClean="0"/>
              <a:t>- существенном изменении условий деятельности.</a:t>
            </a:r>
          </a:p>
          <a:p>
            <a:pPr marL="0" indent="0" algn="ctr">
              <a:buNone/>
            </a:pPr>
            <a:r>
              <a:rPr lang="ru-RU" dirty="0" smtClean="0"/>
              <a:t>В целях обеспечения сопоставимости бухгалтерской (финансовой) отчетности за ряд лет изменение учетной политики производится с начала отчетного года, если иное не обусловливается причиной такого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9116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2633"/>
            <a:ext cx="10795000" cy="609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3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467" y="299258"/>
            <a:ext cx="10583333" cy="616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667" y="149630"/>
            <a:ext cx="10879665" cy="638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601" y="216131"/>
            <a:ext cx="10837332" cy="61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600" y="282633"/>
            <a:ext cx="10795000" cy="62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07818"/>
            <a:ext cx="10659533" cy="606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266007"/>
            <a:ext cx="10913534" cy="615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067" y="224444"/>
            <a:ext cx="10837333" cy="620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07818"/>
            <a:ext cx="10710333" cy="618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Регистрация юридического лица</a:t>
            </a:r>
            <a:br>
              <a:rPr lang="ru-RU" b="1" dirty="0" smtClean="0"/>
            </a:br>
            <a:r>
              <a:rPr lang="ru-RU" b="1" dirty="0" smtClean="0"/>
              <a:t>в качестве страхователя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4933"/>
            <a:ext cx="10515600" cy="43820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 smtClean="0"/>
              <a:t>Управление Пенсионного фонда России в городе Благовещенске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000" dirty="0" smtClean="0"/>
              <a:t>С </a:t>
            </a:r>
            <a:r>
              <a:rPr lang="ru-RU" sz="2000" dirty="0"/>
              <a:t>1 января 2017 года лицам, производящим выплаты физическим лицам, в том числе организациям, индивидуальным предпринимателям, физическим лицам; индивидуальным предпринимателям (в том числе главам КФХ), адвокатам, арбитражным управляющим, нотариусам, занимающимся частной практикой, иным лицам, занимающимся частной практикой и не являющимся индивидуальными предпринимателями; организациям по месту нахождения их обособленных подразделений, имеющим расчетный счет и начисляющие выплаты и иные вознаграждения в пользу физических лиц </a:t>
            </a:r>
            <a:r>
              <a:rPr lang="ru-RU" sz="2000" b="1" dirty="0"/>
              <a:t>не требуется обращаться в ПФР для регистрации и снятия с регистрационного учета</a:t>
            </a:r>
            <a:r>
              <a:rPr lang="ru-RU" sz="2000" dirty="0" smtClean="0"/>
              <a:t>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000" b="1" dirty="0" smtClean="0"/>
              <a:t>Контактная информация:</a:t>
            </a:r>
            <a:endParaRPr lang="ru-RU" sz="2000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000" dirty="0" smtClean="0"/>
              <a:t>г. Благовещенск, ул. Василенко, д. 20 телефон: +7 (800) 600-02-38, +7 (4162) 202-400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000" dirty="0" smtClean="0"/>
              <a:t>Понедельник - Пятница </a:t>
            </a:r>
            <a:r>
              <a:rPr lang="ru-RU" sz="2000" dirty="0"/>
              <a:t>с </a:t>
            </a:r>
            <a:r>
              <a:rPr lang="ru-RU" sz="2000" dirty="0" smtClean="0"/>
              <a:t>08:00 </a:t>
            </a:r>
            <a:r>
              <a:rPr lang="ru-RU" sz="2000" dirty="0"/>
              <a:t>до </a:t>
            </a:r>
            <a:r>
              <a:rPr lang="ru-RU" sz="2000" dirty="0" smtClean="0"/>
              <a:t>17:00 </a:t>
            </a:r>
            <a:r>
              <a:rPr lang="ru-RU" sz="2000" dirty="0"/>
              <a:t>без </a:t>
            </a:r>
            <a:r>
              <a:rPr lang="ru-RU" sz="2000" dirty="0" smtClean="0"/>
              <a:t>перерыва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3911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067" y="207818"/>
            <a:ext cx="10938933" cy="615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6256"/>
            <a:ext cx="10583486" cy="63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2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Регистрация юридического лица</a:t>
            </a:r>
            <a:br>
              <a:rPr lang="ru-RU" b="1" dirty="0" smtClean="0"/>
            </a:br>
            <a:r>
              <a:rPr lang="ru-RU" b="1" dirty="0" smtClean="0"/>
              <a:t>в качестве страхователя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21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Государственное учреждение – Амурское региональное отделение Фонда социального страхования РФ</a:t>
            </a:r>
          </a:p>
          <a:p>
            <a:pPr marL="0" indent="0" algn="ctr">
              <a:buNone/>
            </a:pPr>
            <a:r>
              <a:rPr lang="ru-RU" b="1" dirty="0" smtClean="0"/>
              <a:t>Регистрация </a:t>
            </a:r>
            <a:r>
              <a:rPr lang="ru-RU" b="1" dirty="0"/>
              <a:t>юридических лиц проводится на основании сведений из Единого государственного реестра юридических лиц, полученных в электронном виде из органов ФНС по Амурской области</a:t>
            </a:r>
            <a:r>
              <a:rPr lang="ru-RU" b="1" dirty="0" smtClean="0"/>
              <a:t>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b="1" dirty="0" smtClean="0"/>
              <a:t>Контактная информация:</a:t>
            </a:r>
            <a:endParaRPr lang="ru-RU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ru-RU" dirty="0" smtClean="0"/>
              <a:t>г. Благовещенск, ул. Горького, д. 15/1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dirty="0" smtClean="0"/>
              <a:t>Постановка и снятие с регистрационного учета (</a:t>
            </a:r>
            <a:r>
              <a:rPr lang="ru-RU" dirty="0" err="1" smtClean="0"/>
              <a:t>каб</a:t>
            </a:r>
            <a:r>
              <a:rPr lang="ru-RU" dirty="0" smtClean="0"/>
              <a:t>.  102)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dirty="0" smtClean="0"/>
              <a:t>Телефон: +7 (4162) 99-31-36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dirty="0" smtClean="0"/>
              <a:t>Прием отчетности и проведение камеральных проверок (</a:t>
            </a:r>
            <a:r>
              <a:rPr lang="ru-RU" dirty="0" err="1" smtClean="0"/>
              <a:t>каб</a:t>
            </a:r>
            <a:r>
              <a:rPr lang="ru-RU" dirty="0" smtClean="0"/>
              <a:t>. 102 и 401)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dirty="0" smtClean="0"/>
              <a:t>Телефон: +7 (4162) 99-31-82</a:t>
            </a:r>
            <a:r>
              <a:rPr lang="ru-RU" dirty="0"/>
              <a:t>, 99-06-41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8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Открытие лицевого счета в кредитной организации</a:t>
            </a:r>
            <a:endParaRPr lang="ru-RU" b="1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218811"/>
              </p:ext>
            </p:extLst>
          </p:nvPr>
        </p:nvGraphicFramePr>
        <p:xfrm>
          <a:off x="838200" y="1825625"/>
          <a:ext cx="10515600" cy="4330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533"/>
                <a:gridCol w="3716867"/>
                <a:gridCol w="5791200"/>
              </a:tblGrid>
              <a:tr h="4011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№ п/п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Перечень документов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Форма представления</a:t>
                      </a:r>
                      <a:endParaRPr lang="ru-RU" sz="1700" dirty="0"/>
                    </a:p>
                  </a:txBody>
                  <a:tcPr/>
                </a:tc>
              </a:tr>
              <a:tr h="2069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Учредительные документы юридического лица (Устав и/или Учредительный договор)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Оригиналы или копии, заверенные нотариально либо органом, осуществившим регистрацию юридического лица, либо Банком.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В разрешенных законодательством случаях по органам исполнительной власти: Банком из правовых баз данных (Консультант+, Гарант), официально опубликованных источников в сети Интернет на основании представленных клиентом реквизитов учредительных документов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9936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Выписка из Единого государственного реестра юридических лиц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Оригинал, заверенный ФНС (формируется Банком)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34905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3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Карточка с образцами подписей и оттиска печати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Удостоверенная нотариально либо удостоверенная сотрудником Банка при условии личного присутствия уполномоченных лиц, указанных в Карточке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2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Открытие лицевого счета в кредитной организации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392935"/>
              </p:ext>
            </p:extLst>
          </p:nvPr>
        </p:nvGraphicFramePr>
        <p:xfrm>
          <a:off x="838200" y="1825625"/>
          <a:ext cx="10515600" cy="3118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6733"/>
                <a:gridCol w="4910667"/>
                <a:gridCol w="464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libri" panose="020F0502020204030204" pitchFamily="34" charset="0"/>
                        </a:rPr>
                        <a:t>№ п/п</a:t>
                      </a:r>
                      <a:endParaRPr lang="ru-RU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libri" panose="020F0502020204030204" pitchFamily="34" charset="0"/>
                        </a:rPr>
                        <a:t>Перечень документов</a:t>
                      </a:r>
                      <a:endParaRPr lang="ru-RU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libri" panose="020F0502020204030204" pitchFamily="34" charset="0"/>
                        </a:rPr>
                        <a:t>Форма представления</a:t>
                      </a:r>
                      <a:endParaRPr lang="ru-RU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ru-RU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Информационные сведения клиента (ИСК) по форме Банка (размещена на официальном сайте Банка в сети интернет)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Оригинал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ru-RU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Документы, подтверждающие избрание или назначение на должность лиц, указанных в Карточке и/или наделенных полномочиями на распоряжение денежными средствами, находящимися на счете, с использованием аналога собственноручной подписи, и их полномочия по распоряжению счетом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Оригиналы или копии, заверенные нотариально либо Банком; выписки из документов, заверенные Клиентом 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7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Открытие лицевого счета в кредитной организации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442684"/>
              </p:ext>
            </p:extLst>
          </p:nvPr>
        </p:nvGraphicFramePr>
        <p:xfrm>
          <a:off x="838200" y="1825625"/>
          <a:ext cx="10515600" cy="4504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9133"/>
                <a:gridCol w="3750734"/>
                <a:gridCol w="56557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+mn-lt"/>
                        </a:rPr>
                        <a:t>№ п/п</a:t>
                      </a:r>
                      <a:endParaRPr lang="ru-RU" sz="17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+mn-lt"/>
                        </a:rPr>
                        <a:t>Перечень документов</a:t>
                      </a:r>
                      <a:endParaRPr lang="ru-RU" sz="17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+mn-lt"/>
                        </a:rPr>
                        <a:t>Форма представления</a:t>
                      </a:r>
                      <a:endParaRPr lang="ru-RU" sz="17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+mn-lt"/>
                        </a:rPr>
                        <a:t>6</a:t>
                      </a:r>
                      <a:endParaRPr lang="ru-RU" sz="17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Документы, подтверждающие полномочия единоличного исполнительного органа юридического лица. Состав документов зависит от состава органов управления юридического лица. Например, протокол об избрании правления и протокол правления об избрании председателя.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Оригиналы, подписанные собственноручными подписями учредителей (учредителя) или председателем и секретарем собрания акционерного общества (п. 1 ст. 63 ФЗ    № 208-ФЗ) (копия с оригинала изготавливается и заверяется сотрудником Банка, в т. ч. в виде скан-копии, заверенной аналогом собственноручной подписи сотрудника Банка) или оригинал в форме электронного документа, подписанный УКЭП учредителя (учредителей), или копии, заверенные нотариально, или выписки из документов, заверенные Клиентом.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+mn-lt"/>
                        </a:rPr>
                        <a:t>7</a:t>
                      </a:r>
                      <a:endParaRPr lang="ru-RU" sz="17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Документы, удостоверяющие личность должностных лиц и/или лиц, наделенных полномочиями распоряжаться денежными средствами на счете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Оригинал</a:t>
                      </a:r>
                      <a:endParaRPr lang="ru-RU" sz="17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4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Открытие лицевого счета в кредитной организации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172406"/>
              </p:ext>
            </p:extLst>
          </p:nvPr>
        </p:nvGraphicFramePr>
        <p:xfrm>
          <a:off x="838200" y="1825625"/>
          <a:ext cx="10515600" cy="1942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4467"/>
                <a:gridCol w="3598333"/>
                <a:gridCol w="5892800"/>
              </a:tblGrid>
              <a:tr h="412764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+mn-lt"/>
                        </a:rPr>
                        <a:t>№ п/п</a:t>
                      </a:r>
                      <a:endParaRPr lang="ru-RU" sz="17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+mn-lt"/>
                        </a:rPr>
                        <a:t>Перечень документов</a:t>
                      </a:r>
                      <a:endParaRPr lang="ru-RU" sz="17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+mn-lt"/>
                        </a:rPr>
                        <a:t>Форма представления</a:t>
                      </a:r>
                      <a:endParaRPr lang="ru-RU" sz="1700" dirty="0">
                        <a:latin typeface="+mn-lt"/>
                      </a:endParaRPr>
                    </a:p>
                  </a:txBody>
                  <a:tcPr/>
                </a:tc>
              </a:tr>
              <a:tr h="152927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+mn-lt"/>
                        </a:rPr>
                        <a:t>8</a:t>
                      </a:r>
                      <a:endParaRPr lang="ru-RU" sz="17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Документ, подтверждающий персональный состав всех органов управления, структура которых предусмотрена учредительными документами.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Реестр, информация в свободной форме на фирменном бланке организации за подписью руководителя юридического лица</a:t>
                      </a:r>
                      <a:r>
                        <a:rPr lang="ru-RU" sz="17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  <a:endParaRPr lang="ru-RU" sz="17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3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Открытие лицевого счета в кредитной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Руководителю НКО при открытии счета в кредитной организации:</a:t>
            </a:r>
          </a:p>
          <a:p>
            <a:pPr marL="0" indent="0" algn="ctr">
              <a:buNone/>
            </a:pPr>
            <a:endParaRPr lang="ru-RU" b="1" dirty="0" smtClean="0"/>
          </a:p>
          <a:p>
            <a:pPr algn="ctr">
              <a:buFontTx/>
              <a:buChar char="-"/>
            </a:pPr>
            <a:r>
              <a:rPr lang="ru-RU" dirty="0" smtClean="0"/>
              <a:t>Личное присутствие;</a:t>
            </a: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r>
              <a:rPr lang="ru-RU" dirty="0" smtClean="0"/>
              <a:t>-Документ, позволяющий идентифицировать личность (паспорт);</a:t>
            </a:r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r>
              <a:rPr lang="ru-RU" dirty="0" smtClean="0"/>
              <a:t>Печать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 чего начинается учет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Федеральный закон от 06.12.2011 № 4002-ФЗ</a:t>
            </a:r>
          </a:p>
          <a:p>
            <a:pPr marL="0" indent="0" algn="ctr">
              <a:buNone/>
            </a:pPr>
            <a:r>
              <a:rPr lang="ru-RU" dirty="0" smtClean="0"/>
              <a:t>«О бухгалтерском учете»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Пункт 1 статьи 6</a:t>
            </a:r>
          </a:p>
          <a:p>
            <a:pPr marL="0" indent="0" algn="ctr">
              <a:buNone/>
            </a:pPr>
            <a:r>
              <a:rPr lang="ru-RU" dirty="0" smtClean="0"/>
              <a:t>«Экономический субъект обязан вести бухгалтерский учет»</a:t>
            </a:r>
          </a:p>
          <a:p>
            <a:pPr marL="0" indent="0" algn="ctr">
              <a:buNone/>
            </a:pPr>
            <a:r>
              <a:rPr lang="ru-RU" dirty="0" smtClean="0"/>
              <a:t>Подпункт 2 пункт 4 статьи 6 </a:t>
            </a:r>
          </a:p>
          <a:p>
            <a:pPr marL="0" indent="0" algn="ctr">
              <a:buNone/>
            </a:pPr>
            <a:r>
              <a:rPr lang="ru-RU" dirty="0" smtClean="0"/>
              <a:t>«Упрощенные способы ведения бухгалтерского учета, включая упрощенную бухгалтерскую (финансовую) отчетность, вправе применять, если иное не установлено настоящей статьей, следующие экономические субъекты» …</a:t>
            </a:r>
          </a:p>
          <a:p>
            <a:pPr marL="0" indent="0" algn="ctr">
              <a:buNone/>
            </a:pPr>
            <a:r>
              <a:rPr lang="ru-RU" dirty="0" smtClean="0"/>
              <a:t>«некоммерческие организации»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8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686</Words>
  <Application>Microsoft Office PowerPoint</Application>
  <PresentationFormat>Широкоэкранный</PresentationFormat>
  <Paragraphs>89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Что делать после открытия НКО: первые шаги в финансовом менеджменте</vt:lpstr>
      <vt:lpstr>Регистрация юридического лица в качестве страхователя</vt:lpstr>
      <vt:lpstr>Регистрация юридического лица в качестве страхователя</vt:lpstr>
      <vt:lpstr>Открытие лицевого счета в кредитной организации</vt:lpstr>
      <vt:lpstr>Открытие лицевого счета в кредитной организации</vt:lpstr>
      <vt:lpstr>Открытие лицевого счета в кредитной организации</vt:lpstr>
      <vt:lpstr>Открытие лицевого счета в кредитной организации</vt:lpstr>
      <vt:lpstr>Открытие лицевого счета в кредитной организации</vt:lpstr>
      <vt:lpstr>С чего начинается учет</vt:lpstr>
      <vt:lpstr>С чего начинается учет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cp:lastPrinted>2022-06-30T03:23:14Z</cp:lastPrinted>
  <dcterms:created xsi:type="dcterms:W3CDTF">2022-06-30T00:16:17Z</dcterms:created>
  <dcterms:modified xsi:type="dcterms:W3CDTF">2022-06-30T06:45:13Z</dcterms:modified>
</cp:coreProperties>
</file>