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0" r:id="rId2"/>
    <p:sldId id="281" r:id="rId3"/>
    <p:sldId id="292" r:id="rId4"/>
    <p:sldId id="294" r:id="rId5"/>
    <p:sldId id="291" r:id="rId6"/>
    <p:sldId id="269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00"/>
    <a:srgbClr val="001E00"/>
    <a:srgbClr val="0F2A00"/>
    <a:srgbClr val="16190D"/>
    <a:srgbClr val="295323"/>
    <a:srgbClr val="397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8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1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2760" y="1484784"/>
            <a:ext cx="8229600" cy="36366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для </a:t>
            </a:r>
            <a:r>
              <a:rPr lang="ru-RU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СОНКО </a:t>
            </a:r>
            <a:r>
              <a:rPr lang="ru-RU" b="1" dirty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вопросам признания НКО исполнителем общественно полезных услуг</a:t>
            </a:r>
            <a:r>
              <a:rPr lang="ru-RU" dirty="0">
                <a:solidFill>
                  <a:srgbClr val="0F2A00"/>
                </a:solidFill>
                <a:effectLst/>
              </a:rPr>
              <a:t/>
            </a:r>
            <a:br>
              <a:rPr lang="ru-RU" dirty="0">
                <a:solidFill>
                  <a:srgbClr val="0F2A00"/>
                </a:solidFill>
                <a:effectLst/>
              </a:rPr>
            </a:br>
            <a:endParaRPr lang="ru-RU" dirty="0">
              <a:solidFill>
                <a:srgbClr val="0F2A00"/>
              </a:solidFill>
            </a:endParaRPr>
          </a:p>
        </p:txBody>
      </p:sp>
      <p:pic>
        <p:nvPicPr>
          <p:cNvPr id="4" name="Рисунок 1" descr="Описание: Emblem_of_Ministry_of_Just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39"/>
            <a:ext cx="539552" cy="59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807106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itka Banner" pitchFamily="2" charset="0"/>
              </a:rPr>
              <a:t>Управление Министерства юстиции Российской Федерации по Амурской области</a:t>
            </a:r>
            <a:r>
              <a:rPr lang="ru-RU" sz="1400" b="1" dirty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  <a:t/>
            </a:r>
            <a:br>
              <a:rPr lang="ru-RU" sz="1400" b="1" dirty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781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72487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7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Полномочия Управления</a:t>
            </a:r>
            <a:r>
              <a:rPr lang="ru-RU" sz="37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37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dirty="0" smtClean="0">
                <a:solidFill>
                  <a:srgbClr val="0F2A00"/>
                </a:solidFill>
                <a:effectLst/>
              </a:rPr>
              <a:t>- </a:t>
            </a:r>
            <a:r>
              <a:rPr lang="ru-RU" sz="3700" dirty="0">
                <a:solidFill>
                  <a:srgbClr val="0F2A00"/>
                </a:solidFill>
                <a:effectLst/>
              </a:rPr>
              <a:t>принимает решение о признании </a:t>
            </a:r>
            <a:r>
              <a:rPr lang="ru-RU" sz="3700" dirty="0" smtClean="0">
                <a:solidFill>
                  <a:srgbClr val="0F2A00"/>
                </a:solidFill>
                <a:effectLst/>
              </a:rPr>
              <a:t>СОНКО исполнителем </a:t>
            </a:r>
            <a:r>
              <a:rPr lang="ru-RU" sz="3700" dirty="0">
                <a:solidFill>
                  <a:srgbClr val="0F2A00"/>
                </a:solidFill>
                <a:effectLst/>
              </a:rPr>
              <a:t>общественно полезных услуг</a:t>
            </a:r>
            <a:r>
              <a:rPr lang="ru-RU" sz="3700" dirty="0" smtClean="0">
                <a:solidFill>
                  <a:srgbClr val="0F2A00"/>
                </a:solidFill>
                <a:effectLst/>
              </a:rPr>
              <a:t>;</a:t>
            </a:r>
            <a:br>
              <a:rPr lang="ru-RU" sz="3700" dirty="0" smtClean="0">
                <a:solidFill>
                  <a:srgbClr val="0F2A00"/>
                </a:solidFill>
                <a:effectLst/>
              </a:rPr>
            </a:br>
            <a:r>
              <a:rPr lang="ru-RU" sz="3700" dirty="0">
                <a:solidFill>
                  <a:srgbClr val="0F2A00"/>
                </a:solidFill>
                <a:effectLst/>
              </a:rPr>
              <a:t/>
            </a:r>
            <a:br>
              <a:rPr lang="ru-RU" sz="3700" dirty="0">
                <a:solidFill>
                  <a:srgbClr val="0F2A00"/>
                </a:solidFill>
                <a:effectLst/>
              </a:rPr>
            </a:br>
            <a:r>
              <a:rPr lang="ru-RU" sz="3700" dirty="0">
                <a:solidFill>
                  <a:srgbClr val="0F2A00"/>
                </a:solidFill>
                <a:effectLst/>
              </a:rPr>
              <a:t>- ведет реестр СОНКО – ИПУ</a:t>
            </a:r>
            <a:r>
              <a:rPr lang="ru-RU" sz="3700" dirty="0" smtClean="0">
                <a:solidFill>
                  <a:srgbClr val="0F2A00"/>
                </a:solidFill>
                <a:effectLst/>
              </a:rPr>
              <a:t>;</a:t>
            </a:r>
            <a:br>
              <a:rPr lang="ru-RU" sz="3700" dirty="0" smtClean="0">
                <a:solidFill>
                  <a:srgbClr val="0F2A00"/>
                </a:solidFill>
                <a:effectLst/>
              </a:rPr>
            </a:br>
            <a:r>
              <a:rPr lang="ru-RU" sz="3700" dirty="0">
                <a:solidFill>
                  <a:srgbClr val="0F2A00"/>
                </a:solidFill>
                <a:effectLst/>
              </a:rPr>
              <a:t/>
            </a:r>
            <a:br>
              <a:rPr lang="ru-RU" sz="3700" dirty="0">
                <a:solidFill>
                  <a:srgbClr val="0F2A00"/>
                </a:solidFill>
                <a:effectLst/>
              </a:rPr>
            </a:br>
            <a:r>
              <a:rPr lang="ru-RU" sz="3700" dirty="0">
                <a:solidFill>
                  <a:srgbClr val="0F2A00"/>
                </a:solidFill>
                <a:effectLst/>
              </a:rPr>
              <a:t>- выдает заключения о соответствии качества оказания СОНКО содействия в предоставлении бесплатной юридической помощи установленным критериям</a:t>
            </a:r>
            <a:r>
              <a:rPr lang="ru-RU" sz="4400" dirty="0">
                <a:solidFill>
                  <a:srgbClr val="0F2A00"/>
                </a:solidFill>
                <a:effectLst/>
              </a:rPr>
              <a:t/>
            </a:r>
            <a:br>
              <a:rPr lang="ru-RU" sz="4400" dirty="0">
                <a:solidFill>
                  <a:srgbClr val="0F2A00"/>
                </a:solidFill>
                <a:effectLst/>
              </a:rPr>
            </a:br>
            <a:endParaRPr lang="ru-RU" sz="4400" dirty="0">
              <a:solidFill>
                <a:srgbClr val="0F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6912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ориентированная НКО  - исполнитель общественно полезных услуг –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1E00"/>
                </a:solidFill>
              </a:rPr>
              <a:t>СОНКО, </a:t>
            </a:r>
            <a:r>
              <a:rPr lang="ru-RU" sz="2800" dirty="0" smtClean="0">
                <a:solidFill>
                  <a:srgbClr val="001E00"/>
                </a:solidFill>
              </a:rPr>
              <a:t>которая осуществляет деятельность в сфере оказания </a:t>
            </a:r>
            <a:r>
              <a:rPr lang="ru-RU" sz="2800" u="sng" dirty="0" smtClean="0">
                <a:solidFill>
                  <a:srgbClr val="001E00"/>
                </a:solidFill>
              </a:rPr>
              <a:t>общественно полезных услуг</a:t>
            </a:r>
            <a:r>
              <a:rPr lang="ru-RU" sz="2800" dirty="0" smtClean="0">
                <a:solidFill>
                  <a:srgbClr val="001E00"/>
                </a:solidFill>
              </a:rPr>
              <a:t>  и соответствует установленным НПА критериям.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1E00"/>
              </a:solidFill>
            </a:endParaRPr>
          </a:p>
          <a:p>
            <a:pPr marL="0" indent="0">
              <a:buNone/>
            </a:pPr>
            <a:r>
              <a:rPr lang="ru-RU" sz="2400" u="sng" dirty="0" smtClean="0">
                <a:solidFill>
                  <a:srgbClr val="001E00"/>
                </a:solidFill>
              </a:rPr>
              <a:t>Примеры ОПУ:</a:t>
            </a:r>
            <a:endParaRPr lang="ru-RU" sz="2400" u="sng" dirty="0">
              <a:solidFill>
                <a:srgbClr val="001E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1E00"/>
                </a:solidFill>
              </a:rPr>
              <a:t>- социальная помощь и социальное обслуживание;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1E00"/>
                </a:solidFill>
              </a:rPr>
              <a:t>- содействие трудоустройству;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1E00"/>
                </a:solidFill>
              </a:rPr>
              <a:t>- реабилитация и </a:t>
            </a:r>
            <a:r>
              <a:rPr lang="ru-RU" sz="2400" dirty="0" err="1">
                <a:solidFill>
                  <a:srgbClr val="001E00"/>
                </a:solidFill>
              </a:rPr>
              <a:t>абилитация</a:t>
            </a:r>
            <a:r>
              <a:rPr lang="ru-RU" sz="2400" dirty="0">
                <a:solidFill>
                  <a:srgbClr val="001E00"/>
                </a:solidFill>
              </a:rPr>
              <a:t> инвалидов;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1E00"/>
                </a:solidFill>
              </a:rPr>
              <a:t>- услуги по организации отдыха и оздоровления детей,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1E00"/>
                </a:solidFill>
              </a:rPr>
              <a:t>- профилактика курения, алкоголизма, наркомании;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1E00"/>
                </a:solidFill>
              </a:rPr>
              <a:t>- услуги в области физической культуры и массового спорта и пр.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1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2376264"/>
          </a:xfrm>
        </p:spPr>
        <p:txBody>
          <a:bodyPr anchor="t">
            <a:normAutofit/>
          </a:bodyPr>
          <a:lstStyle/>
          <a:p>
            <a:r>
              <a:rPr lang="ru-RU" sz="2600" dirty="0">
                <a:solidFill>
                  <a:srgbClr val="001E00"/>
                </a:solidFill>
                <a:effectLst/>
              </a:rPr>
              <a:t>Информацию об </a:t>
            </a:r>
            <a:r>
              <a:rPr lang="ru-RU" sz="2600" dirty="0" smtClean="0">
                <a:solidFill>
                  <a:srgbClr val="001E00"/>
                </a:solidFill>
                <a:effectLst/>
              </a:rPr>
              <a:t>НКО, в том числе включенных в реестр СОНКО – ИПУ,  </a:t>
            </a:r>
            <a:r>
              <a:rPr lang="ru-RU" sz="2600" dirty="0" smtClean="0">
                <a:solidFill>
                  <a:srgbClr val="001E00"/>
                </a:solidFill>
                <a:effectLst/>
              </a:rPr>
              <a:t>можно </a:t>
            </a:r>
            <a:r>
              <a:rPr lang="ru-RU" sz="2600" dirty="0">
                <a:solidFill>
                  <a:srgbClr val="001E00"/>
                </a:solidFill>
                <a:effectLst/>
              </a:rPr>
              <a:t>получить на </a:t>
            </a:r>
            <a:r>
              <a:rPr lang="ru-RU" sz="2600" dirty="0" smtClean="0">
                <a:solidFill>
                  <a:srgbClr val="001E00"/>
                </a:solidFill>
                <a:effectLst/>
              </a:rPr>
              <a:t>Портале </a:t>
            </a:r>
            <a:r>
              <a:rPr lang="ru-RU" sz="2600" dirty="0">
                <a:solidFill>
                  <a:srgbClr val="001E00"/>
                </a:solidFill>
                <a:effectLst/>
              </a:rPr>
              <a:t>Минюста России о деятельности некоммерческих организаций </a:t>
            </a:r>
            <a:r>
              <a:rPr lang="ru-RU" sz="2600" dirty="0" smtClean="0">
                <a:solidFill>
                  <a:srgbClr val="001E00"/>
                </a:solidFill>
                <a:effectLst/>
              </a:rPr>
              <a:t/>
            </a:r>
            <a:br>
              <a:rPr lang="ru-RU" sz="2600" dirty="0" smtClean="0">
                <a:solidFill>
                  <a:srgbClr val="001E00"/>
                </a:solidFill>
                <a:effectLst/>
              </a:rPr>
            </a:br>
            <a:r>
              <a:rPr lang="ru-RU" sz="2600" b="1" u="sng" dirty="0" smtClean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sz="2600" b="1" u="sng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://unro.minjust.ru/</a:t>
            </a:r>
            <a:r>
              <a:rPr lang="ru-RU" sz="2600" b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001E00"/>
                </a:solidFill>
                <a:effectLst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30810"/>
            <a:ext cx="5184576" cy="415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7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91276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3500" b="1" dirty="0">
                <a:solidFill>
                  <a:srgbClr val="001E00"/>
                </a:solidFill>
              </a:rPr>
              <a:t>Некоммерческие организации - исполнители общественно полезных услуг </a:t>
            </a:r>
            <a:endParaRPr lang="ru-RU" sz="3500" b="1" dirty="0" smtClean="0">
              <a:solidFill>
                <a:srgbClr val="001E00"/>
              </a:solidFill>
            </a:endParaRPr>
          </a:p>
          <a:p>
            <a:pPr marL="0" indent="0" fontAlgn="base">
              <a:buNone/>
            </a:pPr>
            <a:r>
              <a:rPr lang="ru-RU" sz="3500" dirty="0" smtClean="0">
                <a:solidFill>
                  <a:srgbClr val="001E00"/>
                </a:solidFill>
              </a:rPr>
              <a:t>имеют </a:t>
            </a:r>
            <a:r>
              <a:rPr lang="ru-RU" sz="3500" dirty="0">
                <a:solidFill>
                  <a:srgbClr val="001E00"/>
                </a:solidFill>
              </a:rPr>
              <a:t>право на приоритетное получение мер поддержки в порядке, установленном федеральными законами, иными нормативными правовыми актами Российской Федерации, а также нормативными правовыми актами субъектов Российской Федерации и муниципальными правовыми актами.</a:t>
            </a:r>
          </a:p>
        </p:txBody>
      </p:sp>
    </p:spTree>
    <p:extLst>
      <p:ext uri="{BB962C8B-B14F-4D97-AF65-F5344CB8AC3E}">
        <p14:creationId xmlns:p14="http://schemas.microsoft.com/office/powerpoint/2010/main" val="48776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71912" cy="1361312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Подробная информация в сфере </a:t>
            </a:r>
            <a:r>
              <a:rPr lang="ru-RU" sz="28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СОНКО - ИПУ </a:t>
            </a:r>
            <a:r>
              <a:rPr lang="ru-RU" sz="28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размещена на официальном сайте Управления</a:t>
            </a:r>
            <a:br>
              <a:rPr lang="ru-RU" sz="28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to28.minjust.gov.ru</a:t>
            </a:r>
            <a:endParaRPr lang="ru-RU" sz="2800" b="1" dirty="0">
              <a:solidFill>
                <a:srgbClr val="0F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62120"/>
            <a:ext cx="6336704" cy="444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763688" y="5373216"/>
            <a:ext cx="223224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92715" y="5813648"/>
            <a:ext cx="223224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" y="1265239"/>
            <a:ext cx="8271892" cy="488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156176" y="2265965"/>
            <a:ext cx="2088232" cy="1435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52928" cy="1008112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Управлением </a:t>
            </a:r>
            <a:r>
              <a:rPr lang="ru-RU" sz="2400" b="1" dirty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проводится анкетирование  по вопросам деятельности СОНКО </a:t>
            </a:r>
            <a:r>
              <a:rPr lang="ru-RU" sz="2400" b="1" dirty="0" smtClean="0">
                <a:solidFill>
                  <a:srgbClr val="0F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 ИПУ </a:t>
            </a:r>
            <a:endParaRPr lang="ru-RU" sz="2400" b="1" dirty="0">
              <a:solidFill>
                <a:srgbClr val="0F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57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1068</TotalTime>
  <Words>183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Семинар для СОНКО по вопросам признания НКО исполнителем общественно полезных услуг </vt:lpstr>
      <vt:lpstr>Полномочия Управления:  - принимает решение о признании СОНКО исполнителем общественно полезных услуг;  - ведет реестр СОНКО – ИПУ;  - выдает заключения о соответствии качества оказания СОНКО содействия в предоставлении бесплатной юридической помощи установленным критериям </vt:lpstr>
      <vt:lpstr>Презентация PowerPoint</vt:lpstr>
      <vt:lpstr>Информацию об НКО, в том числе включенных в реестр СОНКО – ИПУ,  можно получить на Портале Минюста России о деятельности некоммерческих организаций  http://unro.minjust.ru/ .</vt:lpstr>
      <vt:lpstr>Презентация PowerPoint</vt:lpstr>
      <vt:lpstr>Подробная информация в сфере СОНКО - ИПУ размещена на официальном сайте Управления to28.minjust.gov.ru</vt:lpstr>
      <vt:lpstr>Управлением проводится анкетирование  по вопросам деятельности СОНКО - ИПУ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НКО против коррупции: ожидание и действительность</dc:title>
  <dc:creator>Начальник отдела НКО</dc:creator>
  <cp:lastModifiedBy>Заместитель начальника управления</cp:lastModifiedBy>
  <cp:revision>78</cp:revision>
  <dcterms:created xsi:type="dcterms:W3CDTF">2022-04-26T01:03:45Z</dcterms:created>
  <dcterms:modified xsi:type="dcterms:W3CDTF">2022-07-07T07:58:09Z</dcterms:modified>
</cp:coreProperties>
</file>