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sldIdLst>
    <p:sldId id="280" r:id="rId2"/>
    <p:sldId id="292" r:id="rId3"/>
    <p:sldId id="281" r:id="rId4"/>
    <p:sldId id="297" r:id="rId5"/>
    <p:sldId id="296" r:id="rId6"/>
    <p:sldId id="294" r:id="rId7"/>
    <p:sldId id="26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E00"/>
    <a:srgbClr val="001E00"/>
    <a:srgbClr val="0F2A00"/>
    <a:srgbClr val="16190D"/>
    <a:srgbClr val="295323"/>
    <a:srgbClr val="3973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48" autoAdjust="0"/>
  </p:normalViewPr>
  <p:slideViewPr>
    <p:cSldViewPr>
      <p:cViewPr varScale="1">
        <p:scale>
          <a:sx n="106" d="100"/>
          <a:sy n="106" d="100"/>
        </p:scale>
        <p:origin x="-17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0392B6-BA73-43CD-ADC3-31422020D6E5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3CE3D-99F3-40CE-BDB1-80542989C3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341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3CE3D-99F3-40CE-BDB1-80542989C31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884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8C220-D255-4E1D-AE51-C7F90268822F}" type="datetime1">
              <a:rPr lang="ru-RU" smtClean="0"/>
              <a:t>28.09.2022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5D57-9C4B-4E73-B934-F92EF7AD0204}" type="datetime1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4A3C-3D4F-479E-A88E-BE3642FB9698}" type="datetime1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B5FE6BE-BB2C-4F2A-91FC-6C6985A6C65A}" type="datetime1">
              <a:rPr lang="ru-RU" smtClean="0"/>
              <a:t>28.09.2022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089BE-DC42-499A-BDD8-2497E42DC186}" type="datetime1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021A-7854-406D-99F9-74C7B8D4A7B8}" type="datetime1">
              <a:rPr lang="ru-RU" smtClean="0"/>
              <a:t>28.09.2022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81F2-0FE2-40C6-853E-50687D4544F2}" type="datetime1">
              <a:rPr lang="ru-RU" smtClean="0"/>
              <a:t>28.09.2022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00166-AE56-4875-BA89-2DFDA9BF71CF}" type="datetime1">
              <a:rPr lang="ru-RU" smtClean="0"/>
              <a:t>28.09.2022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575BA-6821-4ACB-B11D-004B55C81A31}" type="datetime1">
              <a:rPr lang="ru-RU" smtClean="0"/>
              <a:t>28.09.2022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D85E3FF-AB6F-4F04-BBCA-543EBE6B9B4E}" type="datetime1">
              <a:rPr lang="ru-RU" smtClean="0"/>
              <a:t>28.09.2022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988FE-808A-4CAD-A324-9E645F96890C}" type="datetime1">
              <a:rPr lang="ru-RU" smtClean="0"/>
              <a:t>28.09.2022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A349CDF-BBEF-47F4-84E0-636A9DE35BE5}" type="datetime1">
              <a:rPr lang="ru-RU" smtClean="0"/>
              <a:t>28.09.2022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42673" y="1844824"/>
            <a:ext cx="7344816" cy="25565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F2A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Семинар </a:t>
            </a:r>
            <a:r>
              <a:rPr lang="ru-RU" b="1" dirty="0" smtClean="0">
                <a:solidFill>
                  <a:srgbClr val="0F2A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«Как </a:t>
            </a:r>
            <a:r>
              <a:rPr lang="ru-RU" b="1" dirty="0">
                <a:solidFill>
                  <a:srgbClr val="0F2A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СОНКО получить статус исполнителя общественно полезных </a:t>
            </a:r>
            <a:r>
              <a:rPr lang="ru-RU" b="1" dirty="0" smtClean="0">
                <a:solidFill>
                  <a:srgbClr val="0F2A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услуг»</a:t>
            </a:r>
            <a:endParaRPr lang="ru-RU" dirty="0">
              <a:solidFill>
                <a:srgbClr val="0F2A00"/>
              </a:solidFill>
            </a:endParaRPr>
          </a:p>
        </p:txBody>
      </p:sp>
      <p:pic>
        <p:nvPicPr>
          <p:cNvPr id="5" name="Picture 2" descr="E:\Рабочие\220 лет Минюста России\Оформление\Для Нотариальной палаты-2\Логотип\Минюст просто лого\Золотой логотип прозр фо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454"/>
            <a:ext cx="790005" cy="863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475656" y="260648"/>
            <a:ext cx="68407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Управление Министерства юстиции Российской Федерации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 Амурской области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814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1E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Социально ориентированная НКО  - исполнитель общественно полезных услуг –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1E00"/>
                </a:solidFill>
                <a:latin typeface="Times New Roman" pitchFamily="18" charset="0"/>
                <a:cs typeface="Times New Roman" pitchFamily="18" charset="0"/>
              </a:rPr>
              <a:t>СОНКО, которая осуществляет деятельность в сфере оказания </a:t>
            </a:r>
            <a:r>
              <a:rPr lang="ru-RU" u="sng" dirty="0" smtClean="0">
                <a:solidFill>
                  <a:srgbClr val="001E00"/>
                </a:solidFill>
                <a:latin typeface="Times New Roman" pitchFamily="18" charset="0"/>
                <a:cs typeface="Times New Roman" pitchFamily="18" charset="0"/>
              </a:rPr>
              <a:t>общественно полезных услуг</a:t>
            </a:r>
            <a:r>
              <a:rPr lang="ru-RU" dirty="0" smtClean="0">
                <a:solidFill>
                  <a:srgbClr val="001E00"/>
                </a:solidFill>
                <a:latin typeface="Times New Roman" pitchFamily="18" charset="0"/>
                <a:cs typeface="Times New Roman" pitchFamily="18" charset="0"/>
              </a:rPr>
              <a:t>  и соответствует установленным НПА критериям.</a:t>
            </a:r>
          </a:p>
          <a:p>
            <a:pPr marL="0" indent="0">
              <a:buNone/>
            </a:pPr>
            <a:endParaRPr lang="ru-RU" sz="2000" dirty="0" smtClean="0">
              <a:solidFill>
                <a:srgbClr val="001E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u="sng" dirty="0" smtClean="0">
                <a:solidFill>
                  <a:srgbClr val="001E00"/>
                </a:solidFill>
                <a:latin typeface="Times New Roman" pitchFamily="18" charset="0"/>
                <a:cs typeface="Times New Roman" pitchFamily="18" charset="0"/>
              </a:rPr>
              <a:t>Примеры ОПУ:</a:t>
            </a:r>
            <a:endParaRPr lang="ru-RU" sz="2000" u="sng" dirty="0">
              <a:solidFill>
                <a:srgbClr val="001E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>
                <a:solidFill>
                  <a:srgbClr val="001E00"/>
                </a:solidFill>
                <a:latin typeface="Times New Roman" pitchFamily="18" charset="0"/>
                <a:cs typeface="Times New Roman" pitchFamily="18" charset="0"/>
              </a:rPr>
              <a:t>- социальная помощь и социальное обслуживание;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1E00"/>
                </a:solidFill>
                <a:latin typeface="Times New Roman" pitchFamily="18" charset="0"/>
                <a:cs typeface="Times New Roman" pitchFamily="18" charset="0"/>
              </a:rPr>
              <a:t>- содействие трудоустройству;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1E00"/>
                </a:solidFill>
                <a:latin typeface="Times New Roman" pitchFamily="18" charset="0"/>
                <a:cs typeface="Times New Roman" pitchFamily="18" charset="0"/>
              </a:rPr>
              <a:t>- реабилитация и </a:t>
            </a:r>
            <a:r>
              <a:rPr lang="ru-RU" sz="2000" dirty="0" err="1">
                <a:solidFill>
                  <a:srgbClr val="001E00"/>
                </a:solidFill>
                <a:latin typeface="Times New Roman" pitchFamily="18" charset="0"/>
                <a:cs typeface="Times New Roman" pitchFamily="18" charset="0"/>
              </a:rPr>
              <a:t>абилитация</a:t>
            </a:r>
            <a:r>
              <a:rPr lang="ru-RU" sz="2000" dirty="0">
                <a:solidFill>
                  <a:srgbClr val="001E00"/>
                </a:solidFill>
                <a:latin typeface="Times New Roman" pitchFamily="18" charset="0"/>
                <a:cs typeface="Times New Roman" pitchFamily="18" charset="0"/>
              </a:rPr>
              <a:t> инвалидов;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1E00"/>
                </a:solidFill>
                <a:latin typeface="Times New Roman" pitchFamily="18" charset="0"/>
                <a:cs typeface="Times New Roman" pitchFamily="18" charset="0"/>
              </a:rPr>
              <a:t>- услуги по организации отдыха и оздоровления детей,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1E00"/>
                </a:solidFill>
                <a:latin typeface="Times New Roman" pitchFamily="18" charset="0"/>
                <a:cs typeface="Times New Roman" pitchFamily="18" charset="0"/>
              </a:rPr>
              <a:t>- профилактика курения, алкоголизма, наркомании;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1E00"/>
                </a:solidFill>
                <a:latin typeface="Times New Roman" pitchFamily="18" charset="0"/>
                <a:cs typeface="Times New Roman" pitchFamily="18" charset="0"/>
              </a:rPr>
              <a:t>- услуги в области физической культуры и массового спорта и пр.</a:t>
            </a:r>
          </a:p>
          <a:p>
            <a:pPr marL="0" indent="0">
              <a:buNone/>
            </a:pPr>
            <a:endParaRPr lang="ru-RU" sz="2800" dirty="0" smtClean="0">
              <a:solidFill>
                <a:srgbClr val="001E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4" name="Picture 2" descr="E:\Рабочие\220 лет Минюста России\Оформление\Для Нотариальной палаты-2\Логотип\Минюст просто лого\Золотой логотип прозр фон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454"/>
            <a:ext cx="790005" cy="863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475656" y="260648"/>
            <a:ext cx="68407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Управление Министерства юстиции Российской Федерации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 Амурской области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280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4248472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3700" b="1" dirty="0" smtClean="0">
                <a:solidFill>
                  <a:srgbClr val="0F2A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Полномочия Управления:</a:t>
            </a:r>
            <a:br>
              <a:rPr lang="ru-RU" sz="3700" b="1" dirty="0" smtClean="0">
                <a:solidFill>
                  <a:srgbClr val="0F2A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700" dirty="0" smtClean="0">
                <a:solidFill>
                  <a:srgbClr val="0F2A00"/>
                </a:solidFill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700" dirty="0">
                <a:solidFill>
                  <a:srgbClr val="0F2A00"/>
                </a:solidFill>
                <a:effectLst/>
                <a:latin typeface="Times New Roman" pitchFamily="18" charset="0"/>
                <a:cs typeface="Times New Roman" pitchFamily="18" charset="0"/>
              </a:rPr>
              <a:t>принимает решение о признании </a:t>
            </a:r>
            <a:r>
              <a:rPr lang="ru-RU" sz="3700" dirty="0" smtClean="0">
                <a:solidFill>
                  <a:srgbClr val="0F2A00"/>
                </a:solidFill>
                <a:effectLst/>
                <a:latin typeface="Times New Roman" pitchFamily="18" charset="0"/>
                <a:cs typeface="Times New Roman" pitchFamily="18" charset="0"/>
              </a:rPr>
              <a:t>СОНКО исполнителем </a:t>
            </a:r>
            <a:r>
              <a:rPr lang="ru-RU" sz="3700" dirty="0">
                <a:solidFill>
                  <a:srgbClr val="0F2A00"/>
                </a:solidFill>
                <a:effectLst/>
                <a:latin typeface="Times New Roman" pitchFamily="18" charset="0"/>
                <a:cs typeface="Times New Roman" pitchFamily="18" charset="0"/>
              </a:rPr>
              <a:t>общественно полезных услуг</a:t>
            </a:r>
            <a:r>
              <a:rPr lang="ru-RU" sz="3700" dirty="0" smtClean="0">
                <a:solidFill>
                  <a:srgbClr val="0F2A00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3700" dirty="0" smtClean="0">
                <a:solidFill>
                  <a:srgbClr val="0F2A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700" dirty="0" smtClean="0">
                <a:solidFill>
                  <a:srgbClr val="0F2A00"/>
                </a:solidFill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700" dirty="0">
                <a:solidFill>
                  <a:srgbClr val="0F2A00"/>
                </a:solidFill>
                <a:effectLst/>
                <a:latin typeface="Times New Roman" pitchFamily="18" charset="0"/>
                <a:cs typeface="Times New Roman" pitchFamily="18" charset="0"/>
              </a:rPr>
              <a:t>ведет реестр СОНКО – ИПУ</a:t>
            </a:r>
            <a:r>
              <a:rPr lang="ru-RU" sz="3700" dirty="0" smtClean="0">
                <a:solidFill>
                  <a:srgbClr val="0F2A00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3700" dirty="0" smtClean="0">
                <a:solidFill>
                  <a:srgbClr val="0F2A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700" dirty="0" smtClean="0">
                <a:solidFill>
                  <a:srgbClr val="0F2A00"/>
                </a:solidFill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700" dirty="0">
                <a:solidFill>
                  <a:srgbClr val="0F2A00"/>
                </a:solidFill>
                <a:effectLst/>
                <a:latin typeface="Times New Roman" pitchFamily="18" charset="0"/>
                <a:cs typeface="Times New Roman" pitchFamily="18" charset="0"/>
              </a:rPr>
              <a:t>выдает заключения о соответствии качества оказания СОНКО содействия в предоставлении бесплатной юридической помощи установленным критериям</a:t>
            </a:r>
            <a:r>
              <a:rPr lang="ru-RU" sz="4400" dirty="0">
                <a:solidFill>
                  <a:srgbClr val="0F2A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>
                <a:solidFill>
                  <a:srgbClr val="0F2A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4400" dirty="0">
              <a:solidFill>
                <a:srgbClr val="0F2A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4" name="Picture 2" descr="E:\Рабочие\220 лет Минюста России\Оформление\Для Нотариальной палаты-2\Логотип\Минюст просто лого\Золотой логотип прозр фон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454"/>
            <a:ext cx="790005" cy="863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475656" y="260648"/>
            <a:ext cx="68407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Управление Министерства юстиции Российской Федерации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 Амурской области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954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628800"/>
            <a:ext cx="8568952" cy="3240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900" b="1" i="1" dirty="0" smtClean="0">
                <a:solidFill>
                  <a:srgbClr val="001E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«Если </a:t>
            </a:r>
            <a:r>
              <a:rPr lang="ru-RU" sz="2900" b="1" i="1" dirty="0">
                <a:solidFill>
                  <a:srgbClr val="001E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некоммерческая организация наделяется статусом исполнителя общественно полезных услуг, то тем самым она получает «сертификат качества» ее </a:t>
            </a:r>
            <a:r>
              <a:rPr lang="ru-RU" sz="2900" b="1" i="1" dirty="0" smtClean="0">
                <a:solidFill>
                  <a:srgbClr val="001E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деятельности»</a:t>
            </a:r>
            <a:r>
              <a:rPr lang="ru-RU" sz="2900" dirty="0" smtClean="0">
                <a:solidFill>
                  <a:srgbClr val="001E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0" indent="0">
              <a:buNone/>
            </a:pPr>
            <a:endParaRPr lang="ru-RU" sz="2000" dirty="0">
              <a:solidFill>
                <a:srgbClr val="001E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rgbClr val="001E00"/>
                </a:solidFill>
                <a:latin typeface="Times New Roman" pitchFamily="18" charset="0"/>
                <a:cs typeface="Times New Roman" pitchFamily="18" charset="0"/>
              </a:rPr>
              <a:t>- представитель Комитета </a:t>
            </a:r>
            <a:r>
              <a:rPr lang="ru-RU" sz="2800" dirty="0">
                <a:solidFill>
                  <a:srgbClr val="001E00"/>
                </a:solidFill>
                <a:latin typeface="Times New Roman" pitchFamily="18" charset="0"/>
                <a:cs typeface="Times New Roman" pitchFamily="18" charset="0"/>
              </a:rPr>
              <a:t>Государственной Думы по развитию гражданского общества, вопросам общественных и религиозных объединений.</a:t>
            </a:r>
            <a:endParaRPr lang="ru-RU" sz="2800" dirty="0" smtClean="0">
              <a:solidFill>
                <a:srgbClr val="001E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4" name="Picture 2" descr="E:\Рабочие\220 лет Минюста России\Оформление\Для Нотариальной палаты-2\Логотип\Минюст просто лого\Золотой логотип прозр фон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454"/>
            <a:ext cx="790005" cy="863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475656" y="260648"/>
            <a:ext cx="68407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Управление Министерства юстиции Российской Федерации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 Амурской области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351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628800"/>
            <a:ext cx="8568952" cy="39604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900" b="1" dirty="0" smtClean="0">
                <a:solidFill>
                  <a:srgbClr val="001E00"/>
                </a:solidFill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ru-RU" sz="2900" b="1" dirty="0">
                <a:solidFill>
                  <a:srgbClr val="001E00"/>
                </a:solidFill>
                <a:latin typeface="Times New Roman" pitchFamily="18" charset="0"/>
                <a:cs typeface="Times New Roman" pitchFamily="18" charset="0"/>
              </a:rPr>
              <a:t>Амурской области от 07.07.2022 № </a:t>
            </a:r>
            <a:r>
              <a:rPr lang="ru-RU" sz="2900" b="1" dirty="0" smtClean="0">
                <a:solidFill>
                  <a:srgbClr val="001E00"/>
                </a:solidFill>
                <a:latin typeface="Times New Roman" pitchFamily="18" charset="0"/>
                <a:cs typeface="Times New Roman" pitchFamily="18" charset="0"/>
              </a:rPr>
              <a:t>127-ОЗ:</a:t>
            </a:r>
          </a:p>
          <a:p>
            <a:pPr marL="0" indent="0">
              <a:buNone/>
            </a:pPr>
            <a:endParaRPr lang="ru-RU" sz="2900" b="1" dirty="0" smtClean="0">
              <a:solidFill>
                <a:srgbClr val="001E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900" dirty="0">
                <a:solidFill>
                  <a:srgbClr val="001E0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900" dirty="0" smtClean="0">
                <a:solidFill>
                  <a:srgbClr val="001E00"/>
                </a:solidFill>
                <a:latin typeface="Times New Roman" pitchFamily="18" charset="0"/>
                <a:cs typeface="Times New Roman" pitchFamily="18" charset="0"/>
              </a:rPr>
              <a:t>СОНКО - ИПУ установлены  пониженные ставки </a:t>
            </a:r>
            <a:r>
              <a:rPr lang="ru-RU" sz="2900" dirty="0">
                <a:solidFill>
                  <a:srgbClr val="001E00"/>
                </a:solidFill>
                <a:latin typeface="Times New Roman" pitchFamily="18" charset="0"/>
                <a:cs typeface="Times New Roman" pitchFamily="18" charset="0"/>
              </a:rPr>
              <a:t>по УСН </a:t>
            </a:r>
            <a:r>
              <a:rPr lang="ru-RU" sz="2900" dirty="0" smtClean="0">
                <a:solidFill>
                  <a:srgbClr val="001E00"/>
                </a:solidFill>
                <a:latin typeface="Times New Roman" pitchFamily="18" charset="0"/>
                <a:cs typeface="Times New Roman" pitchFamily="18" charset="0"/>
              </a:rPr>
              <a:t>(1</a:t>
            </a:r>
            <a:r>
              <a:rPr lang="ru-RU" sz="2900" dirty="0">
                <a:solidFill>
                  <a:srgbClr val="001E00"/>
                </a:solidFill>
                <a:latin typeface="Times New Roman" pitchFamily="18" charset="0"/>
                <a:cs typeface="Times New Roman" pitchFamily="18" charset="0"/>
              </a:rPr>
              <a:t>% при объекте налогообложения доходы и 5% при объекте налогообложения доходы, уменьшенные на величину </a:t>
            </a:r>
            <a:r>
              <a:rPr lang="ru-RU" sz="2900" dirty="0" smtClean="0">
                <a:solidFill>
                  <a:srgbClr val="001E00"/>
                </a:solidFill>
                <a:latin typeface="Times New Roman" pitchFamily="18" charset="0"/>
                <a:cs typeface="Times New Roman" pitchFamily="18" charset="0"/>
              </a:rPr>
              <a:t>расходов)</a:t>
            </a:r>
            <a:endParaRPr lang="ru-RU" sz="2800" dirty="0" smtClean="0">
              <a:solidFill>
                <a:srgbClr val="001E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4" name="Picture 2" descr="E:\Рабочие\220 лет Минюста России\Оформление\Для Нотариальной палаты-2\Логотип\Минюст просто лого\Золотой логотип прозр фон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454"/>
            <a:ext cx="790005" cy="863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475656" y="260648"/>
            <a:ext cx="68407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Управление Министерства юстиции Российской Федерации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 Амурской области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388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1268760"/>
            <a:ext cx="8712968" cy="1944216"/>
          </a:xfrm>
        </p:spPr>
        <p:txBody>
          <a:bodyPr anchor="t">
            <a:normAutofit/>
          </a:bodyPr>
          <a:lstStyle/>
          <a:p>
            <a:r>
              <a:rPr lang="ru-RU" sz="2600" dirty="0">
                <a:solidFill>
                  <a:srgbClr val="001E00"/>
                </a:solidFill>
                <a:effectLst/>
                <a:latin typeface="Times New Roman" pitchFamily="18" charset="0"/>
                <a:cs typeface="Times New Roman" pitchFamily="18" charset="0"/>
              </a:rPr>
              <a:t>Информацию об </a:t>
            </a:r>
            <a:r>
              <a:rPr lang="ru-RU" sz="2600" dirty="0" smtClean="0">
                <a:solidFill>
                  <a:srgbClr val="001E00"/>
                </a:solidFill>
                <a:effectLst/>
                <a:latin typeface="Times New Roman" pitchFamily="18" charset="0"/>
                <a:cs typeface="Times New Roman" pitchFamily="18" charset="0"/>
              </a:rPr>
              <a:t>НКО, в том числе включенных в реестр СОНКО – ИПУ,  можно </a:t>
            </a:r>
            <a:r>
              <a:rPr lang="ru-RU" sz="2600" dirty="0">
                <a:solidFill>
                  <a:srgbClr val="001E00"/>
                </a:solidFill>
                <a:effectLst/>
                <a:latin typeface="Times New Roman" pitchFamily="18" charset="0"/>
                <a:cs typeface="Times New Roman" pitchFamily="18" charset="0"/>
              </a:rPr>
              <a:t>получить на </a:t>
            </a:r>
            <a:r>
              <a:rPr lang="ru-RU" sz="2600" dirty="0" smtClean="0">
                <a:solidFill>
                  <a:srgbClr val="001E00"/>
                </a:solidFill>
                <a:effectLst/>
                <a:latin typeface="Times New Roman" pitchFamily="18" charset="0"/>
                <a:cs typeface="Times New Roman" pitchFamily="18" charset="0"/>
              </a:rPr>
              <a:t>Портале </a:t>
            </a:r>
            <a:r>
              <a:rPr lang="ru-RU" sz="2600" dirty="0">
                <a:solidFill>
                  <a:srgbClr val="001E00"/>
                </a:solidFill>
                <a:effectLst/>
                <a:latin typeface="Times New Roman" pitchFamily="18" charset="0"/>
                <a:cs typeface="Times New Roman" pitchFamily="18" charset="0"/>
              </a:rPr>
              <a:t>Минюста России о деятельности некоммерческих организаций </a:t>
            </a:r>
            <a:r>
              <a:rPr lang="ru-RU" sz="2600" dirty="0" smtClean="0">
                <a:solidFill>
                  <a:srgbClr val="001E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 smtClean="0">
                <a:solidFill>
                  <a:srgbClr val="001E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600" b="1" u="sng" dirty="0" smtClean="0">
                <a:solidFill>
                  <a:srgbClr val="003E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ru-RU" sz="2600" b="1" u="sng" dirty="0">
                <a:solidFill>
                  <a:srgbClr val="003E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://unro.minjust.ru/</a:t>
            </a:r>
            <a:r>
              <a:rPr lang="ru-RU" sz="2600" b="1" dirty="0">
                <a:solidFill>
                  <a:srgbClr val="003E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>
                <a:solidFill>
                  <a:srgbClr val="001E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212976"/>
            <a:ext cx="3759975" cy="301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5" name="Picture 2" descr="E:\Рабочие\220 лет Минюста России\Оформление\Для Нотариальной палаты-2\Логотип\Минюст просто лого\Золотой логотип прозр фо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454"/>
            <a:ext cx="790005" cy="863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475656" y="260648"/>
            <a:ext cx="68407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Управление Министерства юстиции Российской Федерации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 Амурской области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475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52" y="1139826"/>
            <a:ext cx="8471912" cy="1361312"/>
          </a:xfrm>
        </p:spPr>
        <p:txBody>
          <a:bodyPr anchor="t">
            <a:noAutofit/>
          </a:bodyPr>
          <a:lstStyle/>
          <a:p>
            <a:pPr algn="ctr"/>
            <a:r>
              <a:rPr lang="ru-RU" sz="2600" b="1" dirty="0" smtClean="0">
                <a:solidFill>
                  <a:srgbClr val="0F2A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Подробная информация в сфере СОНКО - ИПУ размещена на официальном сайте Управления</a:t>
            </a:r>
            <a:br>
              <a:rPr lang="ru-RU" sz="2600" b="1" dirty="0" smtClean="0">
                <a:solidFill>
                  <a:srgbClr val="0F2A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600" b="1" dirty="0" smtClean="0">
                <a:solidFill>
                  <a:srgbClr val="0F2A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to28.minjust.gov.ru</a:t>
            </a:r>
            <a:endParaRPr lang="ru-RU" sz="2600" b="1" dirty="0">
              <a:solidFill>
                <a:srgbClr val="0F2A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574" y="2664305"/>
            <a:ext cx="4962872" cy="3478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вал 2"/>
          <p:cNvSpPr/>
          <p:nvPr/>
        </p:nvSpPr>
        <p:spPr>
          <a:xfrm>
            <a:off x="2339752" y="5301208"/>
            <a:ext cx="1656184" cy="51244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851919" y="5666057"/>
            <a:ext cx="1696979" cy="48119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7" name="Picture 2" descr="E:\Рабочие\220 лет Минюста России\Оформление\Для Нотариальной палаты-2\Логотип\Минюст просто лого\Золотой логотип прозр фо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454"/>
            <a:ext cx="790005" cy="863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475656" y="260648"/>
            <a:ext cx="68407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Управление Министерства юстиции Российской Федерации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 Амурской области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1202</TotalTime>
  <Words>265</Words>
  <Application>Microsoft Office PowerPoint</Application>
  <PresentationFormat>Экран (4:3)</PresentationFormat>
  <Paragraphs>42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Семинар «Как СОНКО получить статус исполнителя общественно полезных услуг»</vt:lpstr>
      <vt:lpstr>Презентация PowerPoint</vt:lpstr>
      <vt:lpstr>Полномочия Управления: - принимает решение о признании СОНКО исполнителем общественно полезных услуг; - ведет реестр СОНКО – ИПУ; - выдает заключения о соответствии качества оказания СОНКО содействия в предоставлении бесплатной юридической помощи установленным критериям </vt:lpstr>
      <vt:lpstr>Презентация PowerPoint</vt:lpstr>
      <vt:lpstr>Презентация PowerPoint</vt:lpstr>
      <vt:lpstr>Информацию об НКО, в том числе включенных в реестр СОНКО – ИПУ,  можно получить на Портале Минюста России о деятельности некоммерческих организаций  http://unro.minjust.ru/ .</vt:lpstr>
      <vt:lpstr>Подробная информация в сфере СОНКО - ИПУ размещена на официальном сайте Управления to28.minjust.gov.ru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НКО против коррупции: ожидание и действительность</dc:title>
  <dc:creator>Начальник отдела НКО</dc:creator>
  <cp:lastModifiedBy>Заместитель начальника управления</cp:lastModifiedBy>
  <cp:revision>82</cp:revision>
  <dcterms:created xsi:type="dcterms:W3CDTF">2022-04-26T01:03:45Z</dcterms:created>
  <dcterms:modified xsi:type="dcterms:W3CDTF">2022-09-28T01:58:15Z</dcterms:modified>
</cp:coreProperties>
</file>