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Включение в реестр исполнителей общественно полезных услуг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389592" y="4835611"/>
            <a:ext cx="23905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Bahnschrift Light Condensed" panose="020B0502040204020203" pitchFamily="34" charset="0"/>
              </a:rPr>
              <a:t>Ресурсный центр поддержки НКО при Общественной палате Амурской области</a:t>
            </a:r>
          </a:p>
          <a:p>
            <a:r>
              <a:rPr lang="ru-RU" sz="1600" dirty="0">
                <a:latin typeface="Bahnschrift Light Condensed" panose="020B0502040204020203" pitchFamily="34" charset="0"/>
              </a:rPr>
              <a:t>Машкова Елена Викторовна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179" y="784392"/>
            <a:ext cx="2340973" cy="228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Итог. Шаг 3.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При соблюдении этих условий победителю конкурса достаточно подать в </a:t>
            </a:r>
            <a:r>
              <a:rPr lang="ru-RU" dirty="0" smtClean="0"/>
              <a:t>ТУ Министерства </a:t>
            </a:r>
            <a:r>
              <a:rPr lang="ru-RU" dirty="0"/>
              <a:t>юстиции </a:t>
            </a:r>
            <a:r>
              <a:rPr lang="ru-RU" dirty="0" smtClean="0"/>
              <a:t>РФ в Амурской области заявление (по установленной форме), </a:t>
            </a:r>
            <a:r>
              <a:rPr lang="ru-RU" dirty="0"/>
              <a:t>приложив к нему заключение Фонда президентских грантов о надлежащей реализации проекта.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! Чтобы </a:t>
            </a:r>
            <a:r>
              <a:rPr lang="ru-RU" dirty="0">
                <a:solidFill>
                  <a:srgbClr val="C00000"/>
                </a:solidFill>
              </a:rPr>
              <a:t>получить заключение Фонда президентских грантов о надлежащей реализации проекта, нужно обратиться за ним в фонд не ранее чем через 3 месяца и не позднее чем через 2 года после завершения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2190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Реестр ИОПУ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деятельность по реализованному проекту соответствует приоритетным направлениям в сфере оказания общественно полезных услуг, утвержденным Указом Президента Российской Федерации от 8 августа 2016 г. № 398, победитель конкурса может </a:t>
            </a:r>
            <a:r>
              <a:rPr lang="ru-RU" u="sng" dirty="0"/>
              <a:t>быть в специальном порядке включен </a:t>
            </a:r>
            <a:r>
              <a:rPr lang="ru-RU" dirty="0"/>
              <a:t>Министерством юстиции Российской Федерации в реестр некоммерческих организаций-исполнителей общественно полезных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186801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pc="0" dirty="0">
                <a:ln w="31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привилегии предоставляет </a:t>
            </a:r>
            <a:r>
              <a:rPr lang="ru-RU" sz="2800" b="1" spc="0" dirty="0" smtClean="0">
                <a:ln w="31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НКО статус </a:t>
            </a:r>
            <a:r>
              <a:rPr lang="ru-RU" sz="2800" b="1" spc="0" dirty="0">
                <a:ln w="31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исполнителя общественно полезных </a:t>
            </a:r>
            <a:r>
              <a:rPr lang="ru-RU" sz="2800" b="1" spc="0" dirty="0" smtClean="0">
                <a:ln w="31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2400" spc="0" dirty="0">
                <a:ln w="3175" cmpd="sng"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spc="0" dirty="0">
                <a:ln w="3175" cmpd="sng"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Некоммерческая организация, признанная исполнителем ОПУ, включается в реестр НКО – исполнителей ОПУ и наделяется правом на приоритетное получение мер поддержки в порядке, установленном федеральными законами, иными нормативными правовыми актами Российской </a:t>
            </a:r>
            <a:r>
              <a:rPr lang="ru-RU" dirty="0" smtClean="0"/>
              <a:t>Федерации, субъектов РФ и </a:t>
            </a:r>
            <a:r>
              <a:rPr lang="ru-RU" dirty="0"/>
              <a:t>муниципальными правовыми актами.</a:t>
            </a:r>
          </a:p>
          <a:p>
            <a:r>
              <a:rPr lang="ru-RU" dirty="0"/>
              <a:t>Такая поддержка будет оказываться СО НКО, признанным исполнителями ОПУ, не менее 2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6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pc="0" dirty="0">
                <a:ln w="31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меры государственной поддержки предусмотрены для </a:t>
            </a:r>
            <a:r>
              <a:rPr lang="ru-RU" sz="2800" b="1" spc="0" dirty="0" smtClean="0">
                <a:ln w="31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 НКО в </a:t>
            </a:r>
            <a:r>
              <a:rPr lang="ru-RU" sz="2800" b="1" spc="0" dirty="0">
                <a:ln w="31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соответствии с федеральным законодательством</a:t>
            </a:r>
            <a:r>
              <a:rPr lang="ru-RU" sz="2400" spc="0" dirty="0">
                <a:ln w="3175" cmpd="sng"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spc="0" dirty="0">
                <a:ln w="3175" cmpd="sng"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667265"/>
            <a:ext cx="7315200" cy="531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Одной из наиболее востребованных мер государственной поддержки является предоставление бюджетных субсидий за счет средств бюджетов бюджетной системы Российской Федерации.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u="sng" dirty="0"/>
              <a:t>Также такие организации смогут претендовать на:</a:t>
            </a:r>
          </a:p>
          <a:p>
            <a:r>
              <a:rPr lang="ru-RU" dirty="0"/>
              <a:t>1) получение во владение и (или) в пользование государственного или муниципального имущества</a:t>
            </a:r>
            <a:r>
              <a:rPr lang="ru-RU" dirty="0" smtClean="0"/>
              <a:t>;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2) использование бесплатного эфирного времени на государственных и муниципальных теле– и радиоканалах, бесплатной печатной площади в государственных и муниципальных периодических печатных изданиях, а также на размещение своих информационных материалов в информационно– телекоммуникационной сети «Интернет</a:t>
            </a:r>
            <a:r>
              <a:rPr lang="ru-RU" dirty="0" smtClean="0"/>
              <a:t>»;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3) организацию государственными органами и органами местного самоуправления курсов повышения квалификации и обучающих мероприятий для работников и добровольцев таких организаций.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воспользоваться специальным порядком включения в реестр через ФПГ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этого необходимо, чтобы:</a:t>
            </a:r>
          </a:p>
          <a:p>
            <a:endParaRPr lang="ru-RU" dirty="0"/>
          </a:p>
          <a:p>
            <a:r>
              <a:rPr lang="ru-RU" dirty="0"/>
              <a:t>проект, поддержанный Фондом президентских грантов, был качественно реализован (без нарушения существенных условий договора о предоставлении гранта)</a:t>
            </a:r>
          </a:p>
          <a:p>
            <a:r>
              <a:rPr lang="ru-RU" dirty="0"/>
              <a:t>победитель конкурса не имел просроченной задолженности по возврату средств, полученных от Фонда президентских грантов и подлежащих возврату в соответствии с условиями договора о предоставлении гранта</a:t>
            </a:r>
          </a:p>
          <a:p>
            <a:r>
              <a:rPr lang="ru-RU" dirty="0"/>
              <a:t>победитель конкурса не имел задолженностей по налогам и сборам, иным предусмотренным законодательством обязательным платежам</a:t>
            </a:r>
          </a:p>
        </p:txBody>
      </p:sp>
    </p:spTree>
    <p:extLst>
      <p:ext uri="{BB962C8B-B14F-4D97-AF65-F5344CB8AC3E}">
        <p14:creationId xmlns:p14="http://schemas.microsoft.com/office/powerpoint/2010/main" val="7943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Получаем заключение ФПГ. Шаг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47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Заполните форму, размещенную в разделе «Мои проекты» в личном кабинете</a:t>
            </a:r>
          </a:p>
          <a:p>
            <a:pPr marL="0" indent="0">
              <a:buNone/>
            </a:pPr>
            <a:r>
              <a:rPr lang="ru-RU" u="sng" dirty="0"/>
              <a:t>В ней нужно указать:</a:t>
            </a:r>
          </a:p>
          <a:p>
            <a:r>
              <a:rPr lang="ru-RU" dirty="0"/>
              <a:t>названия реализованных организацией проектов по оказанию общественно полезных услуг</a:t>
            </a:r>
          </a:p>
          <a:p>
            <a:r>
              <a:rPr lang="ru-RU" dirty="0"/>
              <a:t>приоритетные направления деятельности в сфере оказания общественно полезных услуг из перечня, утвержденного Президентом Российской Федерации, по которым организацией осуществлялась деятельность в рамках проектов</a:t>
            </a:r>
          </a:p>
          <a:p>
            <a:r>
              <a:rPr lang="ru-RU" dirty="0"/>
              <a:t>общественно полезные услуги, оказываемые организацией, соответствующие этим направлениям</a:t>
            </a:r>
          </a:p>
          <a:p>
            <a:pPr marL="0" indent="0">
              <a:buNone/>
            </a:pPr>
            <a:endParaRPr lang="ru-RU" sz="1900" i="1" dirty="0" smtClean="0"/>
          </a:p>
          <a:p>
            <a:pPr marL="0" indent="0">
              <a:buNone/>
            </a:pPr>
            <a:r>
              <a:rPr lang="ru-RU" sz="1900" i="1" dirty="0" smtClean="0"/>
              <a:t>Перед </a:t>
            </a:r>
            <a:r>
              <a:rPr lang="ru-RU" sz="1900" i="1" dirty="0"/>
              <a:t>заполнением формы ознакомьтесь, пожалуйста, с приоритетными направлениями, утвержденными Указом Президента Российской Федерации от 8 августа 2016 г. № 398, и перечнем общественно полезных услуг, перечисленных в постановлении Правительства Российской Федерации от 27 октября 2016 г. № 1096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" y="650790"/>
            <a:ext cx="11013887" cy="569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Получаем заключение ФПГ. Шаг </a:t>
            </a: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Подпишите заявление электронной подписью</a:t>
            </a:r>
          </a:p>
          <a:p>
            <a:endParaRPr lang="ru-RU" dirty="0"/>
          </a:p>
          <a:p>
            <a:r>
              <a:rPr lang="ru-RU" dirty="0"/>
              <a:t>Фонд принимает решение о выдаче заключения о надлежащей реализации проектов либо об отказе в его выдаче в течение 30 дней со дня поступления заявления.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25435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Основания для отказа в выдаче заключения: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реализация </a:t>
            </a:r>
            <a:r>
              <a:rPr lang="ru-RU" dirty="0"/>
              <a:t>проектов, по которым запрошено заключение, признана ненадлежащей (не исполнены существенные условия договора о предоставлении гранта, либо имеется просроченная задолженность по возврату фонду средств гранта)</a:t>
            </a:r>
          </a:p>
          <a:p>
            <a:r>
              <a:rPr lang="ru-RU" dirty="0"/>
              <a:t>деятельность в рамках проектов, по которым запрошено заключение, не соответствует приоритетным направлениям деятельности в сфере оказания общественно полезных услуг, указанным в заявлении о выдаче заключения</a:t>
            </a:r>
          </a:p>
          <a:p>
            <a:r>
              <a:rPr lang="ru-RU" dirty="0"/>
              <a:t>общественно полезные услуги, указанные в заявлении, не соответствуют приоритетным направлениям в сфере оказания общественно полезных услуг, по которым осуществлялась деятельность по проекту</a:t>
            </a:r>
          </a:p>
          <a:p>
            <a:r>
              <a:rPr lang="ru-RU" dirty="0"/>
              <a:t>в заявлении о выдаче заключения содержатся недостоверные сведения, либо заявление оформлено ненадлежащим образом</a:t>
            </a:r>
          </a:p>
          <a:p>
            <a:pPr marL="0" indent="0" algn="ctr">
              <a:buNone/>
            </a:pPr>
            <a:r>
              <a:rPr lang="ru-RU" b="1" u="sng" dirty="0"/>
              <a:t>Заявление можно подать повторно в случае, если причины отказа устранимы.</a:t>
            </a:r>
          </a:p>
        </p:txBody>
      </p:sp>
    </p:spTree>
    <p:extLst>
      <p:ext uri="{BB962C8B-B14F-4D97-AF65-F5344CB8AC3E}">
        <p14:creationId xmlns:p14="http://schemas.microsoft.com/office/powerpoint/2010/main" val="24968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34</TotalTime>
  <Words>451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Bahnschrift Light Condensed</vt:lpstr>
      <vt:lpstr>Calibri</vt:lpstr>
      <vt:lpstr>Corbel</vt:lpstr>
      <vt:lpstr>Times New Roman</vt:lpstr>
      <vt:lpstr>Wingdings 2</vt:lpstr>
      <vt:lpstr>Рама</vt:lpstr>
      <vt:lpstr>Включение в реестр исполнителей общественно полезных услуг</vt:lpstr>
      <vt:lpstr>Реестр ИОПУ</vt:lpstr>
      <vt:lpstr>Какие привилегии предоставляет НКО статус исполнителя общественно полезных услуг </vt:lpstr>
      <vt:lpstr>Какие меры государственной поддержки предусмотрены для СО НКО в соответствии с федеральным законодательством </vt:lpstr>
      <vt:lpstr>Как воспользоваться специальным порядком включения в реестр через ФПГ</vt:lpstr>
      <vt:lpstr>Получаем заключение ФПГ. Шаг 1.</vt:lpstr>
      <vt:lpstr>Презентация PowerPoint</vt:lpstr>
      <vt:lpstr>Получаем заключение ФПГ. Шаг 2.</vt:lpstr>
      <vt:lpstr>Основания для отказа в выдаче заключения: </vt:lpstr>
      <vt:lpstr>Итог. Шаг 3.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Включение в реестр исполнителей общественно полезных услуг</dc:title>
  <dc:creator>User</dc:creator>
  <cp:lastModifiedBy>User</cp:lastModifiedBy>
  <cp:revision>6</cp:revision>
  <dcterms:created xsi:type="dcterms:W3CDTF">2022-07-07T03:43:25Z</dcterms:created>
  <dcterms:modified xsi:type="dcterms:W3CDTF">2022-07-08T02:13:28Z</dcterms:modified>
</cp:coreProperties>
</file>