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0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60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28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8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76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0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8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4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78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9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6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39A7-2D1C-4300-ACF2-C1AA61FE3C85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D890-304E-4F76-ABA5-AAECF8457F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848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723441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 smtClean="0">
                <a:solidFill>
                  <a:srgbClr val="FF0000"/>
                </a:solidFill>
              </a:rPr>
              <a:t>Единый налоговый платеж и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Единый налоговый счет: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как платить налоги и взносы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в 2023 году.</a:t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/>
            </a:r>
            <a:br>
              <a:rPr lang="ru-RU" sz="5000" b="1" dirty="0" smtClean="0">
                <a:solidFill>
                  <a:srgbClr val="FF0000"/>
                </a:solidFill>
              </a:rPr>
            </a:br>
            <a:r>
              <a:rPr lang="ru-RU" sz="5000" b="1" dirty="0" smtClean="0">
                <a:solidFill>
                  <a:srgbClr val="FF0000"/>
                </a:solidFill>
              </a:rPr>
              <a:t>Применение пониженных тарифов страховых взносов</a:t>
            </a:r>
            <a:endParaRPr lang="ru-RU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1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Взыскание задолженности по ЕНС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26273"/>
            <a:ext cx="10515600" cy="5050690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Если </a:t>
            </a:r>
            <a:r>
              <a:rPr lang="ru-RU" b="1" dirty="0">
                <a:solidFill>
                  <a:srgbClr val="FF0000"/>
                </a:solidFill>
              </a:rPr>
              <a:t>баланс ЕНС уйдет в минус, инспекция выставит требование. Если его не исполнить, денежные средства спишут с банковского счета. Решение об этом разместят в специальном реестре</a:t>
            </a:r>
            <a:r>
              <a:rPr lang="ru-RU" b="1" dirty="0"/>
              <a:t>.</a:t>
            </a:r>
          </a:p>
          <a:p>
            <a:pPr fontAlgn="base"/>
            <a:endParaRPr lang="ru-RU" dirty="0"/>
          </a:p>
          <a:p>
            <a:pPr marL="0" indent="0" algn="ctr" fontAlgn="base">
              <a:buNone/>
            </a:pPr>
            <a:r>
              <a:rPr lang="ru-RU" b="1" dirty="0"/>
              <a:t>Информация о состоянии ЕНС</a:t>
            </a:r>
            <a:endParaRPr lang="ru-RU" dirty="0"/>
          </a:p>
          <a:p>
            <a:pPr marL="0" indent="0" fontAlgn="base">
              <a:buNone/>
            </a:pPr>
            <a:r>
              <a:rPr lang="ru-RU" dirty="0"/>
              <a:t>У ФНС необходимо запросить справки:</a:t>
            </a:r>
          </a:p>
          <a:p>
            <a:pPr marL="0" lvl="0" indent="0" fontAlgn="base">
              <a:buNone/>
            </a:pPr>
            <a:r>
              <a:rPr lang="ru-RU" dirty="0" smtClean="0"/>
              <a:t>- о </a:t>
            </a:r>
            <a:r>
              <a:rPr lang="ru-RU" dirty="0"/>
              <a:t>наличии положительного, отрицательного или нулевого сальдо ЕНС;</a:t>
            </a:r>
          </a:p>
          <a:p>
            <a:pPr marL="0" lvl="0" indent="0" fontAlgn="base">
              <a:buNone/>
            </a:pPr>
            <a:r>
              <a:rPr lang="ru-RU" dirty="0" smtClean="0"/>
              <a:t>- принадлежности </a:t>
            </a:r>
            <a:r>
              <a:rPr lang="ru-RU" dirty="0"/>
              <a:t>денег, перечисленных в качестве ЕНП;</a:t>
            </a:r>
          </a:p>
          <a:p>
            <a:pPr marL="0" lvl="0" indent="0" fontAlgn="base">
              <a:buNone/>
            </a:pPr>
            <a:r>
              <a:rPr lang="ru-RU" dirty="0" smtClean="0"/>
              <a:t>- исполнении </a:t>
            </a:r>
            <a:r>
              <a:rPr lang="ru-RU" dirty="0"/>
              <a:t>обязанности по уплате налогов, сборов, пеней, штрафов, процентов.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08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36041"/>
            <a:ext cx="9593766" cy="8625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Единый срок подачи отчетности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98595"/>
            <a:ext cx="9144000" cy="2230244"/>
          </a:xfrm>
        </p:spPr>
        <p:txBody>
          <a:bodyPr/>
          <a:lstStyle/>
          <a:p>
            <a:pPr fontAlgn="base"/>
            <a:r>
              <a:rPr lang="ru-RU" dirty="0" smtClean="0"/>
              <a:t>Срок представления отчетности по налогам и страховым взносам - 25-е число месяца. Так, расчет по страховым взносам за 2022 год необходимо сдать не позднее 25 января 2023 года.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b="1" dirty="0" smtClean="0">
                <a:solidFill>
                  <a:srgbClr val="FF0000"/>
                </a:solidFill>
              </a:rPr>
              <a:t>Периодичность подачи отчетов не изменяется.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5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рименении </a:t>
            </a:r>
            <a:r>
              <a:rPr lang="ru-RU" b="1" dirty="0">
                <a:solidFill>
                  <a:srgbClr val="FF0000"/>
                </a:solidFill>
              </a:rPr>
              <a:t>пониженных тарифов страховых взносов для СО НКО с 1 января 2023 года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561171"/>
            <a:ext cx="10692161" cy="4939990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ru-RU" dirty="0"/>
              <a:t>Применять пониженные тарифы НКО могут ПРИ УСЛОВИИ, что по итогам года, предшествующего году перехода организации на уплату страховых взносов по таким тарифам, </a:t>
            </a:r>
            <a:r>
              <a:rPr lang="ru-RU" b="1" dirty="0"/>
              <a:t>не менее 70 процентов </a:t>
            </a:r>
            <a:r>
              <a:rPr lang="ru-RU" dirty="0"/>
              <a:t>суммы </a:t>
            </a:r>
            <a:r>
              <a:rPr lang="ru-RU" b="1" dirty="0"/>
              <a:t>всех доходов организации</a:t>
            </a:r>
            <a:r>
              <a:rPr lang="ru-RU" dirty="0"/>
              <a:t> за указанный период составляют в совокупности следующие виды доходов</a:t>
            </a:r>
            <a:r>
              <a:rPr lang="ru-RU" dirty="0" smtClean="0"/>
              <a:t>:</a:t>
            </a:r>
          </a:p>
          <a:p>
            <a:pPr marL="0" indent="0" algn="ctr" fontAlgn="base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С 1 января 2023 года СО НКО будет применяться пониженный тариф страховых взносов в размере</a:t>
            </a:r>
            <a:r>
              <a:rPr lang="ru-RU" b="1" dirty="0" smtClean="0"/>
              <a:t>:</a:t>
            </a:r>
          </a:p>
          <a:p>
            <a:pPr marL="0" indent="0" algn="ctr">
              <a:buNone/>
            </a:pPr>
            <a:endParaRPr lang="ru-RU" dirty="0"/>
          </a:p>
          <a:p>
            <a:pPr lvl="0" algn="ctr">
              <a:buFontTx/>
              <a:buChar char="-"/>
            </a:pPr>
            <a:r>
              <a:rPr lang="ru-RU" dirty="0" smtClean="0"/>
              <a:t>7,8 </a:t>
            </a:r>
            <a:r>
              <a:rPr lang="ru-RU" dirty="0"/>
              <a:t>% для расчета страховых взносов с сумм всех расходов на оплату труда по трудовым договорам. Следовательно, в бюджете грантополучателя, касаемо расчета страховых взносов с сумм всех расходов на оплату труда </a:t>
            </a:r>
            <a:r>
              <a:rPr lang="ru-RU" b="1" dirty="0"/>
              <a:t>по трудовым договорам, будут изменения по ставкам: вместо 20,2 % составят 7,8 % (по данной статье бюджета возникнет экономия</a:t>
            </a:r>
            <a:r>
              <a:rPr lang="ru-RU" b="1" dirty="0" smtClean="0"/>
              <a:t>);</a:t>
            </a:r>
          </a:p>
          <a:p>
            <a:pPr lvl="0" algn="ctr">
              <a:buFontTx/>
              <a:buChar char="-"/>
            </a:pPr>
            <a:endParaRPr lang="ru-RU" dirty="0"/>
          </a:p>
          <a:p>
            <a:pPr marL="0" lvl="0" indent="0" algn="ctr">
              <a:buNone/>
            </a:pPr>
            <a:r>
              <a:rPr lang="ru-RU" dirty="0" smtClean="0"/>
              <a:t>- 7,6 </a:t>
            </a:r>
            <a:r>
              <a:rPr lang="ru-RU" dirty="0"/>
              <a:t>% для расчета страховых взносов с вознаграждений по гражданско-правовым договорам, в которых обязанность организации осуществлять страхование от несчастных случаев и профзаболеваний в гражданско-правовом договоре не предусмотрена. Следовательно, в бюджете грантополучателя, касаемо расчета страховых взносов с сумм всех расходов на оплату труда </a:t>
            </a:r>
            <a:r>
              <a:rPr lang="ru-RU" b="1" dirty="0"/>
              <a:t>по трудовым договорам, будут изменения по ставкам: вместо 20,0 % составят 7,6 % (по данной статье бюджета возникнет экономия).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558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892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 соответствии с Налоговым кодексом Российской Федерации, применять пониженный тариф страховых взносов могут некоммерческие организации (за исключением государственных (муниципальных) учреждений) применяющие УПРОЩЕННУЮ СИСТЕМУ налогообложения и осуществляющие в соответствии с учредительными </a:t>
            </a:r>
            <a:r>
              <a:rPr lang="ru-RU" sz="2800" b="1" dirty="0">
                <a:solidFill>
                  <a:srgbClr val="FF0000"/>
                </a:solidFill>
              </a:rPr>
              <a:t>документами деятельность в </a:t>
            </a:r>
            <a:r>
              <a:rPr lang="ru-RU" sz="2800" b="1" dirty="0" smtClean="0">
                <a:solidFill>
                  <a:srgbClr val="FF0000"/>
                </a:solidFill>
              </a:rPr>
              <a:t>области</a:t>
            </a:r>
            <a:r>
              <a:rPr lang="ru-RU" sz="2800" b="1" dirty="0">
                <a:solidFill>
                  <a:srgbClr val="FF0000"/>
                </a:solidFill>
              </a:rPr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86722"/>
            <a:ext cx="10515600" cy="3914078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buNone/>
            </a:pPr>
            <a:r>
              <a:rPr lang="ru-RU" dirty="0"/>
              <a:t>социального обслуживания </a:t>
            </a:r>
            <a:r>
              <a:rPr lang="ru-RU" dirty="0" smtClean="0"/>
              <a:t>граждан</a:t>
            </a:r>
          </a:p>
          <a:p>
            <a:pPr marL="0" lvl="0" indent="0" algn="ctr" fontAlgn="base">
              <a:buNone/>
            </a:pPr>
            <a:endParaRPr lang="ru-RU" dirty="0"/>
          </a:p>
          <a:p>
            <a:pPr marL="0" lvl="0" indent="0" algn="ctr" fontAlgn="base">
              <a:buNone/>
            </a:pPr>
            <a:r>
              <a:rPr lang="ru-RU" dirty="0"/>
              <a:t>научных исследований и </a:t>
            </a:r>
            <a:r>
              <a:rPr lang="ru-RU" dirty="0" smtClean="0"/>
              <a:t>разработок</a:t>
            </a:r>
          </a:p>
          <a:p>
            <a:pPr marL="0" lvl="0" indent="0" algn="ctr" fontAlgn="base">
              <a:buNone/>
            </a:pPr>
            <a:endParaRPr lang="ru-RU" dirty="0" smtClean="0"/>
          </a:p>
          <a:p>
            <a:pPr marL="0" lvl="0" indent="0" algn="ctr" fontAlgn="base">
              <a:buNone/>
            </a:pPr>
            <a:r>
              <a:rPr lang="ru-RU" dirty="0" smtClean="0"/>
              <a:t> образования</a:t>
            </a:r>
            <a:r>
              <a:rPr lang="ru-RU" dirty="0"/>
              <a:t>, здравоохранения, культуры и искусства (деятельность театров, библиотек, музеев и архивов</a:t>
            </a:r>
            <a:r>
              <a:rPr lang="ru-RU" dirty="0" smtClean="0"/>
              <a:t>)</a:t>
            </a:r>
          </a:p>
          <a:p>
            <a:pPr marL="0" lvl="0" indent="0" algn="ctr" fontAlgn="base">
              <a:buNone/>
            </a:pPr>
            <a:endParaRPr lang="ru-RU" dirty="0"/>
          </a:p>
          <a:p>
            <a:pPr marL="0" lvl="0" indent="0" algn="ctr" fontAlgn="base">
              <a:buNone/>
            </a:pPr>
            <a:r>
              <a:rPr lang="ru-RU" dirty="0"/>
              <a:t>массового спорта (за исключением профессионального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458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8350"/>
            <a:ext cx="10515600" cy="616662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900" b="1" dirty="0">
                <a:solidFill>
                  <a:srgbClr val="FF0000"/>
                </a:solidFill>
              </a:rPr>
              <a:t>Федеральная налоговая служба в связи с поступающими обращениями территориальных налоговых органов и плательщиков страховых взносов по вопросу применения пониженных тарифов страховых взносов некоммерческими организациями сообщила следующее</a:t>
            </a:r>
            <a:r>
              <a:rPr lang="ru-RU" sz="3900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Плательщики, указанные в п. п. 7 п. 1 ст. 427 НК РФ, применяют пониженные тарифы страховых взносов, предусмотренные п. п. 3 п. 2, п. п. 2.2 ст. 427 НК РФ, </a:t>
            </a:r>
            <a:r>
              <a:rPr lang="ru-RU" b="1" dirty="0"/>
              <a:t>при условии, что по итогам года, предшествующего году перехода организации на уплату страховых взносов по таким тарифам, не менее 70 процентов суммы всех доходов организации за указанный период составляют в совокупности следующие виды доходов</a:t>
            </a:r>
            <a:r>
              <a:rPr lang="ru-RU" b="1" dirty="0" smtClean="0"/>
              <a:t>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- доходы </a:t>
            </a:r>
            <a:r>
              <a:rPr lang="ru-RU" dirty="0"/>
              <a:t>в виде целевых поступлений на содержание некоммерческих организаций и ведение ими уставной деятельности в соответствии с п. п. 7 п. 1 ст. 427 НК РФ, определяемых в соответствии с п. 2 ст. 251 НК РФ (далее –  целевые поступления);</a:t>
            </a:r>
          </a:p>
          <a:p>
            <a:pPr marL="0" lvl="0" indent="0" algn="ctr">
              <a:buNone/>
            </a:pPr>
            <a:r>
              <a:rPr lang="ru-RU" dirty="0" smtClean="0"/>
              <a:t>- доходы </a:t>
            </a:r>
            <a:r>
              <a:rPr lang="ru-RU" dirty="0"/>
              <a:t>в виде грантов, получаемых для осуществления деятельности в соответствии с п. п.7 п. 1 ст. 427 НК РФ и определяемых в соответствии с п. п. 14 п. 1 ст. 251 НК РФ (далее – гранты);</a:t>
            </a:r>
          </a:p>
          <a:p>
            <a:pPr marL="0" lvl="0" indent="0" algn="ctr">
              <a:buNone/>
            </a:pPr>
            <a:r>
              <a:rPr lang="ru-RU" dirty="0" smtClean="0"/>
              <a:t> доходы </a:t>
            </a:r>
            <a:r>
              <a:rPr lang="ru-RU" dirty="0"/>
              <a:t>от осуществления видов экономической деятельности, указанных в абзацах 47, 48, 51 – 59, п. п. 5 п. 1 ст. 427 НК РФ (далее – осуществление деятельности).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627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805" y="1538868"/>
            <a:ext cx="10515600" cy="3667939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dirty="0">
                <a:solidFill>
                  <a:srgbClr val="FF0000"/>
                </a:solidFill>
              </a:rPr>
              <a:t>НКО, имеющие в качестве основного ОКВЭД «Деятельность прочих общественных организаций, не включенных в другие группировки» </a:t>
            </a:r>
            <a:r>
              <a:rPr lang="ru-RU" b="1" dirty="0">
                <a:solidFill>
                  <a:srgbClr val="FF0000"/>
                </a:solidFill>
              </a:rPr>
              <a:t>94.99 НЕ ВПРАВЕ применять пониженные тарифы </a:t>
            </a:r>
            <a:r>
              <a:rPr lang="ru-RU" dirty="0">
                <a:solidFill>
                  <a:srgbClr val="FF0000"/>
                </a:solidFill>
              </a:rPr>
              <a:t>страховых взносов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 algn="ctr" fontAlgn="base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ru-RU" i="1" dirty="0"/>
              <a:t>Для их применения в качестве основного ОКВЭД должен быть указан код, относящийся к перечисленным выше видам деятельности.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245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996048"/>
          </a:xfrm>
        </p:spPr>
        <p:txBody>
          <a:bodyPr>
            <a:normAutofit/>
          </a:bodyPr>
          <a:lstStyle/>
          <a:p>
            <a:r>
              <a:rPr lang="ru-RU" b="1" dirty="0"/>
              <a:t>Рассмотрим варианты применения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пониженных тарифов по страховым взносам.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976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582615" cy="2387600"/>
          </a:xfrm>
        </p:spPr>
        <p:txBody>
          <a:bodyPr>
            <a:normAutofit/>
          </a:bodyPr>
          <a:lstStyle/>
          <a:p>
            <a:r>
              <a:rPr lang="ru-RU" sz="2500" b="1" dirty="0" smtClean="0"/>
              <a:t>Вариант № 1. С 1 января 2023 года, если ваша НКО не имеет права на применение пониженных тарифов по страховым взносам, используется следующая методика для подсчета совокупной суммы страховых взносов.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794488" cy="249767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30,2 </a:t>
            </a:r>
            <a:r>
              <a:rPr lang="ru-RU" dirty="0"/>
              <a:t>% для расчета страховых взносов с сумм всех расходов на оплату труда по трудовым договорам. Следовательно, в бюджете проекта грантополучателя, касаемо расчета страховых взносов с сумм всех расходов на оплату труда </a:t>
            </a:r>
            <a:r>
              <a:rPr lang="ru-RU" b="1" dirty="0"/>
              <a:t>по трудовым договорам, изменений не будет (общая ставка по страховым взносам остается 30,2 %)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30,0 % для расчета страховых взносов с вознаграждений по гражданско-правовым договорам, в которых обязанность организации осуществлять страхование от несчастных случаев и профзаболеваний в гражданско-правовом договоре не предусмотрена.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794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0679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Вариант № 1.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19093"/>
            <a:ext cx="9144000" cy="383601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 2023 года взносы с выплат по гражданско-правовым договорам будут уплачиваться по единому тарифу с общей базы в </a:t>
            </a:r>
            <a:r>
              <a:rPr lang="ru-RU" dirty="0" smtClean="0"/>
              <a:t>новый Социальный фонд</a:t>
            </a:r>
            <a:r>
              <a:rPr lang="ru-RU" b="1" dirty="0" smtClean="0"/>
              <a:t>, </a:t>
            </a:r>
            <a:r>
              <a:rPr lang="ru-RU" b="1" dirty="0"/>
              <a:t>такого освобождения от взносов в ФСС, как раньше, для выплат по гражданско-правовым договорам больше не будет</a:t>
            </a:r>
            <a:r>
              <a:rPr lang="ru-RU" dirty="0"/>
              <a:t>.</a:t>
            </a:r>
          </a:p>
          <a:p>
            <a:r>
              <a:rPr lang="ru-RU" dirty="0"/>
              <a:t>Следовательно, касаемо расчета страховых взносов </a:t>
            </a:r>
            <a:r>
              <a:rPr lang="ru-RU" b="1" dirty="0"/>
              <a:t>с вознаграждений по гражданско-правовым договорам, будут изменения, </a:t>
            </a:r>
            <a:r>
              <a:rPr lang="ru-RU" dirty="0"/>
              <a:t>и общая ставка по </a:t>
            </a:r>
            <a:r>
              <a:rPr lang="ru-RU" b="1" dirty="0"/>
              <a:t>таким договорам составит 30,0 % (+2,9 %)</a:t>
            </a:r>
            <a:r>
              <a:rPr lang="ru-RU" dirty="0"/>
              <a:t> (в бюджете проекта расчет грантополучателями производился исходя из ставки </a:t>
            </a:r>
            <a:r>
              <a:rPr lang="ru-RU" b="1" dirty="0"/>
              <a:t>27,1 %, исходя из этого, указанных в бюджете по данной статье средств будет недостаточно).</a:t>
            </a:r>
            <a:endParaRPr lang="ru-RU" dirty="0"/>
          </a:p>
          <a:p>
            <a:r>
              <a:rPr lang="ru-RU" dirty="0"/>
              <a:t>В случае, если вы привлекаете человека по гражданско-правовому договору в статусе самозанятого, предусматривать страховые взносы с выплат такому человеку не нужно.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790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05639" cy="1397813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/>
              <a:t>Вариант № 2. Если ваша НКО имеет право на применение пониженных тарифов по страховым взносам (в течение 2023 - 2024 гг.), используется следующая методика для подсчета совокупной суммы страховых взносов.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520176"/>
            <a:ext cx="9894849" cy="37133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Какие </a:t>
            </a:r>
            <a:r>
              <a:rPr lang="ru-RU" dirty="0"/>
              <a:t>организации имеют право на применение пониженных тарифов по страховым взносам:</a:t>
            </a:r>
          </a:p>
          <a:p>
            <a:pPr lvl="0"/>
            <a:r>
              <a:rPr lang="ru-RU" dirty="0"/>
              <a:t>благотворительные организации, применяющие УСН (то есть достаточно иметь статус благотворительной организации и перейти на упрощенную систему налогообложения);</a:t>
            </a:r>
          </a:p>
          <a:p>
            <a:pPr lvl="0"/>
            <a:r>
              <a:rPr lang="ru-RU" dirty="0"/>
              <a:t>некоммерческие организации, применяющие УСН и работающие в области социального обслуживания граждан, научных исследований и разработок, образования, здравоохранения, культуры и искусства (деятельность театров, библиотек, музеев и архивов) и массового спорта (за исключением профессионального), при условии, что не менее 70% их годовых поступлений приходится на данные виды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0018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5165" y="520197"/>
            <a:ext cx="9144000" cy="15093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Единый налоговый платеж и совокупная обязанность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6273" y="2230246"/>
            <a:ext cx="10381785" cy="4215160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Единый </a:t>
            </a:r>
            <a:r>
              <a:rPr lang="ru-RU" dirty="0"/>
              <a:t>налоговый платеж - это деньги, которые НКО перечисляет на специальный казначейский счет (единый налоговый счет или ЕНС), чтобы исполнить совокупную обязанность, а также деньги, которые взыскали с налогоплательщика.</a:t>
            </a:r>
          </a:p>
          <a:p>
            <a:pPr fontAlgn="base"/>
            <a:r>
              <a:rPr lang="ru-RU" dirty="0"/>
              <a:t>Совокупная обязанность - общая сумма налогов, авансовых платежей, сборов, страховых взносов, пеней, штрафов, процентов, которые нужно уплатить на конкретную дату.</a:t>
            </a:r>
          </a:p>
          <a:p>
            <a:pPr fontAlgn="base"/>
            <a:r>
              <a:rPr lang="ru-RU" dirty="0"/>
              <a:t>На ЕНС можно перечислять суммы, которые больше необходимых. Остаток можно вывести или зачесть. Ограничений по сроку в общем случае нет.</a:t>
            </a:r>
          </a:p>
          <a:p>
            <a:pPr fontAlgn="base"/>
            <a:r>
              <a:rPr lang="ru-RU" dirty="0"/>
              <a:t>На ЕНС учтут в качестве ЕНП также средства, которые по тем или иным основаниям причитаются налогоплательщику: возмещаемый НДС, проценты на сумму излишне взысканных средств и ряд других сумм.</a:t>
            </a:r>
          </a:p>
        </p:txBody>
      </p:sp>
    </p:spTree>
    <p:extLst>
      <p:ext uri="{BB962C8B-B14F-4D97-AF65-F5344CB8AC3E}">
        <p14:creationId xmlns:p14="http://schemas.microsoft.com/office/powerpoint/2010/main" val="24951678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Нормативно-правовые акты по теме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ru-RU" dirty="0" smtClean="0"/>
              <a:t>1. Федеральный </a:t>
            </a:r>
            <a:r>
              <a:rPr lang="ru-RU" dirty="0"/>
              <a:t>закон от 14.07.2022 № 263-ФЗ "О внесении изменений в части первую и вторую Налогового кодекса Российской Федерации";</a:t>
            </a:r>
          </a:p>
          <a:p>
            <a:pPr marL="0" lvl="0" indent="0" algn="ctr">
              <a:buNone/>
            </a:pPr>
            <a:r>
              <a:rPr lang="ru-RU" dirty="0" smtClean="0"/>
              <a:t>2. Налоговый </a:t>
            </a:r>
            <a:r>
              <a:rPr lang="ru-RU" dirty="0"/>
              <a:t>кодекс Российской Федерации (часть первая) от 31.07.1998 № 146-ФЗ;</a:t>
            </a:r>
          </a:p>
          <a:p>
            <a:pPr marL="0" lvl="0" indent="0" algn="ctr">
              <a:buNone/>
            </a:pPr>
            <a:r>
              <a:rPr lang="ru-RU" dirty="0" smtClean="0"/>
              <a:t>3. Налоговый </a:t>
            </a:r>
            <a:r>
              <a:rPr lang="ru-RU" dirty="0"/>
              <a:t>кодекс Российской Федерации (часть вторая) от 05.08.2000 № 117-ФЗ;</a:t>
            </a:r>
          </a:p>
          <a:p>
            <a:pPr marL="0" lvl="0" indent="0" algn="ctr">
              <a:buNone/>
            </a:pPr>
            <a:r>
              <a:rPr lang="ru-RU" dirty="0" smtClean="0"/>
              <a:t>4. Федеральный </a:t>
            </a:r>
            <a:r>
              <a:rPr lang="ru-RU" dirty="0"/>
              <a:t>закон от </a:t>
            </a:r>
            <a:r>
              <a:rPr lang="ru-RU" dirty="0" smtClean="0"/>
              <a:t>24.07.1998 </a:t>
            </a:r>
            <a:r>
              <a:rPr lang="ru-RU" dirty="0"/>
              <a:t>№ 125-ФЗ "Об обязательном социальном страховании от несчастных случаев и профессиональных заболеваний";</a:t>
            </a:r>
          </a:p>
          <a:p>
            <a:pPr marL="0" lvl="0" indent="0" algn="ctr">
              <a:buNone/>
            </a:pPr>
            <a:r>
              <a:rPr lang="ru-RU" dirty="0" smtClean="0"/>
              <a:t>5. Приказ </a:t>
            </a:r>
            <a:r>
              <a:rPr lang="ru-RU" dirty="0"/>
              <a:t>ФНС России от 02.11.2022 № ЕД-7-8/1047@ "Об утверждении формы, порядка и формата представления уведомления об исчисленных суммах налогов, авансовых платежей по налогам, сборов, страховым взносам в электронном формате".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09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12235"/>
            <a:ext cx="9144000" cy="2230244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b="1" dirty="0"/>
              <a:t>Обязательные платежи, которые перечисляются в составе ЕНП: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2166" y="2542479"/>
            <a:ext cx="10883590" cy="3702204"/>
          </a:xfrm>
        </p:spPr>
        <p:txBody>
          <a:bodyPr numCol="2">
            <a:normAutofit fontScale="92500" lnSpcReduction="20000"/>
          </a:bodyPr>
          <a:lstStyle/>
          <a:p>
            <a:pPr lvl="0" fontAlgn="base"/>
            <a:r>
              <a:rPr lang="ru-RU" dirty="0"/>
              <a:t>налог на </a:t>
            </a:r>
            <a:r>
              <a:rPr lang="ru-RU" dirty="0" smtClean="0"/>
              <a:t>прибыль</a:t>
            </a:r>
          </a:p>
          <a:p>
            <a:pPr lvl="0" fontAlgn="base"/>
            <a:r>
              <a:rPr lang="ru-RU" dirty="0" smtClean="0"/>
              <a:t>НДС</a:t>
            </a:r>
          </a:p>
          <a:p>
            <a:pPr lvl="0" fontAlgn="base"/>
            <a:r>
              <a:rPr lang="ru-RU" dirty="0" smtClean="0"/>
              <a:t>НДФЛ</a:t>
            </a:r>
          </a:p>
          <a:p>
            <a:pPr lvl="0" fontAlgn="base"/>
            <a:r>
              <a:rPr lang="ru-RU" dirty="0" smtClean="0"/>
              <a:t>страховые </a:t>
            </a:r>
            <a:r>
              <a:rPr lang="ru-RU" dirty="0"/>
              <a:t>взносы (за исключением взносов на травматизм, их перечисляют в Социальный фонд России, созданные на базе ПФР и ФСС</a:t>
            </a:r>
            <a:r>
              <a:rPr lang="ru-RU" dirty="0" smtClean="0"/>
              <a:t>)</a:t>
            </a:r>
          </a:p>
          <a:p>
            <a:pPr lvl="0" fontAlgn="base"/>
            <a:r>
              <a:rPr lang="ru-RU" dirty="0" smtClean="0"/>
              <a:t>налог </a:t>
            </a:r>
            <a:r>
              <a:rPr lang="ru-RU" dirty="0"/>
              <a:t>на </a:t>
            </a:r>
            <a:r>
              <a:rPr lang="ru-RU" dirty="0" smtClean="0"/>
              <a:t>имущество</a:t>
            </a:r>
          </a:p>
          <a:p>
            <a:pPr lvl="0" fontAlgn="base"/>
            <a:r>
              <a:rPr lang="ru-RU" dirty="0" smtClean="0"/>
              <a:t> земельный налог</a:t>
            </a:r>
          </a:p>
          <a:p>
            <a:pPr lvl="0" fontAlgn="base"/>
            <a:r>
              <a:rPr lang="ru-RU" dirty="0" smtClean="0"/>
              <a:t> транспортный налог</a:t>
            </a:r>
          </a:p>
          <a:p>
            <a:pPr lvl="0" fontAlgn="base"/>
            <a:r>
              <a:rPr lang="ru-RU" dirty="0" smtClean="0"/>
              <a:t>акцизы</a:t>
            </a:r>
          </a:p>
          <a:p>
            <a:pPr lvl="0" fontAlgn="base"/>
            <a:r>
              <a:rPr lang="ru-RU" dirty="0" smtClean="0"/>
              <a:t>водный налог</a:t>
            </a:r>
          </a:p>
          <a:p>
            <a:pPr lvl="0" fontAlgn="base"/>
            <a:r>
              <a:rPr lang="ru-RU" dirty="0" smtClean="0"/>
              <a:t>НДПИ</a:t>
            </a:r>
          </a:p>
          <a:p>
            <a:pPr lvl="0" fontAlgn="base"/>
            <a:r>
              <a:rPr lang="ru-RU" dirty="0" smtClean="0"/>
              <a:t>НДД</a:t>
            </a:r>
          </a:p>
          <a:p>
            <a:pPr lvl="0" fontAlgn="base"/>
            <a:r>
              <a:rPr lang="ru-RU" dirty="0" smtClean="0"/>
              <a:t>налог </a:t>
            </a:r>
            <a:r>
              <a:rPr lang="ru-RU" dirty="0"/>
              <a:t>на игорный </a:t>
            </a:r>
            <a:r>
              <a:rPr lang="ru-RU" dirty="0" smtClean="0"/>
              <a:t>бизнес</a:t>
            </a:r>
          </a:p>
          <a:p>
            <a:pPr lvl="0" fontAlgn="base"/>
            <a:r>
              <a:rPr lang="ru-RU" dirty="0" smtClean="0"/>
              <a:t>налог</a:t>
            </a:r>
            <a:r>
              <a:rPr lang="ru-RU" dirty="0"/>
              <a:t>, уплачиваемый при применении </a:t>
            </a:r>
            <a:r>
              <a:rPr lang="ru-RU" dirty="0" smtClean="0"/>
              <a:t>УСН</a:t>
            </a:r>
          </a:p>
          <a:p>
            <a:pPr lvl="0" fontAlgn="base"/>
            <a:r>
              <a:rPr lang="ru-RU" dirty="0" smtClean="0"/>
              <a:t>ЕСХН</a:t>
            </a:r>
          </a:p>
          <a:p>
            <a:pPr lvl="0" fontAlgn="base"/>
            <a:r>
              <a:rPr lang="ru-RU" dirty="0" smtClean="0"/>
              <a:t>налог </a:t>
            </a:r>
            <a:r>
              <a:rPr lang="ru-RU" dirty="0"/>
              <a:t>на специальном режиме при выполнении соглашений о разделе продукции</a:t>
            </a:r>
            <a:r>
              <a:rPr lang="ru-RU" dirty="0" smtClean="0"/>
              <a:t>; налог </a:t>
            </a:r>
            <a:r>
              <a:rPr lang="ru-RU" dirty="0"/>
              <a:t>при </a:t>
            </a:r>
            <a:r>
              <a:rPr lang="ru-RU" dirty="0" smtClean="0"/>
              <a:t>АУСН</a:t>
            </a:r>
          </a:p>
          <a:p>
            <a:pPr lvl="0" fontAlgn="base"/>
            <a:r>
              <a:rPr lang="ru-RU" dirty="0" smtClean="0"/>
              <a:t>государственная </a:t>
            </a:r>
            <a:r>
              <a:rPr lang="ru-RU" dirty="0"/>
              <a:t>пошлина, на которую судом выдан исполнительный </a:t>
            </a:r>
            <a:r>
              <a:rPr lang="ru-RU" dirty="0" smtClean="0"/>
              <a:t>документ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37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/>
              <a:t>Можно уплачивать как отдельно, так и в составе ЕНП: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22703"/>
            <a:ext cx="9144000" cy="2854712"/>
          </a:xfrm>
        </p:spPr>
        <p:txBody>
          <a:bodyPr>
            <a:normAutofit/>
          </a:bodyPr>
          <a:lstStyle/>
          <a:p>
            <a:pPr lvl="0" fontAlgn="base"/>
            <a:r>
              <a:rPr lang="ru-RU" dirty="0" smtClean="0"/>
              <a:t>сбор </a:t>
            </a:r>
            <a:r>
              <a:rPr lang="ru-RU" dirty="0"/>
              <a:t>за пользование объектами животного </a:t>
            </a:r>
            <a:r>
              <a:rPr lang="ru-RU" dirty="0" smtClean="0"/>
              <a:t>мира</a:t>
            </a:r>
          </a:p>
          <a:p>
            <a:pPr lvl="0" fontAlgn="base"/>
            <a:endParaRPr lang="ru-RU" dirty="0"/>
          </a:p>
          <a:p>
            <a:pPr lvl="0" fontAlgn="base"/>
            <a:r>
              <a:rPr lang="ru-RU" dirty="0"/>
              <a:t>сбор за пользование объектами водных биологических </a:t>
            </a:r>
            <a:r>
              <a:rPr lang="ru-RU" dirty="0" smtClean="0"/>
              <a:t>ресурсов</a:t>
            </a:r>
          </a:p>
          <a:p>
            <a:pPr lvl="0" fontAlgn="base"/>
            <a:endParaRPr lang="ru-RU" dirty="0"/>
          </a:p>
          <a:p>
            <a:pPr lvl="0" fontAlgn="base"/>
            <a:r>
              <a:rPr lang="ru-RU" dirty="0"/>
              <a:t>налог на профессиональный </a:t>
            </a:r>
            <a:r>
              <a:rPr lang="ru-RU" dirty="0" smtClean="0"/>
              <a:t>доход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36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b="1" dirty="0"/>
              <a:t>Отдельно от ЕНП уплачивают</a:t>
            </a:r>
            <a:r>
              <a:rPr lang="ru-RU" b="1" dirty="0" smtClean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ru-RU" dirty="0" smtClean="0"/>
              <a:t>НДФЛ </a:t>
            </a:r>
            <a:r>
              <a:rPr lang="ru-RU" dirty="0"/>
              <a:t>на выплаты иностранным гражданам, работающим по патенту;</a:t>
            </a:r>
          </a:p>
          <a:p>
            <a:pPr lvl="0" fontAlgn="base"/>
            <a:r>
              <a:rPr lang="ru-RU" dirty="0"/>
              <a:t>государственная пошлина, на которую судом не выдан исполнительный документ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9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7558"/>
          </a:xfrm>
        </p:spPr>
        <p:txBody>
          <a:bodyPr/>
          <a:lstStyle/>
          <a:p>
            <a:pPr algn="ctr"/>
            <a:r>
              <a:rPr lang="ru-RU" b="1" dirty="0"/>
              <a:t>Единый срок платежа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2322"/>
            <a:ext cx="10515600" cy="4604641"/>
          </a:xfrm>
        </p:spPr>
        <p:txBody>
          <a:bodyPr/>
          <a:lstStyle/>
          <a:p>
            <a:pPr marL="0" indent="0" fontAlgn="base">
              <a:buNone/>
            </a:pPr>
            <a:endParaRPr lang="ru-RU" dirty="0" smtClean="0"/>
          </a:p>
          <a:p>
            <a:pPr marL="0" indent="0" algn="ctr" fontAlgn="base">
              <a:buNone/>
            </a:pPr>
            <a:r>
              <a:rPr lang="ru-RU" dirty="0" smtClean="0">
                <a:solidFill>
                  <a:srgbClr val="FF0000"/>
                </a:solidFill>
              </a:rPr>
              <a:t>Срок </a:t>
            </a:r>
            <a:r>
              <a:rPr lang="ru-RU" dirty="0">
                <a:solidFill>
                  <a:srgbClr val="FF0000"/>
                </a:solidFill>
              </a:rPr>
              <a:t>перечисления большинства налогов и взносов на ЕНС - 28-е число </a:t>
            </a:r>
            <a:r>
              <a:rPr lang="ru-RU" dirty="0" smtClean="0">
                <a:solidFill>
                  <a:srgbClr val="FF0000"/>
                </a:solidFill>
              </a:rPr>
              <a:t>месяца</a:t>
            </a:r>
          </a:p>
          <a:p>
            <a:pPr marL="0" indent="0" algn="ctr" fontAlgn="base">
              <a:buNone/>
            </a:pPr>
            <a:endParaRPr lang="ru-RU" dirty="0" smtClean="0"/>
          </a:p>
          <a:p>
            <a:pPr marL="0" indent="0" algn="ctr" fontAlgn="base">
              <a:buNone/>
            </a:pPr>
            <a:r>
              <a:rPr lang="ru-RU" dirty="0" smtClean="0"/>
              <a:t>Периодичность </a:t>
            </a:r>
            <a:r>
              <a:rPr lang="ru-RU" dirty="0"/>
              <a:t>платежей </a:t>
            </a:r>
            <a:r>
              <a:rPr lang="ru-RU" dirty="0" smtClean="0"/>
              <a:t>не </a:t>
            </a:r>
            <a:r>
              <a:rPr lang="ru-RU" dirty="0"/>
              <a:t>изменяется</a:t>
            </a:r>
            <a:r>
              <a:rPr lang="ru-RU" dirty="0" smtClean="0"/>
              <a:t>.</a:t>
            </a:r>
          </a:p>
          <a:p>
            <a:pPr marL="0" indent="0" algn="ctr" fontAlgn="base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/>
              <a:t>Самым существенным образом изменение затронуло НДФЛ. По новым правилам срок его уплаты не привязан к виду выплаты, из которой произвели удержание.</a:t>
            </a:r>
          </a:p>
        </p:txBody>
      </p:sp>
    </p:spTree>
    <p:extLst>
      <p:ext uri="{BB962C8B-B14F-4D97-AF65-F5344CB8AC3E}">
        <p14:creationId xmlns:p14="http://schemas.microsoft.com/office/powerpoint/2010/main" val="2669186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Единый срок платежа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ru-RU" dirty="0" smtClean="0"/>
              <a:t>Налог</a:t>
            </a:r>
            <a:r>
              <a:rPr lang="ru-RU" dirty="0"/>
              <a:t>, который удержали в период с 23-го числа предыдущего месяца по 22-е число текущего, необходимо уплатить не позднее 28-го числа текущего месяца.</a:t>
            </a:r>
          </a:p>
          <a:p>
            <a:pPr marL="0" indent="0" algn="ctr" fontAlgn="base">
              <a:buNone/>
            </a:pPr>
            <a:endParaRPr lang="ru-RU" dirty="0" smtClean="0"/>
          </a:p>
          <a:p>
            <a:pPr marL="0" indent="0" algn="ctr" fontAlgn="base">
              <a:buNone/>
            </a:pPr>
            <a:r>
              <a:rPr lang="ru-RU" dirty="0" smtClean="0"/>
              <a:t>Не </a:t>
            </a:r>
            <a:r>
              <a:rPr lang="ru-RU" dirty="0"/>
              <a:t>позднее 28 января перечисляют НДФЛ, удержанный за период с 1 по 22 января.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По </a:t>
            </a:r>
            <a:r>
              <a:rPr lang="ru-RU" dirty="0"/>
              <a:t>налогам, взносам, авансовым платежам, которые платят до подачи декларации либо без нее, необходимо подавать уведомление об исчисленных суммах. Срок - не позднее 25-го числа месяца уплаты. Форму, порядок заполнения уведомления, а также его электронный формат утвержден ФНС</a:t>
            </a:r>
          </a:p>
        </p:txBody>
      </p:sp>
    </p:spTree>
    <p:extLst>
      <p:ext uri="{BB962C8B-B14F-4D97-AF65-F5344CB8AC3E}">
        <p14:creationId xmlns:p14="http://schemas.microsoft.com/office/powerpoint/2010/main" val="94383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804" y="747132"/>
            <a:ext cx="10515600" cy="560906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500" dirty="0"/>
              <a:t>Особый срок предусмотрен для уведомления об НДФЛ, который будет удержан с 23 по 31 декабря, - последний рабочий </a:t>
            </a:r>
            <a:r>
              <a:rPr lang="ru-RU" sz="3500" dirty="0" smtClean="0"/>
              <a:t>день.</a:t>
            </a:r>
          </a:p>
          <a:p>
            <a:pPr marL="0" indent="0" algn="ctr">
              <a:buNone/>
            </a:pPr>
            <a:endParaRPr lang="ru-RU" sz="3500" dirty="0"/>
          </a:p>
          <a:p>
            <a:pPr marL="0" indent="0" algn="ctr">
              <a:buNone/>
            </a:pPr>
            <a:r>
              <a:rPr lang="ru-RU" sz="3500" dirty="0" smtClean="0"/>
              <a:t>В </a:t>
            </a:r>
            <a:r>
              <a:rPr lang="ru-RU" sz="3500" dirty="0"/>
              <a:t>декабре 2023 года в части НДФЛ нужно направить 2 </a:t>
            </a:r>
            <a:r>
              <a:rPr lang="ru-RU" sz="3500" dirty="0" smtClean="0"/>
              <a:t>уведомления:</a:t>
            </a:r>
          </a:p>
          <a:p>
            <a:pPr marL="0" indent="0" algn="ctr">
              <a:buNone/>
            </a:pPr>
            <a:r>
              <a:rPr lang="ru-RU" sz="3500" dirty="0" smtClean="0"/>
              <a:t>одно </a:t>
            </a:r>
            <a:r>
              <a:rPr lang="ru-RU" sz="3500" dirty="0"/>
              <a:t>не позднее 25 декабря, а второе — до 29 декабря </a:t>
            </a:r>
            <a:r>
              <a:rPr lang="ru-RU" sz="3500" dirty="0" smtClean="0"/>
              <a:t>включительно</a:t>
            </a:r>
          </a:p>
          <a:p>
            <a:pPr marL="0" indent="0" algn="ctr">
              <a:buNone/>
            </a:pPr>
            <a:endParaRPr lang="ru-RU" sz="3500" b="1" dirty="0"/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Важно!</a:t>
            </a: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FF0000"/>
                </a:solidFill>
              </a:rPr>
              <a:t>Без </a:t>
            </a:r>
            <a:r>
              <a:rPr lang="ru-RU" sz="3800" b="1" dirty="0">
                <a:solidFill>
                  <a:srgbClr val="FF0000"/>
                </a:solidFill>
              </a:rPr>
              <a:t>уведомления поступившие на ЕНС денежные средства нельзя распределять по бюджетам, что приведет к начислению пеней.</a:t>
            </a:r>
            <a:endParaRPr lang="ru-RU" sz="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322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Списание средств с ЕНС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81668"/>
            <a:ext cx="10515600" cy="5307980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ru-RU" dirty="0" smtClean="0"/>
          </a:p>
          <a:p>
            <a:pPr marL="0" indent="0" algn="ctr" fontAlgn="base">
              <a:buNone/>
            </a:pPr>
            <a:r>
              <a:rPr lang="ru-RU" dirty="0" smtClean="0"/>
              <a:t>На </a:t>
            </a:r>
            <a:r>
              <a:rPr lang="ru-RU" dirty="0"/>
              <a:t>основании отчетности, уведомлений, судебных решений и других документов ФНС определит размер совокупной обязанности.</a:t>
            </a:r>
          </a:p>
          <a:p>
            <a:pPr marL="0" indent="0" algn="ctr" fontAlgn="base">
              <a:buNone/>
            </a:pPr>
            <a:r>
              <a:rPr lang="ru-RU" b="1" dirty="0"/>
              <a:t> </a:t>
            </a:r>
            <a:endParaRPr lang="ru-RU" dirty="0"/>
          </a:p>
          <a:p>
            <a:pPr marL="0" indent="0" algn="ctr" fontAlgn="base">
              <a:buNone/>
            </a:pPr>
            <a:r>
              <a:rPr lang="ru-RU" b="1" dirty="0"/>
              <a:t>Последовательность списания денежных средств с ЕНС:</a:t>
            </a:r>
            <a:endParaRPr lang="ru-RU" dirty="0"/>
          </a:p>
          <a:p>
            <a:pPr marL="0" lvl="0" indent="0" fontAlgn="base">
              <a:buNone/>
            </a:pPr>
            <a:r>
              <a:rPr lang="ru-RU" dirty="0" smtClean="0"/>
              <a:t>1. недоимка </a:t>
            </a:r>
            <a:r>
              <a:rPr lang="ru-RU" dirty="0"/>
              <a:t>(начиная с наиболее раннего момента выявления);</a:t>
            </a:r>
          </a:p>
          <a:p>
            <a:pPr marL="0" lvl="0" indent="0" fontAlgn="base">
              <a:buNone/>
            </a:pPr>
            <a:r>
              <a:rPr lang="ru-RU" dirty="0" smtClean="0"/>
              <a:t>2. налоги</a:t>
            </a:r>
            <a:r>
              <a:rPr lang="ru-RU" dirty="0"/>
              <a:t>, авансовые платежи по ним, сборы, взносы (с момента возникновения обязанности по уплате);</a:t>
            </a:r>
          </a:p>
          <a:p>
            <a:pPr marL="0" lvl="0" indent="0" fontAlgn="base">
              <a:buNone/>
            </a:pPr>
            <a:r>
              <a:rPr lang="ru-RU" dirty="0" smtClean="0"/>
              <a:t>3. пени</a:t>
            </a:r>
            <a:r>
              <a:rPr lang="ru-RU" dirty="0"/>
              <a:t>;</a:t>
            </a:r>
          </a:p>
          <a:p>
            <a:pPr marL="0" lvl="0" indent="0" fontAlgn="base">
              <a:buNone/>
            </a:pPr>
            <a:r>
              <a:rPr lang="ru-RU" dirty="0" smtClean="0"/>
              <a:t>4. проценты</a:t>
            </a:r>
            <a:r>
              <a:rPr lang="ru-RU" dirty="0"/>
              <a:t>;</a:t>
            </a:r>
          </a:p>
          <a:p>
            <a:pPr marL="0" lvl="0" indent="0" fontAlgn="base">
              <a:buNone/>
            </a:pPr>
            <a:r>
              <a:rPr lang="ru-RU" dirty="0" smtClean="0"/>
              <a:t>5. штрафы</a:t>
            </a:r>
            <a:r>
              <a:rPr lang="ru-RU" dirty="0"/>
              <a:t>.</a:t>
            </a:r>
          </a:p>
          <a:p>
            <a:pPr marL="0" indent="0" algn="ctr" fontAlgn="base">
              <a:buNone/>
            </a:pPr>
            <a:r>
              <a:rPr lang="ru-RU" b="1" dirty="0">
                <a:solidFill>
                  <a:srgbClr val="FF0000"/>
                </a:solidFill>
              </a:rPr>
              <a:t>Если денежных средств на ЕНС будет недостаточно для полного гашения всех платежей, то их распределят пропорционально величине обязательств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4852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1653</Words>
  <Application>Microsoft Office PowerPoint</Application>
  <PresentationFormat>Широкоэкранный</PresentationFormat>
  <Paragraphs>119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Единый налоговый платеж и Единый налоговый счет: как платить налоги и взносы в 2023 году.  Применение пониженных тарифов страховых взносов</vt:lpstr>
      <vt:lpstr>Единый налоговый платеж и совокупная обязанность</vt:lpstr>
      <vt:lpstr>Обязательные платежи, которые перечисляются в составе ЕНП:</vt:lpstr>
      <vt:lpstr>Можно уплачивать как отдельно, так и в составе ЕНП: </vt:lpstr>
      <vt:lpstr>Отдельно от ЕНП уплачивают: </vt:lpstr>
      <vt:lpstr>Единый срок платежа</vt:lpstr>
      <vt:lpstr>Единый срок платежа</vt:lpstr>
      <vt:lpstr>Презентация PowerPoint</vt:lpstr>
      <vt:lpstr>Списание средств с ЕНС</vt:lpstr>
      <vt:lpstr>Взыскание задолженности по ЕНС </vt:lpstr>
      <vt:lpstr>Единый срок подачи отчетности </vt:lpstr>
      <vt:lpstr>Применении пониженных тарифов страховых взносов для СО НКО с 1 января 2023 года</vt:lpstr>
      <vt:lpstr>В соответствии с Налоговым кодексом Российской Федерации, применять пониженный тариф страховых взносов могут некоммерческие организации (за исключением государственных (муниципальных) учреждений) применяющие УПРОЩЕННУЮ СИСТЕМУ налогообложения и осуществляющие в соответствии с учредительными документами деятельность в области: </vt:lpstr>
      <vt:lpstr>Презентация PowerPoint</vt:lpstr>
      <vt:lpstr>Презентация PowerPoint</vt:lpstr>
      <vt:lpstr>Рассмотрим варианты применения пониженных тарифов по страховым взносам.</vt:lpstr>
      <vt:lpstr>Вариант № 1. С 1 января 2023 года, если ваша НКО не имеет права на применение пониженных тарифов по страховым взносам, используется следующая методика для подсчета совокупной суммы страховых взносов. </vt:lpstr>
      <vt:lpstr>Вариант № 1.</vt:lpstr>
      <vt:lpstr>Вариант № 2. Если ваша НКО имеет право на применение пониженных тарифов по страховым взносам (в течение 2023 - 2024 гг.), используется следующая методика для подсчета совокупной суммы страховых взносов. </vt:lpstr>
      <vt:lpstr>Нормативно-правовые акты по теме: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налоговый платеж и Единый налогоНС: как платить налоги и взносы в 2023 году</dc:title>
  <dc:creator>RePack by Diakov</dc:creator>
  <cp:lastModifiedBy>RePack by Diakov</cp:lastModifiedBy>
  <cp:revision>5</cp:revision>
  <dcterms:created xsi:type="dcterms:W3CDTF">2023-03-02T23:24:51Z</dcterms:created>
  <dcterms:modified xsi:type="dcterms:W3CDTF">2023-03-03T00:00:57Z</dcterms:modified>
</cp:coreProperties>
</file>